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0" r:id="rId4"/>
    <p:sldId id="265" r:id="rId5"/>
    <p:sldId id="261" r:id="rId6"/>
    <p:sldId id="263" r:id="rId7"/>
    <p:sldId id="264" r:id="rId8"/>
    <p:sldId id="266" r:id="rId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4" d="100"/>
          <a:sy n="94" d="100"/>
        </p:scale>
        <p:origin x="-474"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13/12/2020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13/12/2020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13/12/2020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13/12/2020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pPr/>
              <a:t>13/12/2020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23720DD-5B6D-40BF-8493-A6B52D484E6B}" type="datetimeFigureOut">
              <a:rPr lang="tr-TR" smtClean="0"/>
              <a:pPr/>
              <a:t>13/12/2020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23720DD-5B6D-40BF-8493-A6B52D484E6B}" type="datetimeFigureOut">
              <a:rPr lang="tr-TR" smtClean="0"/>
              <a:pPr/>
              <a:t>13/12/2020</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23720DD-5B6D-40BF-8493-A6B52D484E6B}" type="datetimeFigureOut">
              <a:rPr lang="tr-TR" smtClean="0"/>
              <a:pPr/>
              <a:t>13/12/2020</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pPr/>
              <a:t>13/12/2020</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13/12/2020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13/12/2020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pPr/>
              <a:t>13/12/2020</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jpeg"/><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102679" y="654868"/>
            <a:ext cx="9051732" cy="1938992"/>
          </a:xfrm>
          <a:prstGeom prst="rect">
            <a:avLst/>
          </a:prstGeom>
        </p:spPr>
        <p:txBody>
          <a:bodyPr wrap="square">
            <a:spAutoFit/>
          </a:bodyPr>
          <a:lstStyle/>
          <a:p>
            <a:r>
              <a:rPr lang="tr-TR" sz="2400" dirty="0" smtClean="0"/>
              <a:t>  Günümüzde artık </a:t>
            </a:r>
            <a:r>
              <a:rPr lang="tr-TR" sz="2400" dirty="0"/>
              <a:t>çok fazla ilgi görmese bile, geleneksel birçok farklı Türk oyunu bulunmaktadır. Günümüzde özellikle çocuklar hala sokaklarda oynamakta ve eğlenceli bir vakit geçirmektedir. Eğer bu oyunların ne olduğunu bilmiyorsanız şimdi beraber bakalım ve inceleyelim.</a:t>
            </a:r>
          </a:p>
        </p:txBody>
      </p:sp>
      <p:sp>
        <p:nvSpPr>
          <p:cNvPr id="2" name="Metin kutusu 1"/>
          <p:cNvSpPr txBox="1"/>
          <p:nvPr/>
        </p:nvSpPr>
        <p:spPr>
          <a:xfrm>
            <a:off x="102679" y="33663"/>
            <a:ext cx="8568952" cy="707886"/>
          </a:xfrm>
          <a:prstGeom prst="rect">
            <a:avLst/>
          </a:prstGeom>
          <a:noFill/>
        </p:spPr>
        <p:txBody>
          <a:bodyPr wrap="square" rtlCol="0">
            <a:spAutoFit/>
          </a:bodyPr>
          <a:lstStyle/>
          <a:p>
            <a:r>
              <a:rPr lang="tr-TR" sz="4000" b="1" i="1" dirty="0" smtClean="0">
                <a:solidFill>
                  <a:srgbClr val="C00000"/>
                </a:solidFill>
              </a:rPr>
              <a:t>GEÇMİŞTEN</a:t>
            </a:r>
            <a:r>
              <a:rPr lang="tr-TR" sz="4000" b="1" i="1" dirty="0" smtClean="0"/>
              <a:t> </a:t>
            </a:r>
            <a:r>
              <a:rPr lang="tr-TR" sz="4000" b="1" i="1" dirty="0" smtClean="0">
                <a:solidFill>
                  <a:srgbClr val="002060"/>
                </a:solidFill>
              </a:rPr>
              <a:t>BUGÜNE</a:t>
            </a:r>
            <a:r>
              <a:rPr lang="tr-TR" sz="4000" b="1" i="1" dirty="0" smtClean="0"/>
              <a:t> </a:t>
            </a:r>
            <a:r>
              <a:rPr lang="tr-TR" sz="4000" b="1" i="1" dirty="0" smtClean="0">
                <a:solidFill>
                  <a:srgbClr val="7030A0"/>
                </a:solidFill>
              </a:rPr>
              <a:t>ÇOCUK OYUNLARI</a:t>
            </a:r>
            <a:endParaRPr lang="tr-TR" sz="4000" b="1" i="1" dirty="0">
              <a:solidFill>
                <a:srgbClr val="7030A0"/>
              </a:solidFill>
            </a:endParaRPr>
          </a:p>
        </p:txBody>
      </p:sp>
      <p:pic>
        <p:nvPicPr>
          <p:cNvPr id="5" name="Resim 4" descr="C:\Users\MDR YARD\Desktop\Adsız.png"/>
          <p:cNvPicPr/>
          <p:nvPr/>
        </p:nvPicPr>
        <p:blipFill>
          <a:blip r:embed="rId2" cstate="print"/>
          <a:srcRect/>
          <a:stretch>
            <a:fillRect/>
          </a:stretch>
        </p:blipFill>
        <p:spPr bwMode="auto">
          <a:xfrm>
            <a:off x="333658" y="2580784"/>
            <a:ext cx="8064896" cy="4088576"/>
          </a:xfrm>
          <a:prstGeom prst="rect">
            <a:avLst/>
          </a:prstGeom>
          <a:noFill/>
          <a:ln w="9525">
            <a:noFill/>
            <a:miter lim="800000"/>
            <a:headEnd/>
            <a:tailEnd/>
          </a:ln>
        </p:spPr>
      </p:pic>
    </p:spTree>
    <p:extLst>
      <p:ext uri="{BB962C8B-B14F-4D97-AF65-F5344CB8AC3E}">
        <p14:creationId xmlns="" xmlns:p14="http://schemas.microsoft.com/office/powerpoint/2010/main" val="188934019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82306" y="5301208"/>
            <a:ext cx="9001000" cy="1323439"/>
          </a:xfrm>
          <a:prstGeom prst="rect">
            <a:avLst/>
          </a:prstGeom>
        </p:spPr>
        <p:txBody>
          <a:bodyPr wrap="square">
            <a:spAutoFit/>
          </a:bodyPr>
          <a:lstStyle/>
          <a:p>
            <a:r>
              <a:rPr lang="tr-TR" sz="2000" dirty="0"/>
              <a:t> Biri uzun diğeri kısa iki sopa kullanılarak oynanır. Kısa olan ve sürekli yerde kalan sopa, uzun sopayla uç kısmına vurularak havalandırıldıktan sonra, en uzak noktaya ulaştırılmaya çalışılır. Kısa sopaya, üç kez havalandırıp vuramayan oyuncu, sırasını rakibine verir. Sopayı en uzak noktaya atan oyuncu, oyunu kazanmış olur.</a:t>
            </a:r>
          </a:p>
        </p:txBody>
      </p:sp>
      <p:sp>
        <p:nvSpPr>
          <p:cNvPr id="2" name="Dikdörtgen 1"/>
          <p:cNvSpPr/>
          <p:nvPr/>
        </p:nvSpPr>
        <p:spPr>
          <a:xfrm>
            <a:off x="2627784" y="0"/>
            <a:ext cx="3910045" cy="646331"/>
          </a:xfrm>
          <a:prstGeom prst="rect">
            <a:avLst/>
          </a:prstGeom>
        </p:spPr>
        <p:txBody>
          <a:bodyPr wrap="none">
            <a:spAutoFit/>
          </a:bodyPr>
          <a:lstStyle/>
          <a:p>
            <a:r>
              <a:rPr lang="tr-TR" sz="3600" b="1" i="1" dirty="0">
                <a:solidFill>
                  <a:srgbClr val="00B050"/>
                </a:solidFill>
              </a:rPr>
              <a:t>Çelik Ç</a:t>
            </a:r>
            <a:r>
              <a:rPr lang="tr-TR" sz="3600" b="1" i="1" dirty="0" smtClean="0">
                <a:solidFill>
                  <a:srgbClr val="00B050"/>
                </a:solidFill>
              </a:rPr>
              <a:t>omak </a:t>
            </a:r>
            <a:r>
              <a:rPr lang="tr-TR" sz="3600" b="1" i="1" dirty="0">
                <a:solidFill>
                  <a:srgbClr val="00B050"/>
                </a:solidFill>
              </a:rPr>
              <a:t>O</a:t>
            </a:r>
            <a:r>
              <a:rPr lang="tr-TR" sz="3600" b="1" i="1" dirty="0" smtClean="0">
                <a:solidFill>
                  <a:srgbClr val="00B050"/>
                </a:solidFill>
              </a:rPr>
              <a:t>yunu</a:t>
            </a:r>
            <a:endParaRPr lang="tr-TR" sz="3600" i="1" dirty="0">
              <a:solidFill>
                <a:srgbClr val="00B050"/>
              </a:solidFill>
            </a:endParaRPr>
          </a:p>
        </p:txBody>
      </p:sp>
      <p:pic>
        <p:nvPicPr>
          <p:cNvPr id="1026" name="Picture 2" descr="Çubuk'ta çocukların çelik-çomak keyfi - Konya Yenigün Gazetesi - Mobil"/>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185831" y="836712"/>
            <a:ext cx="6793950" cy="4166602"/>
          </a:xfrm>
          <a:prstGeom prst="rect">
            <a:avLst/>
          </a:prstGeom>
          <a:noFill/>
          <a:extLst>
            <a:ext uri="{909E8E84-426E-40DD-AFC4-6F175D3DCCD1}">
              <a14:hiddenFill xmlns="" xmlns:a14="http://schemas.microsoft.com/office/drawing/2010/main">
                <a:solidFill>
                  <a:srgbClr val="FFFFFF"/>
                </a:solidFill>
              </a14:hiddenFill>
            </a:ext>
          </a:extLst>
        </p:spPr>
      </p:pic>
      <p:sp>
        <p:nvSpPr>
          <p:cNvPr id="3" name="Yuvarlatılmış Dikdörtgen 2"/>
          <p:cNvSpPr/>
          <p:nvPr/>
        </p:nvSpPr>
        <p:spPr>
          <a:xfrm>
            <a:off x="8372513" y="493125"/>
            <a:ext cx="144016" cy="4022586"/>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tr-TR"/>
          </a:p>
        </p:txBody>
      </p:sp>
      <p:sp>
        <p:nvSpPr>
          <p:cNvPr id="6" name="Yuvarlatılmış Dikdörtgen 5"/>
          <p:cNvSpPr/>
          <p:nvPr/>
        </p:nvSpPr>
        <p:spPr>
          <a:xfrm>
            <a:off x="467544" y="3402478"/>
            <a:ext cx="144016" cy="1095901"/>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tr-TR"/>
          </a:p>
        </p:txBody>
      </p:sp>
      <p:sp>
        <p:nvSpPr>
          <p:cNvPr id="5" name="Metin kutusu 4"/>
          <p:cNvSpPr txBox="1"/>
          <p:nvPr/>
        </p:nvSpPr>
        <p:spPr>
          <a:xfrm>
            <a:off x="7284640" y="92332"/>
            <a:ext cx="1296144" cy="461665"/>
          </a:xfrm>
          <a:prstGeom prst="rect">
            <a:avLst/>
          </a:prstGeom>
          <a:noFill/>
        </p:spPr>
        <p:txBody>
          <a:bodyPr wrap="square" rtlCol="0">
            <a:spAutoFit/>
          </a:bodyPr>
          <a:lstStyle/>
          <a:p>
            <a:r>
              <a:rPr lang="tr-TR" sz="2400" b="1" dirty="0" smtClean="0">
                <a:solidFill>
                  <a:srgbClr val="FF0000"/>
                </a:solidFill>
              </a:rPr>
              <a:t>ÇOMAK</a:t>
            </a:r>
            <a:endParaRPr lang="tr-TR" sz="2400" b="1" dirty="0">
              <a:solidFill>
                <a:srgbClr val="FF0000"/>
              </a:solidFill>
            </a:endParaRPr>
          </a:p>
        </p:txBody>
      </p:sp>
      <p:sp>
        <p:nvSpPr>
          <p:cNvPr id="8" name="Metin kutusu 7"/>
          <p:cNvSpPr txBox="1"/>
          <p:nvPr/>
        </p:nvSpPr>
        <p:spPr>
          <a:xfrm>
            <a:off x="0" y="2504418"/>
            <a:ext cx="1296144" cy="461665"/>
          </a:xfrm>
          <a:prstGeom prst="rect">
            <a:avLst/>
          </a:prstGeom>
          <a:noFill/>
        </p:spPr>
        <p:txBody>
          <a:bodyPr wrap="square" rtlCol="0">
            <a:spAutoFit/>
          </a:bodyPr>
          <a:lstStyle/>
          <a:p>
            <a:r>
              <a:rPr lang="tr-TR" sz="2400" b="1" dirty="0" smtClean="0">
                <a:solidFill>
                  <a:srgbClr val="FF0000"/>
                </a:solidFill>
              </a:rPr>
              <a:t>ÇELİK</a:t>
            </a:r>
            <a:endParaRPr lang="tr-TR" sz="2400" b="1" dirty="0">
              <a:solidFill>
                <a:srgbClr val="FF0000"/>
              </a:solidFill>
            </a:endParaRPr>
          </a:p>
        </p:txBody>
      </p:sp>
    </p:spTree>
    <p:extLst>
      <p:ext uri="{BB962C8B-B14F-4D97-AF65-F5344CB8AC3E}">
        <p14:creationId xmlns="" xmlns:p14="http://schemas.microsoft.com/office/powerpoint/2010/main" val="370804721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107504" y="4549676"/>
            <a:ext cx="9217024" cy="2308324"/>
          </a:xfrm>
          <a:prstGeom prst="rect">
            <a:avLst/>
          </a:prstGeom>
        </p:spPr>
        <p:txBody>
          <a:bodyPr wrap="square">
            <a:spAutoFit/>
          </a:bodyPr>
          <a:lstStyle/>
          <a:p>
            <a:r>
              <a:rPr lang="tr-TR" sz="2400" dirty="0" smtClean="0"/>
              <a:t>Türkiye'nin </a:t>
            </a:r>
            <a:r>
              <a:rPr lang="tr-TR" sz="2400" dirty="0"/>
              <a:t>geleneksel oyunları içerisinde en çok oynanan oyunlar arasında saklambaç gelir. Bir ebe seçilir ve herhangi bir duvarda gözlerini kapatarak belli bir rakama kadar sayar. Sayma bittikten sonra ise, ‘Önüm arkam sobe, saklamayan ebe’ tekerlemesini söyler. Bu tekerleme ile beraber diğer oyuncular saklanır ve ebe olan kişi arkadaşlarını bulmaya çalışır. Kim önce duvara değer ise o ebe olmaktan kurtulur.</a:t>
            </a:r>
          </a:p>
        </p:txBody>
      </p:sp>
      <p:sp>
        <p:nvSpPr>
          <p:cNvPr id="2" name="Dikdörtgen 1"/>
          <p:cNvSpPr/>
          <p:nvPr/>
        </p:nvSpPr>
        <p:spPr>
          <a:xfrm>
            <a:off x="3131840" y="-14560"/>
            <a:ext cx="2270173" cy="646331"/>
          </a:xfrm>
          <a:prstGeom prst="rect">
            <a:avLst/>
          </a:prstGeom>
        </p:spPr>
        <p:txBody>
          <a:bodyPr wrap="none">
            <a:spAutoFit/>
          </a:bodyPr>
          <a:lstStyle/>
          <a:p>
            <a:r>
              <a:rPr lang="tr-TR" sz="3600" b="1" i="1" dirty="0" smtClean="0">
                <a:solidFill>
                  <a:srgbClr val="002060"/>
                </a:solidFill>
              </a:rPr>
              <a:t>Saklambaç</a:t>
            </a:r>
            <a:endParaRPr lang="tr-TR" sz="3600" i="1" dirty="0">
              <a:solidFill>
                <a:srgbClr val="002060"/>
              </a:solidFill>
            </a:endParaRPr>
          </a:p>
        </p:txBody>
      </p:sp>
      <p:pic>
        <p:nvPicPr>
          <p:cNvPr id="2050" name="Picture 2" descr="SAKLAMBAÇ - İş Sağlığı ve Meslek Hastalıkları"/>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331640" y="525932"/>
            <a:ext cx="6264696" cy="4059353"/>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01861208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239958" y="5657671"/>
            <a:ext cx="8872760" cy="1200329"/>
          </a:xfrm>
          <a:prstGeom prst="rect">
            <a:avLst/>
          </a:prstGeom>
        </p:spPr>
        <p:txBody>
          <a:bodyPr wrap="square">
            <a:spAutoFit/>
          </a:bodyPr>
          <a:lstStyle/>
          <a:p>
            <a:r>
              <a:rPr lang="tr-TR" sz="2400" dirty="0" smtClean="0"/>
              <a:t>   Koç</a:t>
            </a:r>
            <a:r>
              <a:rPr lang="tr-TR" sz="2400" dirty="0"/>
              <a:t>, koyun, keçi gibi küçük baş hayvanların arka ayak bileklerinden çıkarılan dikdörtgen biçimli, dört farklı yüzü olan kemiğe aşık, bununla oynanan oyuna da "aşık oyunu" adı verilir</a:t>
            </a:r>
          </a:p>
        </p:txBody>
      </p:sp>
      <p:sp>
        <p:nvSpPr>
          <p:cNvPr id="5" name="Metin kutusu 4"/>
          <p:cNvSpPr txBox="1"/>
          <p:nvPr/>
        </p:nvSpPr>
        <p:spPr>
          <a:xfrm>
            <a:off x="3059832" y="0"/>
            <a:ext cx="2664296" cy="646331"/>
          </a:xfrm>
          <a:prstGeom prst="rect">
            <a:avLst/>
          </a:prstGeom>
          <a:noFill/>
        </p:spPr>
        <p:txBody>
          <a:bodyPr wrap="square" rtlCol="0">
            <a:spAutoFit/>
          </a:bodyPr>
          <a:lstStyle/>
          <a:p>
            <a:r>
              <a:rPr lang="tr-TR" sz="3600" b="1" i="1" dirty="0" smtClean="0">
                <a:solidFill>
                  <a:srgbClr val="FF0000"/>
                </a:solidFill>
              </a:rPr>
              <a:t>AŞIK OYUNU</a:t>
            </a:r>
            <a:endParaRPr lang="tr-TR" sz="3600" b="1" i="1" dirty="0">
              <a:solidFill>
                <a:srgbClr val="FF0000"/>
              </a:solidFill>
            </a:endParaRPr>
          </a:p>
        </p:txBody>
      </p:sp>
      <p:pic>
        <p:nvPicPr>
          <p:cNvPr id="6148" name="Picture 4" descr="Aşık Oyunları | Dünya Etnospor Konfederasyonu"/>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947905" y="760212"/>
            <a:ext cx="7151845" cy="4897459"/>
          </a:xfrm>
          <a:prstGeom prst="rect">
            <a:avLst/>
          </a:prstGeom>
          <a:noFill/>
          <a:extLst>
            <a:ext uri="{909E8E84-426E-40DD-AFC4-6F175D3DCCD1}">
              <a14:hiddenFill xmlns="" xmlns:a14="http://schemas.microsoft.com/office/drawing/2010/main">
                <a:solidFill>
                  <a:srgbClr val="FFFFFF"/>
                </a:solidFill>
              </a14:hiddenFill>
            </a:ext>
          </a:extLst>
        </p:spPr>
      </p:pic>
      <p:pic>
        <p:nvPicPr>
          <p:cNvPr id="6150" name="Picture 6" descr="Gönül Muhabbet İster: KAP (AŞIK KEMİĞİ)"/>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996151" y="200475"/>
            <a:ext cx="2152650" cy="1552575"/>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3533901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8" name="Picture 6" descr="TOPAÇ ÇEVİRMECE OYUNU - Genç Gönüllüler"/>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079613" y="1124744"/>
            <a:ext cx="7072949" cy="4408806"/>
          </a:xfrm>
          <a:prstGeom prst="rect">
            <a:avLst/>
          </a:prstGeom>
          <a:noFill/>
          <a:extLst>
            <a:ext uri="{909E8E84-426E-40DD-AFC4-6F175D3DCCD1}">
              <a14:hiddenFill xmlns="" xmlns:a14="http://schemas.microsoft.com/office/drawing/2010/main">
                <a:solidFill>
                  <a:srgbClr val="FFFFFF"/>
                </a:solidFill>
              </a14:hiddenFill>
            </a:ext>
          </a:extLst>
        </p:spPr>
      </p:pic>
      <p:sp>
        <p:nvSpPr>
          <p:cNvPr id="4" name="Dikdörtgen 3"/>
          <p:cNvSpPr/>
          <p:nvPr/>
        </p:nvSpPr>
        <p:spPr>
          <a:xfrm>
            <a:off x="34099" y="5533550"/>
            <a:ext cx="8928992" cy="1200329"/>
          </a:xfrm>
          <a:prstGeom prst="rect">
            <a:avLst/>
          </a:prstGeom>
        </p:spPr>
        <p:txBody>
          <a:bodyPr wrap="square">
            <a:spAutoFit/>
          </a:bodyPr>
          <a:lstStyle/>
          <a:p>
            <a:r>
              <a:rPr lang="tr-TR" sz="2400" dirty="0" smtClean="0"/>
              <a:t>   Topaç </a:t>
            </a:r>
            <a:r>
              <a:rPr lang="tr-TR" sz="2400" dirty="0"/>
              <a:t>oyunu tek başına oynanabileceği gibi birkaç oyuncu arasında yarışma şeklinde de oynanabilir. Oyuncu adedi kadar topaç ile genişçe, sert ve düz bir yüzey gerekir.</a:t>
            </a:r>
          </a:p>
        </p:txBody>
      </p:sp>
      <p:sp>
        <p:nvSpPr>
          <p:cNvPr id="2" name="Dikdörtgen 1"/>
          <p:cNvSpPr/>
          <p:nvPr/>
        </p:nvSpPr>
        <p:spPr>
          <a:xfrm>
            <a:off x="3350799" y="116632"/>
            <a:ext cx="1446806" cy="646331"/>
          </a:xfrm>
          <a:prstGeom prst="rect">
            <a:avLst/>
          </a:prstGeom>
        </p:spPr>
        <p:txBody>
          <a:bodyPr wrap="none">
            <a:spAutoFit/>
          </a:bodyPr>
          <a:lstStyle/>
          <a:p>
            <a:r>
              <a:rPr lang="tr-TR" sz="3600" b="1" i="1" dirty="0"/>
              <a:t>TOPAÇ</a:t>
            </a:r>
            <a:endParaRPr lang="tr-TR" sz="3600" i="1" dirty="0"/>
          </a:p>
        </p:txBody>
      </p:sp>
      <p:pic>
        <p:nvPicPr>
          <p:cNvPr id="3074" name="Picture 2" descr="Topaç Büyük"/>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7524328" y="260648"/>
            <a:ext cx="1277297" cy="1405027"/>
          </a:xfrm>
          <a:prstGeom prst="rect">
            <a:avLst/>
          </a:prstGeom>
          <a:noFill/>
          <a:extLst>
            <a:ext uri="{909E8E84-426E-40DD-AFC4-6F175D3DCCD1}">
              <a14:hiddenFill xmlns="" xmlns:a14="http://schemas.microsoft.com/office/drawing/2010/main">
                <a:solidFill>
                  <a:srgbClr val="FFFFFF"/>
                </a:solidFill>
              </a14:hiddenFill>
            </a:ext>
          </a:extLst>
        </p:spPr>
      </p:pic>
      <p:pic>
        <p:nvPicPr>
          <p:cNvPr id="3076" name="Picture 4" descr="Mobilreyon Ahşap Topaç 4 Adet + 2 Metre İp Fiyatı"/>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23529" y="260649"/>
            <a:ext cx="1512168" cy="1512168"/>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2339011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251520" y="4919008"/>
            <a:ext cx="8676456" cy="1938992"/>
          </a:xfrm>
          <a:prstGeom prst="rect">
            <a:avLst/>
          </a:prstGeom>
        </p:spPr>
        <p:txBody>
          <a:bodyPr wrap="square">
            <a:spAutoFit/>
          </a:bodyPr>
          <a:lstStyle/>
          <a:p>
            <a:r>
              <a:rPr lang="tr-TR" sz="2000" dirty="0" smtClean="0"/>
              <a:t>  İki </a:t>
            </a:r>
            <a:r>
              <a:rPr lang="tr-TR" sz="2000" dirty="0"/>
              <a:t>takım halinde oynanır. Yedi adet taş üst üste konur ve uzaktan top atarak taşlar yıkılmaya çalışılır. Takımlardan biri taşları eski halinde üst üste dizmeye çalışırken diğer takım da topu yakalayıp diğerleri taşları dizmeden onları vurmaya çalışır. Oyun </a:t>
            </a:r>
            <a:r>
              <a:rPr lang="tr-TR" sz="2000" dirty="0" smtClean="0"/>
              <a:t>iki </a:t>
            </a:r>
            <a:r>
              <a:rPr lang="tr-TR" sz="2000" dirty="0"/>
              <a:t>grup arasında oynanıyor. Daha çok kızlar oynamakla birlikte karışık olarak da oynanıyor. Oyunun malzemesi bir top ve yassı taşlardır. Taşların sayısını oynayanlar belirlerdi. Ortalama olarak 7-8 yassı taşla oynanırdı.</a:t>
            </a:r>
          </a:p>
        </p:txBody>
      </p:sp>
      <p:sp>
        <p:nvSpPr>
          <p:cNvPr id="2" name="Dikdörtgen 1"/>
          <p:cNvSpPr/>
          <p:nvPr/>
        </p:nvSpPr>
        <p:spPr>
          <a:xfrm>
            <a:off x="3596535" y="-59883"/>
            <a:ext cx="1382623" cy="646331"/>
          </a:xfrm>
          <a:prstGeom prst="rect">
            <a:avLst/>
          </a:prstGeom>
        </p:spPr>
        <p:txBody>
          <a:bodyPr wrap="none">
            <a:spAutoFit/>
          </a:bodyPr>
          <a:lstStyle/>
          <a:p>
            <a:r>
              <a:rPr lang="tr-TR" sz="3600" b="1" i="1" dirty="0">
                <a:solidFill>
                  <a:schemeClr val="accent6">
                    <a:lumMod val="50000"/>
                  </a:schemeClr>
                </a:solidFill>
              </a:rPr>
              <a:t>DALYA</a:t>
            </a:r>
            <a:endParaRPr lang="tr-TR" sz="3600" i="1" dirty="0">
              <a:solidFill>
                <a:schemeClr val="accent6">
                  <a:lumMod val="50000"/>
                </a:schemeClr>
              </a:solidFill>
            </a:endParaRPr>
          </a:p>
        </p:txBody>
      </p:sp>
      <p:pic>
        <p:nvPicPr>
          <p:cNvPr id="4104" name="Picture 8" descr="Gaziosmanpaşa Ortaokulu Dalya Oyunu - YouTube"/>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39552" y="544520"/>
            <a:ext cx="7776864" cy="4374487"/>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0805600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8" name="Picture 8" descr="BİRDİRBİR OYUNU - Dr.Lütfi Kolukırıkoğlu İlkokulu"/>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748629" y="160338"/>
            <a:ext cx="1959766" cy="2678114"/>
          </a:xfrm>
          <a:prstGeom prst="rect">
            <a:avLst/>
          </a:prstGeom>
          <a:noFill/>
          <a:extLst>
            <a:ext uri="{909E8E84-426E-40DD-AFC4-6F175D3DCCD1}">
              <a14:hiddenFill xmlns="" xmlns:a14="http://schemas.microsoft.com/office/drawing/2010/main">
                <a:solidFill>
                  <a:srgbClr val="FFFFFF"/>
                </a:solidFill>
              </a14:hiddenFill>
            </a:ext>
          </a:extLst>
        </p:spPr>
      </p:pic>
      <p:sp>
        <p:nvSpPr>
          <p:cNvPr id="4" name="Dikdörtgen 3"/>
          <p:cNvSpPr/>
          <p:nvPr/>
        </p:nvSpPr>
        <p:spPr>
          <a:xfrm>
            <a:off x="7092280" y="2543696"/>
            <a:ext cx="1440160" cy="523220"/>
          </a:xfrm>
          <a:prstGeom prst="rect">
            <a:avLst/>
          </a:prstGeom>
        </p:spPr>
        <p:txBody>
          <a:bodyPr wrap="square">
            <a:spAutoFit/>
          </a:bodyPr>
          <a:lstStyle/>
          <a:p>
            <a:r>
              <a:rPr lang="tr-TR" sz="2800" b="1" i="1" dirty="0" smtClean="0">
                <a:solidFill>
                  <a:srgbClr val="FF0000"/>
                </a:solidFill>
              </a:rPr>
              <a:t>Birdirbir</a:t>
            </a:r>
            <a:endParaRPr lang="tr-TR" sz="2800" i="1" dirty="0">
              <a:solidFill>
                <a:srgbClr val="FF0000"/>
              </a:solidFill>
            </a:endParaRPr>
          </a:p>
        </p:txBody>
      </p:sp>
      <p:sp>
        <p:nvSpPr>
          <p:cNvPr id="5" name="Dikdörtgen 4"/>
          <p:cNvSpPr/>
          <p:nvPr/>
        </p:nvSpPr>
        <p:spPr>
          <a:xfrm>
            <a:off x="468415" y="2794794"/>
            <a:ext cx="1556433" cy="523220"/>
          </a:xfrm>
          <a:prstGeom prst="rect">
            <a:avLst/>
          </a:prstGeom>
        </p:spPr>
        <p:txBody>
          <a:bodyPr wrap="square">
            <a:spAutoFit/>
          </a:bodyPr>
          <a:lstStyle/>
          <a:p>
            <a:r>
              <a:rPr lang="tr-TR" sz="2800" b="1" i="1" dirty="0" smtClean="0">
                <a:solidFill>
                  <a:srgbClr val="FF0000"/>
                </a:solidFill>
              </a:rPr>
              <a:t>Seksek</a:t>
            </a:r>
            <a:endParaRPr lang="tr-TR" sz="2800" i="1" dirty="0">
              <a:solidFill>
                <a:srgbClr val="FF0000"/>
              </a:solidFill>
            </a:endParaRPr>
          </a:p>
        </p:txBody>
      </p:sp>
      <p:sp>
        <p:nvSpPr>
          <p:cNvPr id="6" name="Dikdörtgen 5"/>
          <p:cNvSpPr/>
          <p:nvPr/>
        </p:nvSpPr>
        <p:spPr>
          <a:xfrm>
            <a:off x="2726904" y="2596331"/>
            <a:ext cx="4365376" cy="523220"/>
          </a:xfrm>
          <a:prstGeom prst="rect">
            <a:avLst/>
          </a:prstGeom>
        </p:spPr>
        <p:txBody>
          <a:bodyPr wrap="square">
            <a:spAutoFit/>
          </a:bodyPr>
          <a:lstStyle/>
          <a:p>
            <a:r>
              <a:rPr lang="tr-TR" sz="2800" i="1" dirty="0">
                <a:solidFill>
                  <a:srgbClr val="0070C0"/>
                </a:solidFill>
              </a:rPr>
              <a:t> </a:t>
            </a:r>
            <a:r>
              <a:rPr lang="tr-TR" sz="2800" b="1" i="1" dirty="0">
                <a:solidFill>
                  <a:srgbClr val="0070C0"/>
                </a:solidFill>
              </a:rPr>
              <a:t>Mendil kapmaca </a:t>
            </a:r>
            <a:r>
              <a:rPr lang="tr-TR" sz="2800" b="1" i="1" dirty="0" smtClean="0">
                <a:solidFill>
                  <a:srgbClr val="0070C0"/>
                </a:solidFill>
              </a:rPr>
              <a:t>oyunu</a:t>
            </a:r>
            <a:r>
              <a:rPr lang="tr-TR" sz="2800" i="1" dirty="0">
                <a:solidFill>
                  <a:srgbClr val="0070C0"/>
                </a:solidFill>
              </a:rPr>
              <a:t> </a:t>
            </a:r>
          </a:p>
        </p:txBody>
      </p:sp>
      <p:pic>
        <p:nvPicPr>
          <p:cNvPr id="5122" name="Picture 2" descr="Çocukluk oyunumuz Sek Sek Oyunu (Çizgi-Kaya Oyunu) | Fizikçi Şehriye"/>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79512" y="160338"/>
            <a:ext cx="2547391" cy="2435994"/>
          </a:xfrm>
          <a:prstGeom prst="rect">
            <a:avLst/>
          </a:prstGeom>
          <a:noFill/>
          <a:extLst>
            <a:ext uri="{909E8E84-426E-40DD-AFC4-6F175D3DCCD1}">
              <a14:hiddenFill xmlns="" xmlns:a14="http://schemas.microsoft.com/office/drawing/2010/main">
                <a:solidFill>
                  <a:srgbClr val="FFFFFF"/>
                </a:solidFill>
              </a14:hiddenFill>
            </a:ext>
          </a:extLst>
        </p:spPr>
      </p:pic>
      <p:pic>
        <p:nvPicPr>
          <p:cNvPr id="5124" name="Picture 4" descr="MENDİL KAPMACA - Genç Gönüllüle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2978269" y="160337"/>
            <a:ext cx="3369528" cy="2435994"/>
          </a:xfrm>
          <a:prstGeom prst="rect">
            <a:avLst/>
          </a:prstGeom>
          <a:noFill/>
          <a:extLst>
            <a:ext uri="{909E8E84-426E-40DD-AFC4-6F175D3DCCD1}">
              <a14:hiddenFill xmlns="" xmlns:a14="http://schemas.microsoft.com/office/drawing/2010/main">
                <a:solidFill>
                  <a:srgbClr val="FFFFFF"/>
                </a:solidFill>
              </a14:hiddenFill>
            </a:ext>
          </a:extLst>
        </p:spPr>
      </p:pic>
      <p:sp>
        <p:nvSpPr>
          <p:cNvPr id="2" name="AutoShape 6" descr="BİRDİRBİR OYUNU - Dr.Lütfi Kolukırıkoğlu İlkokulu"/>
          <p:cNvSpPr>
            <a:spLocks noChangeAspect="1" noChangeArrowheads="1"/>
          </p:cNvSpPr>
          <p:nvPr/>
        </p:nvSpPr>
        <p:spPr bwMode="auto">
          <a:xfrm>
            <a:off x="155575" y="-144463"/>
            <a:ext cx="304800" cy="304801"/>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12" name="Dikdörtgen 11"/>
          <p:cNvSpPr/>
          <p:nvPr/>
        </p:nvSpPr>
        <p:spPr>
          <a:xfrm>
            <a:off x="2026832" y="6254915"/>
            <a:ext cx="4572000" cy="523220"/>
          </a:xfrm>
          <a:prstGeom prst="rect">
            <a:avLst/>
          </a:prstGeom>
        </p:spPr>
        <p:txBody>
          <a:bodyPr>
            <a:spAutoFit/>
          </a:bodyPr>
          <a:lstStyle/>
          <a:p>
            <a:r>
              <a:rPr lang="tr-TR" sz="2800" b="1" i="1" dirty="0" smtClean="0"/>
              <a:t>Bilye oyunu</a:t>
            </a:r>
            <a:endParaRPr lang="tr-TR" sz="2800" i="1" dirty="0"/>
          </a:p>
        </p:txBody>
      </p:sp>
      <p:pic>
        <p:nvPicPr>
          <p:cNvPr id="5132" name="Picture 12" descr="Çocukluk oyunlarımızdan Misket ( fiske) Oyunu | Fizikçi Şehriye"/>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1619887" y="3532448"/>
            <a:ext cx="2669551" cy="2624832"/>
          </a:xfrm>
          <a:prstGeom prst="rect">
            <a:avLst/>
          </a:prstGeom>
          <a:noFill/>
          <a:extLst>
            <a:ext uri="{909E8E84-426E-40DD-AFC4-6F175D3DCCD1}">
              <a14:hiddenFill xmlns="" xmlns:a14="http://schemas.microsoft.com/office/drawing/2010/main">
                <a:solidFill>
                  <a:srgbClr val="FFFFFF"/>
                </a:solidFill>
              </a14:hiddenFill>
            </a:ext>
          </a:extLst>
        </p:spPr>
      </p:pic>
      <p:sp>
        <p:nvSpPr>
          <p:cNvPr id="15" name="Dikdörtgen 14"/>
          <p:cNvSpPr/>
          <p:nvPr/>
        </p:nvSpPr>
        <p:spPr>
          <a:xfrm>
            <a:off x="4595958" y="6235708"/>
            <a:ext cx="4572000" cy="523220"/>
          </a:xfrm>
          <a:prstGeom prst="rect">
            <a:avLst/>
          </a:prstGeom>
        </p:spPr>
        <p:txBody>
          <a:bodyPr>
            <a:spAutoFit/>
          </a:bodyPr>
          <a:lstStyle/>
          <a:p>
            <a:r>
              <a:rPr lang="tr-TR" sz="2800" b="1" i="1" dirty="0" smtClean="0"/>
              <a:t>Beş Taş Oyunu</a:t>
            </a:r>
            <a:endParaRPr lang="tr-TR" sz="2800" i="1" dirty="0"/>
          </a:p>
        </p:txBody>
      </p:sp>
      <p:pic>
        <p:nvPicPr>
          <p:cNvPr id="5134" name="Picture 14" descr="Beş Taş Oyunu Nasıl Oynanır? ~ Çocuk Oyunları"/>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4595958" y="3532448"/>
            <a:ext cx="3012503" cy="2547718"/>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7016375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179512" y="980728"/>
            <a:ext cx="4680520" cy="4708981"/>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tr-TR" sz="2000" b="1" dirty="0">
                <a:solidFill>
                  <a:srgbClr val="7030A0"/>
                </a:solidFill>
              </a:rPr>
              <a:t>Geleneksel Oyunlar</a:t>
            </a:r>
          </a:p>
          <a:p>
            <a:r>
              <a:rPr lang="tr-TR" sz="2000" dirty="0"/>
              <a:t>​&gt; Daha çok fiziksel aktiviteye dayanır.</a:t>
            </a:r>
            <a:br>
              <a:rPr lang="tr-TR" sz="2000" dirty="0"/>
            </a:br>
            <a:r>
              <a:rPr lang="tr-TR" sz="2000" dirty="0"/>
              <a:t/>
            </a:r>
            <a:br>
              <a:rPr lang="tr-TR" sz="2000" dirty="0"/>
            </a:br>
            <a:r>
              <a:rPr lang="tr-TR" sz="2000" dirty="0"/>
              <a:t>&gt; Bedensel gelişimimizi </a:t>
            </a:r>
            <a:r>
              <a:rPr lang="tr-TR" sz="2000" b="1" dirty="0"/>
              <a:t>olumlu</a:t>
            </a:r>
            <a:r>
              <a:rPr lang="tr-TR" sz="2000" dirty="0"/>
              <a:t> etkiler.</a:t>
            </a:r>
            <a:br>
              <a:rPr lang="tr-TR" sz="2000" dirty="0"/>
            </a:br>
            <a:r>
              <a:rPr lang="tr-TR" sz="2000" dirty="0"/>
              <a:t/>
            </a:r>
            <a:br>
              <a:rPr lang="tr-TR" sz="2000" dirty="0"/>
            </a:br>
            <a:r>
              <a:rPr lang="tr-TR" sz="2000" dirty="0"/>
              <a:t>&gt; Genellikle dış mekânlarda oynanır.</a:t>
            </a:r>
            <a:br>
              <a:rPr lang="tr-TR" sz="2000" dirty="0"/>
            </a:br>
            <a:r>
              <a:rPr lang="tr-TR" sz="2000" dirty="0"/>
              <a:t/>
            </a:r>
            <a:br>
              <a:rPr lang="tr-TR" sz="2000" dirty="0"/>
            </a:br>
            <a:r>
              <a:rPr lang="tr-TR" sz="2000" dirty="0"/>
              <a:t>&gt; Tanınan arkadaşlarla grupça oynanır.</a:t>
            </a:r>
            <a:br>
              <a:rPr lang="tr-TR" sz="2000" dirty="0"/>
            </a:br>
            <a:r>
              <a:rPr lang="tr-TR" sz="2000" dirty="0"/>
              <a:t/>
            </a:r>
            <a:br>
              <a:rPr lang="tr-TR" sz="2000" dirty="0"/>
            </a:br>
            <a:r>
              <a:rPr lang="tr-TR" sz="2000" dirty="0"/>
              <a:t>&gt; Doğayı ve insanı tanımamızı sağlar.</a:t>
            </a:r>
            <a:br>
              <a:rPr lang="tr-TR" sz="2000" dirty="0"/>
            </a:br>
            <a:r>
              <a:rPr lang="tr-TR" sz="2000" dirty="0"/>
              <a:t/>
            </a:r>
            <a:br>
              <a:rPr lang="tr-TR" sz="2000" dirty="0"/>
            </a:br>
            <a:r>
              <a:rPr lang="tr-TR" sz="2000" dirty="0"/>
              <a:t>​&gt; Genellikle tekerleme ile ebe </a:t>
            </a:r>
            <a:r>
              <a:rPr lang="tr-TR" sz="2000" dirty="0" smtClean="0"/>
              <a:t>seçilerek</a:t>
            </a:r>
          </a:p>
          <a:p>
            <a:r>
              <a:rPr lang="tr-TR" sz="2000" dirty="0" smtClean="0"/>
              <a:t> </a:t>
            </a:r>
            <a:r>
              <a:rPr lang="tr-TR" sz="2000" dirty="0"/>
              <a:t>oyuna başlanır.</a:t>
            </a:r>
            <a:br>
              <a:rPr lang="tr-TR" sz="2000" dirty="0"/>
            </a:br>
            <a:r>
              <a:rPr lang="tr-TR" sz="2000" dirty="0"/>
              <a:t/>
            </a:r>
            <a:br>
              <a:rPr lang="tr-TR" sz="2000" dirty="0"/>
            </a:br>
            <a:r>
              <a:rPr lang="tr-TR" sz="2000" dirty="0"/>
              <a:t>​&gt; Çoğunlukla </a:t>
            </a:r>
            <a:r>
              <a:rPr lang="tr-TR" sz="2000" b="1" dirty="0"/>
              <a:t>doğal malzemelerle</a:t>
            </a:r>
            <a:r>
              <a:rPr lang="tr-TR" sz="2000" dirty="0"/>
              <a:t> oynanır</a:t>
            </a:r>
            <a:r>
              <a:rPr lang="tr-TR" dirty="0"/>
              <a:t>.</a:t>
            </a:r>
          </a:p>
        </p:txBody>
      </p:sp>
      <p:sp>
        <p:nvSpPr>
          <p:cNvPr id="5" name="Dikdörtgen 4"/>
          <p:cNvSpPr/>
          <p:nvPr/>
        </p:nvSpPr>
        <p:spPr>
          <a:xfrm>
            <a:off x="5066478" y="980728"/>
            <a:ext cx="3970018" cy="2246769"/>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tr-TR" sz="2000" b="1" dirty="0">
                <a:solidFill>
                  <a:srgbClr val="FF0000"/>
                </a:solidFill>
              </a:rPr>
              <a:t>Günümüzde Oynanan Oyunlar</a:t>
            </a:r>
          </a:p>
          <a:p>
            <a:r>
              <a:rPr lang="tr-TR" sz="2000" dirty="0"/>
              <a:t>&gt; Genellikle oturarak oynanır.</a:t>
            </a:r>
            <a:br>
              <a:rPr lang="tr-TR" sz="2000" dirty="0"/>
            </a:br>
            <a:r>
              <a:rPr lang="tr-TR" sz="2000" dirty="0"/>
              <a:t/>
            </a:r>
            <a:br>
              <a:rPr lang="tr-TR" sz="2000" dirty="0"/>
            </a:br>
            <a:r>
              <a:rPr lang="tr-TR" sz="2000" dirty="0"/>
              <a:t>​&gt; Bedensel gelişimini olumsuz etkiler, sağlık sorunlarına neden olur.</a:t>
            </a:r>
            <a:br>
              <a:rPr lang="tr-TR" sz="2000" dirty="0"/>
            </a:br>
            <a:r>
              <a:rPr lang="tr-TR" sz="2000" dirty="0"/>
              <a:t/>
            </a:r>
            <a:br>
              <a:rPr lang="tr-TR" sz="2000" dirty="0"/>
            </a:br>
            <a:r>
              <a:rPr lang="tr-TR" sz="2000" dirty="0"/>
              <a:t>&gt; Çoğunlukla </a:t>
            </a:r>
            <a:r>
              <a:rPr lang="tr-TR" sz="2000" b="1" dirty="0"/>
              <a:t>iç mekânlarda</a:t>
            </a:r>
            <a:r>
              <a:rPr lang="tr-TR" sz="2000" dirty="0"/>
              <a:t> oynanır.​</a:t>
            </a:r>
          </a:p>
        </p:txBody>
      </p:sp>
    </p:spTree>
    <p:extLst>
      <p:ext uri="{BB962C8B-B14F-4D97-AF65-F5344CB8AC3E}">
        <p14:creationId xmlns="" xmlns:p14="http://schemas.microsoft.com/office/powerpoint/2010/main" val="1097020576"/>
      </p:ext>
    </p:extLst>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280</TotalTime>
  <Words>287</Words>
  <PresentationFormat>Ekran Gösterisi (4:3)</PresentationFormat>
  <Paragraphs>24</Paragraphs>
  <Slides>8</Slides>
  <Notes>0</Notes>
  <HiddenSlides>0</HiddenSlides>
  <MMClips>0</MMClips>
  <ScaleCrop>false</ScaleCrop>
  <HeadingPairs>
    <vt:vector size="4" baseType="variant">
      <vt:variant>
        <vt:lpstr>Tema</vt:lpstr>
      </vt:variant>
      <vt:variant>
        <vt:i4>1</vt:i4>
      </vt:variant>
      <vt:variant>
        <vt:lpstr>Slayt Başlıkları</vt:lpstr>
      </vt:variant>
      <vt:variant>
        <vt:i4>8</vt:i4>
      </vt:variant>
    </vt:vector>
  </HeadingPairs>
  <TitlesOfParts>
    <vt:vector size="9" baseType="lpstr">
      <vt:lpstr>Ofis Teması</vt:lpstr>
      <vt:lpstr>Slayt 1</vt:lpstr>
      <vt:lpstr>Slayt 2</vt:lpstr>
      <vt:lpstr>Slayt 3</vt:lpstr>
      <vt:lpstr>Slayt 4</vt:lpstr>
      <vt:lpstr>Slayt 5</vt:lpstr>
      <vt:lpstr>Slayt 6</vt:lpstr>
      <vt:lpstr>Slayt 7</vt:lpstr>
      <vt:lpstr>Slayt 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terms:created xsi:type="dcterms:W3CDTF">2020-11-03T17:35:22Z</dcterms:created>
  <dcterms:modified xsi:type="dcterms:W3CDTF">2020-12-13T10:10:16Z</dcterms:modified>
</cp:coreProperties>
</file>