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67" r:id="rId6"/>
    <p:sldId id="261" r:id="rId7"/>
    <p:sldId id="259" r:id="rId8"/>
    <p:sldId id="262" r:id="rId9"/>
    <p:sldId id="263" r:id="rId10"/>
    <p:sldId id="265" r:id="rId11"/>
    <p:sldId id="266" r:id="rId12"/>
    <p:sldId id="264" r:id="rId13"/>
    <p:sldId id="268" r:id="rId14"/>
    <p:sldId id="282" r:id="rId15"/>
    <p:sldId id="269" r:id="rId16"/>
    <p:sldId id="270" r:id="rId17"/>
    <p:sldId id="271" r:id="rId18"/>
    <p:sldId id="272" r:id="rId19"/>
    <p:sldId id="273" r:id="rId20"/>
    <p:sldId id="280" r:id="rId21"/>
    <p:sldId id="281" r:id="rId22"/>
    <p:sldId id="274" r:id="rId23"/>
    <p:sldId id="275" r:id="rId24"/>
    <p:sldId id="276" r:id="rId25"/>
    <p:sldId id="277" r:id="rId26"/>
    <p:sldId id="278" r:id="rId27"/>
    <p:sldId id="279" r:id="rId28"/>
    <p:sldId id="283" r:id="rId29"/>
    <p:sldId id="284" r:id="rId30"/>
    <p:sldId id="285" r:id="rId31"/>
    <p:sldId id="286" r:id="rId3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96" y="-3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D35BF1-880A-4356-BBEE-02135E1C277E}"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2AC33599-9BCF-4C35-A261-40D9B5321CBC}">
      <dgm:prSet custT="1"/>
      <dgm:spPr/>
      <dgm:t>
        <a:bodyPr/>
        <a:lstStyle/>
        <a:p>
          <a:pPr>
            <a:lnSpc>
              <a:spcPct val="100000"/>
            </a:lnSpc>
          </a:pPr>
          <a:r>
            <a:rPr lang="tr-TR" sz="2400" dirty="0"/>
            <a:t>Dikdörtgenin çevre uzunluğu, birer uzun ve kısa kenar uzunluğunun toplamının 2 katıdır.</a:t>
          </a:r>
          <a:endParaRPr lang="en-US" sz="2400" dirty="0"/>
        </a:p>
      </dgm:t>
    </dgm:pt>
    <dgm:pt modelId="{83EA8DF1-5FF8-4356-9086-BC4C31078D38}" type="parTrans" cxnId="{914114C7-6F78-4BA2-A462-A4B8D3460ED5}">
      <dgm:prSet/>
      <dgm:spPr/>
      <dgm:t>
        <a:bodyPr/>
        <a:lstStyle/>
        <a:p>
          <a:endParaRPr lang="en-US"/>
        </a:p>
      </dgm:t>
    </dgm:pt>
    <dgm:pt modelId="{518DEF57-35C9-4B2F-A4B4-78E44DB04C2E}" type="sibTrans" cxnId="{914114C7-6F78-4BA2-A462-A4B8D3460ED5}">
      <dgm:prSet/>
      <dgm:spPr/>
      <dgm:t>
        <a:bodyPr/>
        <a:lstStyle/>
        <a:p>
          <a:endParaRPr lang="en-US"/>
        </a:p>
      </dgm:t>
    </dgm:pt>
    <dgm:pt modelId="{B6448BD9-F2D3-4CE3-ACFA-B98ECCD3937B}">
      <dgm:prSet/>
      <dgm:spPr/>
      <dgm:t>
        <a:bodyPr/>
        <a:lstStyle/>
        <a:p>
          <a:pPr>
            <a:lnSpc>
              <a:spcPct val="100000"/>
            </a:lnSpc>
          </a:pPr>
          <a:r>
            <a:rPr lang="tr-TR" dirty="0"/>
            <a:t>Çevre = 2 x (uzun kenar + kısa kenar)</a:t>
          </a:r>
          <a:endParaRPr lang="en-US" dirty="0"/>
        </a:p>
      </dgm:t>
    </dgm:pt>
    <dgm:pt modelId="{CC376A1E-1575-42A5-8189-4D2FF174B758}" type="parTrans" cxnId="{AFEE4FC3-621F-46E8-9FF9-EC14CAD361E5}">
      <dgm:prSet/>
      <dgm:spPr/>
      <dgm:t>
        <a:bodyPr/>
        <a:lstStyle/>
        <a:p>
          <a:endParaRPr lang="en-US"/>
        </a:p>
      </dgm:t>
    </dgm:pt>
    <dgm:pt modelId="{2C78D16E-DDBB-421C-803C-CC697D5A2541}" type="sibTrans" cxnId="{AFEE4FC3-621F-46E8-9FF9-EC14CAD361E5}">
      <dgm:prSet/>
      <dgm:spPr/>
      <dgm:t>
        <a:bodyPr/>
        <a:lstStyle/>
        <a:p>
          <a:endParaRPr lang="en-US"/>
        </a:p>
      </dgm:t>
    </dgm:pt>
    <dgm:pt modelId="{7D2AA094-0DB7-47B6-BC68-4B75DE25AA6B}" type="pres">
      <dgm:prSet presAssocID="{DDD35BF1-880A-4356-BBEE-02135E1C277E}" presName="root" presStyleCnt="0">
        <dgm:presLayoutVars>
          <dgm:dir/>
          <dgm:resizeHandles val="exact"/>
        </dgm:presLayoutVars>
      </dgm:prSet>
      <dgm:spPr/>
      <dgm:t>
        <a:bodyPr/>
        <a:lstStyle/>
        <a:p>
          <a:endParaRPr lang="tr-TR"/>
        </a:p>
      </dgm:t>
    </dgm:pt>
    <dgm:pt modelId="{A3C17DED-5F2F-47C6-A59B-F6339BA0BFC7}" type="pres">
      <dgm:prSet presAssocID="{2AC33599-9BCF-4C35-A261-40D9B5321CBC}" presName="compNode" presStyleCnt="0"/>
      <dgm:spPr/>
    </dgm:pt>
    <dgm:pt modelId="{A5AD6B66-60C5-4581-BD39-BE84023C4560}" type="pres">
      <dgm:prSet presAssocID="{2AC33599-9BCF-4C35-A261-40D9B5321CBC}" presName="iconRect" presStyleLbl="node1" presStyleIdx="0" presStyleCnt="2"/>
      <dgm:spPr>
        <a:blipFill>
          <a:blip xmlns:r="http://schemas.openxmlformats.org/officeDocument/2006/relationships" r:embed="rId1">
            <a:extLst>
              <a:ext uri="{28A0092B-C50C-407E-A947-70E740481C1C}">
                <a14:useLocalDpi xmlns=""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 xmlns:dgm14="http://schemas.microsoft.com/office/drawing/2010/diagram" id="0" name="" descr="Checkmark"/>
        </a:ext>
      </dgm:extLst>
    </dgm:pt>
    <dgm:pt modelId="{AEC4D631-087B-4696-850D-766E2B806FA9}" type="pres">
      <dgm:prSet presAssocID="{2AC33599-9BCF-4C35-A261-40D9B5321CBC}" presName="spaceRect" presStyleCnt="0"/>
      <dgm:spPr/>
    </dgm:pt>
    <dgm:pt modelId="{0789D3FF-459E-4FE3-88E2-95A90EF7EB56}" type="pres">
      <dgm:prSet presAssocID="{2AC33599-9BCF-4C35-A261-40D9B5321CBC}" presName="textRect" presStyleLbl="revTx" presStyleIdx="0" presStyleCnt="2">
        <dgm:presLayoutVars>
          <dgm:chMax val="1"/>
          <dgm:chPref val="1"/>
        </dgm:presLayoutVars>
      </dgm:prSet>
      <dgm:spPr/>
      <dgm:t>
        <a:bodyPr/>
        <a:lstStyle/>
        <a:p>
          <a:endParaRPr lang="tr-TR"/>
        </a:p>
      </dgm:t>
    </dgm:pt>
    <dgm:pt modelId="{55B25769-CF15-4C0D-AF3C-C64DDA72A42D}" type="pres">
      <dgm:prSet presAssocID="{518DEF57-35C9-4B2F-A4B4-78E44DB04C2E}" presName="sibTrans" presStyleCnt="0"/>
      <dgm:spPr/>
    </dgm:pt>
    <dgm:pt modelId="{AB48399F-8711-48DA-9B4F-6A55C5F2C768}" type="pres">
      <dgm:prSet presAssocID="{B6448BD9-F2D3-4CE3-ACFA-B98ECCD3937B}" presName="compNode" presStyleCnt="0"/>
      <dgm:spPr/>
    </dgm:pt>
    <dgm:pt modelId="{61243BCC-EBD6-40BB-8E31-030778C31695}" type="pres">
      <dgm:prSet presAssocID="{B6448BD9-F2D3-4CE3-ACFA-B98ECCD3937B}" presName="iconRect" presStyleLbl="node1" presStyleIdx="1" presStyleCnt="2"/>
      <dgm:spPr>
        <a:blipFill>
          <a:blip xmlns:r="http://schemas.openxmlformats.org/officeDocument/2006/relationships" r:embed="rId3">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a:blipFill>
        <a:ln>
          <a:noFill/>
        </a:ln>
      </dgm:spPr>
      <dgm:extLst>
        <a:ext uri="{E40237B7-FDA0-4F09-8148-C483321AD2D9}">
          <dgm14:cNvPr xmlns="" xmlns:dgm14="http://schemas.microsoft.com/office/drawing/2010/diagram" id="0" name="" descr="Deciduous tree"/>
        </a:ext>
      </dgm:extLst>
    </dgm:pt>
    <dgm:pt modelId="{06D0C12B-B26A-419C-A6C3-A582FA47709E}" type="pres">
      <dgm:prSet presAssocID="{B6448BD9-F2D3-4CE3-ACFA-B98ECCD3937B}" presName="spaceRect" presStyleCnt="0"/>
      <dgm:spPr/>
    </dgm:pt>
    <dgm:pt modelId="{C3B7FC27-1741-4F98-907F-58C7F62E3169}" type="pres">
      <dgm:prSet presAssocID="{B6448BD9-F2D3-4CE3-ACFA-B98ECCD3937B}" presName="textRect" presStyleLbl="revTx" presStyleIdx="1" presStyleCnt="2">
        <dgm:presLayoutVars>
          <dgm:chMax val="1"/>
          <dgm:chPref val="1"/>
        </dgm:presLayoutVars>
      </dgm:prSet>
      <dgm:spPr/>
      <dgm:t>
        <a:bodyPr/>
        <a:lstStyle/>
        <a:p>
          <a:endParaRPr lang="tr-TR"/>
        </a:p>
      </dgm:t>
    </dgm:pt>
  </dgm:ptLst>
  <dgm:cxnLst>
    <dgm:cxn modelId="{77B14350-05BF-471D-88E2-F4DAB04F7F68}" type="presOf" srcId="{DDD35BF1-880A-4356-BBEE-02135E1C277E}" destId="{7D2AA094-0DB7-47B6-BC68-4B75DE25AA6B}" srcOrd="0" destOrd="0" presId="urn:microsoft.com/office/officeart/2018/2/layout/IconLabelList"/>
    <dgm:cxn modelId="{F5BF885F-79F9-4277-A3A8-9D41FED9AD2F}" type="presOf" srcId="{B6448BD9-F2D3-4CE3-ACFA-B98ECCD3937B}" destId="{C3B7FC27-1741-4F98-907F-58C7F62E3169}" srcOrd="0" destOrd="0" presId="urn:microsoft.com/office/officeart/2018/2/layout/IconLabelList"/>
    <dgm:cxn modelId="{AFEE4FC3-621F-46E8-9FF9-EC14CAD361E5}" srcId="{DDD35BF1-880A-4356-BBEE-02135E1C277E}" destId="{B6448BD9-F2D3-4CE3-ACFA-B98ECCD3937B}" srcOrd="1" destOrd="0" parTransId="{CC376A1E-1575-42A5-8189-4D2FF174B758}" sibTransId="{2C78D16E-DDBB-421C-803C-CC697D5A2541}"/>
    <dgm:cxn modelId="{FADCD13E-91BC-4DAB-93D2-76557A1115B6}" type="presOf" srcId="{2AC33599-9BCF-4C35-A261-40D9B5321CBC}" destId="{0789D3FF-459E-4FE3-88E2-95A90EF7EB56}" srcOrd="0" destOrd="0" presId="urn:microsoft.com/office/officeart/2018/2/layout/IconLabelList"/>
    <dgm:cxn modelId="{914114C7-6F78-4BA2-A462-A4B8D3460ED5}" srcId="{DDD35BF1-880A-4356-BBEE-02135E1C277E}" destId="{2AC33599-9BCF-4C35-A261-40D9B5321CBC}" srcOrd="0" destOrd="0" parTransId="{83EA8DF1-5FF8-4356-9086-BC4C31078D38}" sibTransId="{518DEF57-35C9-4B2F-A4B4-78E44DB04C2E}"/>
    <dgm:cxn modelId="{A553CA3D-D796-4B07-9DCE-4B38FA095C9F}" type="presParOf" srcId="{7D2AA094-0DB7-47B6-BC68-4B75DE25AA6B}" destId="{A3C17DED-5F2F-47C6-A59B-F6339BA0BFC7}" srcOrd="0" destOrd="0" presId="urn:microsoft.com/office/officeart/2018/2/layout/IconLabelList"/>
    <dgm:cxn modelId="{ADCC8DB9-4017-4775-BA2F-EAE1D1612325}" type="presParOf" srcId="{A3C17DED-5F2F-47C6-A59B-F6339BA0BFC7}" destId="{A5AD6B66-60C5-4581-BD39-BE84023C4560}" srcOrd="0" destOrd="0" presId="urn:microsoft.com/office/officeart/2018/2/layout/IconLabelList"/>
    <dgm:cxn modelId="{EEF1F879-7DFC-4E24-B199-A519E8593E69}" type="presParOf" srcId="{A3C17DED-5F2F-47C6-A59B-F6339BA0BFC7}" destId="{AEC4D631-087B-4696-850D-766E2B806FA9}" srcOrd="1" destOrd="0" presId="urn:microsoft.com/office/officeart/2018/2/layout/IconLabelList"/>
    <dgm:cxn modelId="{3D70989E-C382-496E-9EE9-F7D7B6AFE249}" type="presParOf" srcId="{A3C17DED-5F2F-47C6-A59B-F6339BA0BFC7}" destId="{0789D3FF-459E-4FE3-88E2-95A90EF7EB56}" srcOrd="2" destOrd="0" presId="urn:microsoft.com/office/officeart/2018/2/layout/IconLabelList"/>
    <dgm:cxn modelId="{65D43032-A799-442A-9AC0-7D6EFA464CD4}" type="presParOf" srcId="{7D2AA094-0DB7-47B6-BC68-4B75DE25AA6B}" destId="{55B25769-CF15-4C0D-AF3C-C64DDA72A42D}" srcOrd="1" destOrd="0" presId="urn:microsoft.com/office/officeart/2018/2/layout/IconLabelList"/>
    <dgm:cxn modelId="{8956EF83-08EE-468D-93AF-CB6C7721B55C}" type="presParOf" srcId="{7D2AA094-0DB7-47B6-BC68-4B75DE25AA6B}" destId="{AB48399F-8711-48DA-9B4F-6A55C5F2C768}" srcOrd="2" destOrd="0" presId="urn:microsoft.com/office/officeart/2018/2/layout/IconLabelList"/>
    <dgm:cxn modelId="{A4FE9CEF-68FC-4845-A55F-2A219A7A207D}" type="presParOf" srcId="{AB48399F-8711-48DA-9B4F-6A55C5F2C768}" destId="{61243BCC-EBD6-40BB-8E31-030778C31695}" srcOrd="0" destOrd="0" presId="urn:microsoft.com/office/officeart/2018/2/layout/IconLabelList"/>
    <dgm:cxn modelId="{831C9E76-D2FC-4AD3-891C-40EF5E20A8BC}" type="presParOf" srcId="{AB48399F-8711-48DA-9B4F-6A55C5F2C768}" destId="{06D0C12B-B26A-419C-A6C3-A582FA47709E}" srcOrd="1" destOrd="0" presId="urn:microsoft.com/office/officeart/2018/2/layout/IconLabelList"/>
    <dgm:cxn modelId="{EDA144BE-EB0D-4706-B525-493E402EBEE2}" type="presParOf" srcId="{AB48399F-8711-48DA-9B4F-6A55C5F2C768}" destId="{C3B7FC27-1741-4F98-907F-58C7F62E3169}" srcOrd="2" destOrd="0" presId="urn:microsoft.com/office/officeart/2018/2/layout/IconLabel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AD6B66-60C5-4581-BD39-BE84023C4560}">
      <dsp:nvSpPr>
        <dsp:cNvPr id="0" name=""/>
        <dsp:cNvSpPr/>
      </dsp:nvSpPr>
      <dsp:spPr>
        <a:xfrm>
          <a:off x="1549679" y="86422"/>
          <a:ext cx="1944000" cy="1944000"/>
        </a:xfrm>
        <a:prstGeom prst="rect">
          <a:avLst/>
        </a:prstGeom>
        <a:blipFill>
          <a:blip xmlns:r="http://schemas.openxmlformats.org/officeDocument/2006/relationships" r:embed="rId1">
            <a:extLst>
              <a:ext uri="{28A0092B-C50C-407E-A947-70E740481C1C}">
                <a14:useLocalDpi xmlns="" xmlns:a14="http://schemas.microsoft.com/office/drawing/2010/main" val="0"/>
              </a:ext>
              <a:ext uri="{96DAC541-7B7A-43D3-8B79-37D633B846F1}">
                <asvg:svgBlip xmlns=""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789D3FF-459E-4FE3-88E2-95A90EF7EB56}">
      <dsp:nvSpPr>
        <dsp:cNvPr id="0" name=""/>
        <dsp:cNvSpPr/>
      </dsp:nvSpPr>
      <dsp:spPr>
        <a:xfrm>
          <a:off x="361679" y="2572257"/>
          <a:ext cx="432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1066800">
            <a:lnSpc>
              <a:spcPct val="100000"/>
            </a:lnSpc>
            <a:spcBef>
              <a:spcPct val="0"/>
            </a:spcBef>
            <a:spcAft>
              <a:spcPct val="35000"/>
            </a:spcAft>
          </a:pPr>
          <a:r>
            <a:rPr lang="tr-TR" sz="2400" kern="1200" dirty="0"/>
            <a:t>Dikdörtgenin çevre uzunluğu, birer uzun ve kısa kenar uzunluğunun toplamının 2 katıdır.</a:t>
          </a:r>
          <a:endParaRPr lang="en-US" sz="2400" kern="1200" dirty="0"/>
        </a:p>
      </dsp:txBody>
      <dsp:txXfrm>
        <a:off x="361679" y="2572257"/>
        <a:ext cx="4320000" cy="1125000"/>
      </dsp:txXfrm>
    </dsp:sp>
    <dsp:sp modelId="{61243BCC-EBD6-40BB-8E31-030778C31695}">
      <dsp:nvSpPr>
        <dsp:cNvPr id="0" name=""/>
        <dsp:cNvSpPr/>
      </dsp:nvSpPr>
      <dsp:spPr>
        <a:xfrm>
          <a:off x="6625679" y="86422"/>
          <a:ext cx="1944000" cy="1944000"/>
        </a:xfrm>
        <a:prstGeom prst="rect">
          <a:avLst/>
        </a:prstGeom>
        <a:blipFill>
          <a:blip xmlns:r="http://schemas.openxmlformats.org/officeDocument/2006/relationships" r:embed="rId3">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3B7FC27-1741-4F98-907F-58C7F62E3169}">
      <dsp:nvSpPr>
        <dsp:cNvPr id="0" name=""/>
        <dsp:cNvSpPr/>
      </dsp:nvSpPr>
      <dsp:spPr>
        <a:xfrm>
          <a:off x="5437679" y="2572257"/>
          <a:ext cx="432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1600200">
            <a:lnSpc>
              <a:spcPct val="100000"/>
            </a:lnSpc>
            <a:spcBef>
              <a:spcPct val="0"/>
            </a:spcBef>
            <a:spcAft>
              <a:spcPct val="35000"/>
            </a:spcAft>
          </a:pPr>
          <a:r>
            <a:rPr lang="tr-TR" sz="3600" kern="1200" dirty="0"/>
            <a:t>Çevre = 2 x (uzun kenar + kısa kenar)</a:t>
          </a:r>
          <a:endParaRPr lang="en-US" sz="3600" kern="1200" dirty="0"/>
        </a:p>
      </dsp:txBody>
      <dsp:txXfrm>
        <a:off x="5437679" y="2572257"/>
        <a:ext cx="4320000" cy="1125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0CE9CBE-D3D4-418C-8E84-1731D16E4CAF}"/>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DE2D5296-7066-4898-9A42-3E7C461D6C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BCE68423-7334-4B4A-84A7-1A57A0D9DFBB}"/>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84887A85-300A-46BF-802B-CB5A1D8D063A}"/>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 xmlns:a16="http://schemas.microsoft.com/office/drawing/2014/main" id="{FBD31EE6-ACDE-4C0F-B93F-07949A95C81D}"/>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3711922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598FF11-D820-4EAD-9D9C-75A60086AE47}"/>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40A78504-CE5F-4988-964B-AD531266558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BD5AC42A-F464-40A3-8DE4-CEFA2B5DFD07}"/>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7F7F7989-E46D-4920-8CFB-CD785E21BEBF}"/>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 xmlns:a16="http://schemas.microsoft.com/office/drawing/2014/main" id="{93B1E954-1904-4615-AEBD-435A1444C263}"/>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3028277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DD60701D-DA71-4006-A2CB-69D88B7DDC13}"/>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C9E6CEE3-5880-4062-A8EB-8ECB390AB06F}"/>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43DDBC5D-FC33-43FB-8CEC-91FEAB180B43}"/>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CBF8FFDE-1693-4BD0-8BA8-A0F35E0538D6}"/>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 xmlns:a16="http://schemas.microsoft.com/office/drawing/2014/main" id="{41D90F4E-FA4E-4F66-A6AF-E0EB80E77543}"/>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1663779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960FA0A-D757-49ED-90F5-71A492F3CFF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9FEC9933-A7C1-4520-ABD9-EBD725620A4A}"/>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C6F46141-732C-4836-8C03-A01DBC4BBAE2}"/>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908468AE-74CC-4E04-A882-37DC056D011D}"/>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 xmlns:a16="http://schemas.microsoft.com/office/drawing/2014/main" id="{825732EB-5B36-4C4D-9B48-294F44951BAC}"/>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1500077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8E8A99F-C441-4ED2-AD84-8CCF779F6448}"/>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64A076C1-FC51-4551-96AC-B08306C372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47303EB0-A9F9-4F68-9F28-DC3258B77619}"/>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C155BE9B-8755-4E0F-A445-A456DB066190}"/>
              </a:ext>
            </a:extLst>
          </p:cNvPr>
          <p:cNvSpPr>
            <a:spLocks noGrp="1"/>
          </p:cNvSpPr>
          <p:nvPr>
            <p:ph type="ftr" sz="quarter" idx="11"/>
          </p:nvPr>
        </p:nvSpPr>
        <p:spPr/>
        <p:txBody>
          <a:bodyPr/>
          <a:lstStyle/>
          <a:p>
            <a:endParaRPr lang="tr-TR" dirty="0"/>
          </a:p>
        </p:txBody>
      </p:sp>
      <p:sp>
        <p:nvSpPr>
          <p:cNvPr id="6" name="Slayt Numarası Yer Tutucusu 5">
            <a:extLst>
              <a:ext uri="{FF2B5EF4-FFF2-40B4-BE49-F238E27FC236}">
                <a16:creationId xmlns="" xmlns:a16="http://schemas.microsoft.com/office/drawing/2014/main" id="{19EB7847-1211-4BD3-A4E2-BDE1C732643C}"/>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2978051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4B8BB46-303F-4264-BB53-AA92473F7C6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F090723E-0242-4C27-BAFF-C16E570D4DA4}"/>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93065ACE-37A0-4765-9654-3DB7D5296800}"/>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7F63C90A-25E0-4359-8E0A-09220D5026CD}"/>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6" name="Alt Bilgi Yer Tutucusu 5">
            <a:extLst>
              <a:ext uri="{FF2B5EF4-FFF2-40B4-BE49-F238E27FC236}">
                <a16:creationId xmlns="" xmlns:a16="http://schemas.microsoft.com/office/drawing/2014/main" id="{F324C93C-34EA-4504-A729-D3A043AAB9DA}"/>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 xmlns:a16="http://schemas.microsoft.com/office/drawing/2014/main" id="{22E3AB63-00F4-4687-8455-F6B536A7CAC4}"/>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3627894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886D5A6-7361-4FAC-8F33-57DD37576464}"/>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85AF1A56-831A-4E5E-A512-31E3A01FAD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1E2AD6D2-E75B-4B2D-B8B0-503076F36B3D}"/>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97CEE9B3-10CC-4608-B1B9-C0701AE3F7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29F0F8C1-782F-435F-A76B-0864A75D2C4D}"/>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CC982021-433D-47B8-A770-D4023551FFAB}"/>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8" name="Alt Bilgi Yer Tutucusu 7">
            <a:extLst>
              <a:ext uri="{FF2B5EF4-FFF2-40B4-BE49-F238E27FC236}">
                <a16:creationId xmlns="" xmlns:a16="http://schemas.microsoft.com/office/drawing/2014/main" id="{8723F781-6ABA-4410-973C-359EB56C723F}"/>
              </a:ext>
            </a:extLst>
          </p:cNvPr>
          <p:cNvSpPr>
            <a:spLocks noGrp="1"/>
          </p:cNvSpPr>
          <p:nvPr>
            <p:ph type="ftr" sz="quarter" idx="11"/>
          </p:nvPr>
        </p:nvSpPr>
        <p:spPr/>
        <p:txBody>
          <a:bodyPr/>
          <a:lstStyle/>
          <a:p>
            <a:endParaRPr lang="tr-TR" dirty="0"/>
          </a:p>
        </p:txBody>
      </p:sp>
      <p:sp>
        <p:nvSpPr>
          <p:cNvPr id="9" name="Slayt Numarası Yer Tutucusu 8">
            <a:extLst>
              <a:ext uri="{FF2B5EF4-FFF2-40B4-BE49-F238E27FC236}">
                <a16:creationId xmlns="" xmlns:a16="http://schemas.microsoft.com/office/drawing/2014/main" id="{895AA26D-FBA6-49D9-B82C-F18117B0EE40}"/>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1894522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13AC394-BF6C-498E-A58E-F473D3E343F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2A280A84-335E-45CE-A75F-16C646C4BCF2}"/>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4" name="Alt Bilgi Yer Tutucusu 3">
            <a:extLst>
              <a:ext uri="{FF2B5EF4-FFF2-40B4-BE49-F238E27FC236}">
                <a16:creationId xmlns="" xmlns:a16="http://schemas.microsoft.com/office/drawing/2014/main" id="{198D21F9-86B1-4A51-8F80-129ECFA61E04}"/>
              </a:ext>
            </a:extLst>
          </p:cNvPr>
          <p:cNvSpPr>
            <a:spLocks noGrp="1"/>
          </p:cNvSpPr>
          <p:nvPr>
            <p:ph type="ftr" sz="quarter" idx="11"/>
          </p:nvPr>
        </p:nvSpPr>
        <p:spPr/>
        <p:txBody>
          <a:bodyPr/>
          <a:lstStyle/>
          <a:p>
            <a:endParaRPr lang="tr-TR" dirty="0"/>
          </a:p>
        </p:txBody>
      </p:sp>
      <p:sp>
        <p:nvSpPr>
          <p:cNvPr id="5" name="Slayt Numarası Yer Tutucusu 4">
            <a:extLst>
              <a:ext uri="{FF2B5EF4-FFF2-40B4-BE49-F238E27FC236}">
                <a16:creationId xmlns="" xmlns:a16="http://schemas.microsoft.com/office/drawing/2014/main" id="{784C6475-4A8A-47AD-90E8-0D666F555187}"/>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1956588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A7A61C3E-11D5-4B40-AEEE-B856A11D750C}"/>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3" name="Alt Bilgi Yer Tutucusu 2">
            <a:extLst>
              <a:ext uri="{FF2B5EF4-FFF2-40B4-BE49-F238E27FC236}">
                <a16:creationId xmlns="" xmlns:a16="http://schemas.microsoft.com/office/drawing/2014/main" id="{B110E978-DD17-4E56-BAE8-968C2ABC139F}"/>
              </a:ext>
            </a:extLst>
          </p:cNvPr>
          <p:cNvSpPr>
            <a:spLocks noGrp="1"/>
          </p:cNvSpPr>
          <p:nvPr>
            <p:ph type="ftr" sz="quarter" idx="11"/>
          </p:nvPr>
        </p:nvSpPr>
        <p:spPr/>
        <p:txBody>
          <a:bodyPr/>
          <a:lstStyle/>
          <a:p>
            <a:endParaRPr lang="tr-TR" dirty="0"/>
          </a:p>
        </p:txBody>
      </p:sp>
      <p:sp>
        <p:nvSpPr>
          <p:cNvPr id="4" name="Slayt Numarası Yer Tutucusu 3">
            <a:extLst>
              <a:ext uri="{FF2B5EF4-FFF2-40B4-BE49-F238E27FC236}">
                <a16:creationId xmlns="" xmlns:a16="http://schemas.microsoft.com/office/drawing/2014/main" id="{B6474654-E57E-49EB-A226-86FCDD5E103A}"/>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2563168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6B9186B-D834-4805-B4FE-13B82B8DE110}"/>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431F6095-CFE4-4A40-B4FA-D1C2F5C5A5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F0E7DD97-6DF4-443B-86C2-772454AC81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C8BB183A-846C-4C98-B978-F07B36F43473}"/>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6" name="Alt Bilgi Yer Tutucusu 5">
            <a:extLst>
              <a:ext uri="{FF2B5EF4-FFF2-40B4-BE49-F238E27FC236}">
                <a16:creationId xmlns="" xmlns:a16="http://schemas.microsoft.com/office/drawing/2014/main" id="{36E0EC03-A0AB-4C4C-9D4B-A143FDF87DF9}"/>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 xmlns:a16="http://schemas.microsoft.com/office/drawing/2014/main" id="{A9606A46-44F5-4755-9877-240EE8DC5A2A}"/>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657428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6D55E33-06FF-4EFB-BDDF-481F4F697981}"/>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C82FAE8F-8C8E-4477-81E8-3D159B54A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a:extLst>
              <a:ext uri="{FF2B5EF4-FFF2-40B4-BE49-F238E27FC236}">
                <a16:creationId xmlns="" xmlns:a16="http://schemas.microsoft.com/office/drawing/2014/main" id="{A0BC1CB0-6B74-4551-BAEE-2C1EA99967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99622F58-440E-419D-AD6E-8D3218EE33FE}"/>
              </a:ext>
            </a:extLst>
          </p:cNvPr>
          <p:cNvSpPr>
            <a:spLocks noGrp="1"/>
          </p:cNvSpPr>
          <p:nvPr>
            <p:ph type="dt" sz="half" idx="10"/>
          </p:nvPr>
        </p:nvSpPr>
        <p:spPr/>
        <p:txBody>
          <a:bodyPr/>
          <a:lstStyle/>
          <a:p>
            <a:fld id="{2AB488EF-1827-4D4A-896F-56F1B5B72199}" type="datetimeFigureOut">
              <a:rPr lang="tr-TR" smtClean="0"/>
              <a:pPr/>
              <a:t>05/10/2020</a:t>
            </a:fld>
            <a:endParaRPr lang="tr-TR" dirty="0"/>
          </a:p>
        </p:txBody>
      </p:sp>
      <p:sp>
        <p:nvSpPr>
          <p:cNvPr id="6" name="Alt Bilgi Yer Tutucusu 5">
            <a:extLst>
              <a:ext uri="{FF2B5EF4-FFF2-40B4-BE49-F238E27FC236}">
                <a16:creationId xmlns="" xmlns:a16="http://schemas.microsoft.com/office/drawing/2014/main" id="{42C39634-45B8-4868-A5C5-213282E04C6C}"/>
              </a:ext>
            </a:extLst>
          </p:cNvPr>
          <p:cNvSpPr>
            <a:spLocks noGrp="1"/>
          </p:cNvSpPr>
          <p:nvPr>
            <p:ph type="ftr" sz="quarter" idx="11"/>
          </p:nvPr>
        </p:nvSpPr>
        <p:spPr/>
        <p:txBody>
          <a:bodyPr/>
          <a:lstStyle/>
          <a:p>
            <a:endParaRPr lang="tr-TR" dirty="0"/>
          </a:p>
        </p:txBody>
      </p:sp>
      <p:sp>
        <p:nvSpPr>
          <p:cNvPr id="7" name="Slayt Numarası Yer Tutucusu 6">
            <a:extLst>
              <a:ext uri="{FF2B5EF4-FFF2-40B4-BE49-F238E27FC236}">
                <a16:creationId xmlns="" xmlns:a16="http://schemas.microsoft.com/office/drawing/2014/main" id="{81ADF1F9-C16E-41C9-8CB4-3B192AD78CCF}"/>
              </a:ext>
            </a:extLst>
          </p:cNvPr>
          <p:cNvSpPr>
            <a:spLocks noGrp="1"/>
          </p:cNvSpPr>
          <p:nvPr>
            <p:ph type="sldNum" sz="quarter" idx="12"/>
          </p:nvPr>
        </p:nvSpPr>
        <p:spPr/>
        <p:txBody>
          <a:body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4029167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75F722F4-8F6C-4791-A63C-827E3400F2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8A330FCC-147A-4721-9EA4-2BCD80414A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2BF4F55D-F0A6-4119-9192-85936AE20D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488EF-1827-4D4A-896F-56F1B5B72199}" type="datetimeFigureOut">
              <a:rPr lang="tr-TR" smtClean="0"/>
              <a:pPr/>
              <a:t>05/10/2020</a:t>
            </a:fld>
            <a:endParaRPr lang="tr-TR" dirty="0"/>
          </a:p>
        </p:txBody>
      </p:sp>
      <p:sp>
        <p:nvSpPr>
          <p:cNvPr id="5" name="Alt Bilgi Yer Tutucusu 4">
            <a:extLst>
              <a:ext uri="{FF2B5EF4-FFF2-40B4-BE49-F238E27FC236}">
                <a16:creationId xmlns="" xmlns:a16="http://schemas.microsoft.com/office/drawing/2014/main" id="{408E9E56-C728-4F74-A477-987C1A810A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a:extLst>
              <a:ext uri="{FF2B5EF4-FFF2-40B4-BE49-F238E27FC236}">
                <a16:creationId xmlns="" xmlns:a16="http://schemas.microsoft.com/office/drawing/2014/main" id="{A66C27FF-9135-4AC8-9EF0-5572F77E8A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4E1106-CF01-47C0-BE19-1F242EF277B7}" type="slidenum">
              <a:rPr lang="tr-TR" smtClean="0"/>
              <a:pPr/>
              <a:t>‹#›</a:t>
            </a:fld>
            <a:endParaRPr lang="tr-TR" dirty="0"/>
          </a:p>
        </p:txBody>
      </p:sp>
    </p:spTree>
    <p:extLst>
      <p:ext uri="{BB962C8B-B14F-4D97-AF65-F5344CB8AC3E}">
        <p14:creationId xmlns="" xmlns:p14="http://schemas.microsoft.com/office/powerpoint/2010/main" val="1074661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 xmlns:a16="http://schemas.microsoft.com/office/drawing/2014/main" id="{59EF30C2-29AC-4A0D-BC0A-A679CF113ED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13">
            <a:extLst>
              <a:ext uri="{FF2B5EF4-FFF2-40B4-BE49-F238E27FC236}">
                <a16:creationId xmlns="" xmlns:a16="http://schemas.microsoft.com/office/drawing/2014/main" id="{9C682A1A-5B2D-4111-BBD6-620165633E5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000500" y="1087403"/>
            <a:ext cx="8191500" cy="5770597"/>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Başlık 1">
            <a:extLst>
              <a:ext uri="{FF2B5EF4-FFF2-40B4-BE49-F238E27FC236}">
                <a16:creationId xmlns="" xmlns:a16="http://schemas.microsoft.com/office/drawing/2014/main" id="{68C8A674-F44E-4BCF-B686-0BBE0878D5F8}"/>
              </a:ext>
            </a:extLst>
          </p:cNvPr>
          <p:cNvSpPr>
            <a:spLocks noGrp="1"/>
          </p:cNvSpPr>
          <p:nvPr>
            <p:ph type="ctrTitle"/>
          </p:nvPr>
        </p:nvSpPr>
        <p:spPr>
          <a:xfrm>
            <a:off x="5093520" y="2744662"/>
            <a:ext cx="6589707" cy="2387600"/>
          </a:xfrm>
        </p:spPr>
        <p:txBody>
          <a:bodyPr>
            <a:normAutofit/>
          </a:bodyPr>
          <a:lstStyle/>
          <a:p>
            <a:pPr algn="r"/>
            <a:r>
              <a:rPr lang="tr-TR" b="1" dirty="0">
                <a:solidFill>
                  <a:srgbClr val="FFFFFF"/>
                </a:solidFill>
              </a:rPr>
              <a:t>UZUNLUK ÖLÇME</a:t>
            </a:r>
            <a:endParaRPr lang="tr-TR" dirty="0">
              <a:solidFill>
                <a:srgbClr val="FFFFFF"/>
              </a:solidFill>
            </a:endParaRPr>
          </a:p>
        </p:txBody>
      </p:sp>
      <p:cxnSp>
        <p:nvCxnSpPr>
          <p:cNvPr id="29" name="Straight Connector 28">
            <a:extLst>
              <a:ext uri="{FF2B5EF4-FFF2-40B4-BE49-F238E27FC236}">
                <a16:creationId xmlns="" xmlns:a16="http://schemas.microsoft.com/office/drawing/2014/main" id="{266A0658-1CC4-4B0D-AAB7-A702286AFB0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06241" y="183933"/>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31" name="Freeform: Shape 30">
            <a:extLst>
              <a:ext uri="{FF2B5EF4-FFF2-40B4-BE49-F238E27FC236}">
                <a16:creationId xmlns="" xmlns:a16="http://schemas.microsoft.com/office/drawing/2014/main" id="{A04F1504-431A-4D86-9091-AE7E4B3337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292348" y="1"/>
            <a:ext cx="2279742" cy="1267785"/>
          </a:xfrm>
          <a:custGeom>
            <a:avLst/>
            <a:gdLst>
              <a:gd name="connsiteX0" fmla="*/ 0 w 2279742"/>
              <a:gd name="connsiteY0" fmla="*/ 0 h 1267785"/>
              <a:gd name="connsiteX1" fmla="*/ 138700 w 2279742"/>
              <a:gd name="connsiteY1" fmla="*/ 0 h 1267785"/>
              <a:gd name="connsiteX2" fmla="*/ 138700 w 2279742"/>
              <a:gd name="connsiteY2" fmla="*/ 1078193 h 1267785"/>
              <a:gd name="connsiteX3" fmla="*/ 2002733 w 2279742"/>
              <a:gd name="connsiteY3" fmla="*/ 0 h 1267785"/>
              <a:gd name="connsiteX4" fmla="*/ 2279742 w 2279742"/>
              <a:gd name="connsiteY4" fmla="*/ 0 h 1267785"/>
              <a:gd name="connsiteX5" fmla="*/ 104026 w 2279742"/>
              <a:gd name="connsiteY5" fmla="*/ 1258503 h 1267785"/>
              <a:gd name="connsiteX6" fmla="*/ 69351 w 2279742"/>
              <a:gd name="connsiteY6" fmla="*/ 1267785 h 1267785"/>
              <a:gd name="connsiteX7" fmla="*/ 0 w 2279742"/>
              <a:gd name="connsiteY7" fmla="*/ 1198436 h 126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9742" h="1267785">
                <a:moveTo>
                  <a:pt x="0" y="0"/>
                </a:moveTo>
                <a:lnTo>
                  <a:pt x="138700" y="0"/>
                </a:lnTo>
                <a:lnTo>
                  <a:pt x="138700" y="1078193"/>
                </a:lnTo>
                <a:lnTo>
                  <a:pt x="2002733" y="0"/>
                </a:lnTo>
                <a:lnTo>
                  <a:pt x="2279742" y="0"/>
                </a:lnTo>
                <a:lnTo>
                  <a:pt x="104026" y="1258503"/>
                </a:lnTo>
                <a:cubicBezTo>
                  <a:pt x="93484" y="1264595"/>
                  <a:pt x="81523" y="1267796"/>
                  <a:pt x="69351" y="1267785"/>
                </a:cubicBezTo>
                <a:cubicBezTo>
                  <a:pt x="31049" y="1267785"/>
                  <a:pt x="0" y="1236737"/>
                  <a:pt x="0" y="1198436"/>
                </a:cubicBezTo>
                <a:close/>
              </a:path>
            </a:pathLst>
          </a:custGeom>
          <a:solidFill>
            <a:schemeClr val="accent6"/>
          </a:solidFill>
          <a:ln w="9525" cap="flat">
            <a:noFill/>
            <a:prstDash val="solid"/>
            <a:miter/>
          </a:ln>
        </p:spPr>
        <p:txBody>
          <a:bodyPr rtlCol="0" anchor="ctr"/>
          <a:lstStyle/>
          <a:p>
            <a:endParaRPr lang="en-US" dirty="0"/>
          </a:p>
        </p:txBody>
      </p:sp>
      <p:sp>
        <p:nvSpPr>
          <p:cNvPr id="33" name="Freeform: Shape 32">
            <a:extLst>
              <a:ext uri="{FF2B5EF4-FFF2-40B4-BE49-F238E27FC236}">
                <a16:creationId xmlns="" xmlns:a16="http://schemas.microsoft.com/office/drawing/2014/main" id="{EA804283-B929-4503-802F-4585376E2B4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Oval 34">
            <a:extLst>
              <a:ext uri="{FF2B5EF4-FFF2-40B4-BE49-F238E27FC236}">
                <a16:creationId xmlns="" xmlns:a16="http://schemas.microsoft.com/office/drawing/2014/main" id="{AD3811F5-514E-49A4-B382-673ED228A4C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69044" y="514898"/>
            <a:ext cx="2393351" cy="23284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Freeform: Shape 36">
            <a:extLst>
              <a:ext uri="{FF2B5EF4-FFF2-40B4-BE49-F238E27FC236}">
                <a16:creationId xmlns="" xmlns:a16="http://schemas.microsoft.com/office/drawing/2014/main" id="{067AD921-1CEE-4C1B-9AA3-C66D908DDD1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0" y="2949740"/>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dirty="0"/>
          </a:p>
        </p:txBody>
      </p:sp>
      <p:sp>
        <p:nvSpPr>
          <p:cNvPr id="39" name="Arc 38">
            <a:extLst>
              <a:ext uri="{FF2B5EF4-FFF2-40B4-BE49-F238E27FC236}">
                <a16:creationId xmlns="" xmlns:a16="http://schemas.microsoft.com/office/drawing/2014/main" id="{C36A08F5-3B56-47C5-A371-9187BE56E1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a:off x="1539683" y="4203427"/>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 xmlns:p14="http://schemas.microsoft.com/office/powerpoint/2010/main" val="314365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21DB728E-337D-4EBF-A459-D31EB7992C8C}"/>
              </a:ext>
            </a:extLst>
          </p:cNvPr>
          <p:cNvPicPr>
            <a:picLocks noChangeAspect="1"/>
          </p:cNvPicPr>
          <p:nvPr/>
        </p:nvPicPr>
        <p:blipFill>
          <a:blip r:embed="rId2" cstate="print"/>
          <a:stretch>
            <a:fillRect/>
          </a:stretch>
        </p:blipFill>
        <p:spPr>
          <a:xfrm>
            <a:off x="546182" y="370375"/>
            <a:ext cx="11276426" cy="3592025"/>
          </a:xfrm>
          <a:prstGeom prst="rect">
            <a:avLst/>
          </a:prstGeom>
        </p:spPr>
      </p:pic>
      <p:sp>
        <p:nvSpPr>
          <p:cNvPr id="7" name="Metin kutusu 6">
            <a:extLst>
              <a:ext uri="{FF2B5EF4-FFF2-40B4-BE49-F238E27FC236}">
                <a16:creationId xmlns="" xmlns:a16="http://schemas.microsoft.com/office/drawing/2014/main" id="{CD65B4E2-88FA-421A-81E0-0AB49360477D}"/>
              </a:ext>
            </a:extLst>
          </p:cNvPr>
          <p:cNvSpPr txBox="1"/>
          <p:nvPr/>
        </p:nvSpPr>
        <p:spPr>
          <a:xfrm>
            <a:off x="3865418" y="1191490"/>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5000</a:t>
            </a:r>
          </a:p>
        </p:txBody>
      </p:sp>
      <p:sp>
        <p:nvSpPr>
          <p:cNvPr id="8" name="Metin kutusu 7">
            <a:extLst>
              <a:ext uri="{FF2B5EF4-FFF2-40B4-BE49-F238E27FC236}">
                <a16:creationId xmlns="" xmlns:a16="http://schemas.microsoft.com/office/drawing/2014/main" id="{65B89D99-4CA8-47BD-AD72-52C0FD7EDB39}"/>
              </a:ext>
            </a:extLst>
          </p:cNvPr>
          <p:cNvSpPr txBox="1"/>
          <p:nvPr/>
        </p:nvSpPr>
        <p:spPr>
          <a:xfrm>
            <a:off x="3865417" y="1643765"/>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2000</a:t>
            </a:r>
          </a:p>
        </p:txBody>
      </p:sp>
      <p:sp>
        <p:nvSpPr>
          <p:cNvPr id="9" name="Metin kutusu 8">
            <a:extLst>
              <a:ext uri="{FF2B5EF4-FFF2-40B4-BE49-F238E27FC236}">
                <a16:creationId xmlns="" xmlns:a16="http://schemas.microsoft.com/office/drawing/2014/main" id="{231F856E-FEC9-4AA4-A4A8-71FCF17D2B92}"/>
              </a:ext>
            </a:extLst>
          </p:cNvPr>
          <p:cNvSpPr txBox="1"/>
          <p:nvPr/>
        </p:nvSpPr>
        <p:spPr>
          <a:xfrm>
            <a:off x="3865416" y="2043875"/>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120</a:t>
            </a:r>
          </a:p>
        </p:txBody>
      </p:sp>
      <p:sp>
        <p:nvSpPr>
          <p:cNvPr id="10" name="Metin kutusu 9">
            <a:extLst>
              <a:ext uri="{FF2B5EF4-FFF2-40B4-BE49-F238E27FC236}">
                <a16:creationId xmlns="" xmlns:a16="http://schemas.microsoft.com/office/drawing/2014/main" id="{738A5F95-42F5-4C00-989D-4146254F7003}"/>
              </a:ext>
            </a:extLst>
          </p:cNvPr>
          <p:cNvSpPr txBox="1"/>
          <p:nvPr/>
        </p:nvSpPr>
        <p:spPr>
          <a:xfrm>
            <a:off x="3865416" y="2464880"/>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17</a:t>
            </a:r>
          </a:p>
        </p:txBody>
      </p:sp>
      <p:sp>
        <p:nvSpPr>
          <p:cNvPr id="11" name="Metin kutusu 10">
            <a:extLst>
              <a:ext uri="{FF2B5EF4-FFF2-40B4-BE49-F238E27FC236}">
                <a16:creationId xmlns="" xmlns:a16="http://schemas.microsoft.com/office/drawing/2014/main" id="{10A2662A-CF03-4949-A2D2-62ED6B67862D}"/>
              </a:ext>
            </a:extLst>
          </p:cNvPr>
          <p:cNvSpPr txBox="1"/>
          <p:nvPr/>
        </p:nvSpPr>
        <p:spPr>
          <a:xfrm>
            <a:off x="3865415" y="2896260"/>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24</a:t>
            </a:r>
          </a:p>
        </p:txBody>
      </p:sp>
      <p:sp>
        <p:nvSpPr>
          <p:cNvPr id="12" name="Metin kutusu 11">
            <a:extLst>
              <a:ext uri="{FF2B5EF4-FFF2-40B4-BE49-F238E27FC236}">
                <a16:creationId xmlns="" xmlns:a16="http://schemas.microsoft.com/office/drawing/2014/main" id="{0D45F415-52D9-4F0A-821A-F25027FF4FD4}"/>
              </a:ext>
            </a:extLst>
          </p:cNvPr>
          <p:cNvSpPr txBox="1"/>
          <p:nvPr/>
        </p:nvSpPr>
        <p:spPr>
          <a:xfrm>
            <a:off x="3865414" y="3309213"/>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440</a:t>
            </a:r>
          </a:p>
        </p:txBody>
      </p:sp>
      <p:sp>
        <p:nvSpPr>
          <p:cNvPr id="13" name="Metin kutusu 12">
            <a:extLst>
              <a:ext uri="{FF2B5EF4-FFF2-40B4-BE49-F238E27FC236}">
                <a16:creationId xmlns="" xmlns:a16="http://schemas.microsoft.com/office/drawing/2014/main" id="{A7BCEB96-1BC0-405A-BC90-94FA649FA09F}"/>
              </a:ext>
            </a:extLst>
          </p:cNvPr>
          <p:cNvSpPr txBox="1"/>
          <p:nvPr/>
        </p:nvSpPr>
        <p:spPr>
          <a:xfrm>
            <a:off x="9601196" y="1190478"/>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130000</a:t>
            </a:r>
          </a:p>
        </p:txBody>
      </p:sp>
      <p:sp>
        <p:nvSpPr>
          <p:cNvPr id="16" name="Metin kutusu 15">
            <a:extLst>
              <a:ext uri="{FF2B5EF4-FFF2-40B4-BE49-F238E27FC236}">
                <a16:creationId xmlns="" xmlns:a16="http://schemas.microsoft.com/office/drawing/2014/main" id="{A71A391C-68C5-436B-8763-92F98892F64C}"/>
              </a:ext>
            </a:extLst>
          </p:cNvPr>
          <p:cNvSpPr txBox="1"/>
          <p:nvPr/>
        </p:nvSpPr>
        <p:spPr>
          <a:xfrm>
            <a:off x="9432699" y="1642752"/>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36</a:t>
            </a:r>
          </a:p>
        </p:txBody>
      </p:sp>
      <p:sp>
        <p:nvSpPr>
          <p:cNvPr id="18" name="Metin kutusu 17">
            <a:extLst>
              <a:ext uri="{FF2B5EF4-FFF2-40B4-BE49-F238E27FC236}">
                <a16:creationId xmlns="" xmlns:a16="http://schemas.microsoft.com/office/drawing/2014/main" id="{3340899F-A957-4A36-9E5D-959736D3D039}"/>
              </a:ext>
            </a:extLst>
          </p:cNvPr>
          <p:cNvSpPr txBox="1"/>
          <p:nvPr/>
        </p:nvSpPr>
        <p:spPr>
          <a:xfrm>
            <a:off x="9432699" y="2064986"/>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192000</a:t>
            </a:r>
          </a:p>
        </p:txBody>
      </p:sp>
      <p:sp>
        <p:nvSpPr>
          <p:cNvPr id="19" name="Metin kutusu 18">
            <a:extLst>
              <a:ext uri="{FF2B5EF4-FFF2-40B4-BE49-F238E27FC236}">
                <a16:creationId xmlns="" xmlns:a16="http://schemas.microsoft.com/office/drawing/2014/main" id="{E2FC0E45-C685-4B21-87DC-453BCAD2A9CD}"/>
              </a:ext>
            </a:extLst>
          </p:cNvPr>
          <p:cNvSpPr txBox="1"/>
          <p:nvPr/>
        </p:nvSpPr>
        <p:spPr>
          <a:xfrm>
            <a:off x="9601196" y="2496150"/>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87</a:t>
            </a:r>
          </a:p>
        </p:txBody>
      </p:sp>
      <p:sp>
        <p:nvSpPr>
          <p:cNvPr id="20" name="Metin kutusu 19">
            <a:extLst>
              <a:ext uri="{FF2B5EF4-FFF2-40B4-BE49-F238E27FC236}">
                <a16:creationId xmlns="" xmlns:a16="http://schemas.microsoft.com/office/drawing/2014/main" id="{E746741A-B64C-4F49-BA97-F4179718705E}"/>
              </a:ext>
            </a:extLst>
          </p:cNvPr>
          <p:cNvSpPr txBox="1"/>
          <p:nvPr/>
        </p:nvSpPr>
        <p:spPr>
          <a:xfrm>
            <a:off x="9601195" y="2911786"/>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52000</a:t>
            </a:r>
          </a:p>
        </p:txBody>
      </p:sp>
      <p:sp>
        <p:nvSpPr>
          <p:cNvPr id="21" name="Metin kutusu 20">
            <a:extLst>
              <a:ext uri="{FF2B5EF4-FFF2-40B4-BE49-F238E27FC236}">
                <a16:creationId xmlns="" xmlns:a16="http://schemas.microsoft.com/office/drawing/2014/main" id="{29F6B14B-135A-43FF-B4E2-E37A9C27B31F}"/>
              </a:ext>
            </a:extLst>
          </p:cNvPr>
          <p:cNvSpPr txBox="1"/>
          <p:nvPr/>
        </p:nvSpPr>
        <p:spPr>
          <a:xfrm>
            <a:off x="9601194" y="3297030"/>
            <a:ext cx="1593273" cy="400110"/>
          </a:xfrm>
          <a:prstGeom prst="rect">
            <a:avLst/>
          </a:prstGeom>
          <a:noFill/>
        </p:spPr>
        <p:txBody>
          <a:bodyPr wrap="square" rtlCol="0">
            <a:spAutoFit/>
          </a:bodyPr>
          <a:lstStyle/>
          <a:p>
            <a:r>
              <a:rPr lang="tr-TR" sz="2000" dirty="0">
                <a:solidFill>
                  <a:srgbClr val="FF0000"/>
                </a:solidFill>
                <a:latin typeface="Comic Sans MS" panose="030F0702030302020204" pitchFamily="66" charset="0"/>
              </a:rPr>
              <a:t>720000</a:t>
            </a:r>
          </a:p>
        </p:txBody>
      </p:sp>
    </p:spTree>
    <p:extLst>
      <p:ext uri="{BB962C8B-B14F-4D97-AF65-F5344CB8AC3E}">
        <p14:creationId xmlns="" xmlns:p14="http://schemas.microsoft.com/office/powerpoint/2010/main" val="111969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wipe(down)">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arn(inVertic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9">
                                            <p:txEl>
                                              <p:pRg st="0" end="0"/>
                                            </p:txEl>
                                          </p:spTgt>
                                        </p:tgtEl>
                                        <p:attrNameLst>
                                          <p:attrName>style.visibility</p:attrName>
                                        </p:attrNameLst>
                                      </p:cBhvr>
                                      <p:to>
                                        <p:strVal val="visible"/>
                                      </p:to>
                                    </p:set>
                                    <p:animEffect transition="in" filter="fade">
                                      <p:cBhvr>
                                        <p:cTn id="62" dur="1000"/>
                                        <p:tgtEl>
                                          <p:spTgt spid="19">
                                            <p:txEl>
                                              <p:pRg st="0" end="0"/>
                                            </p:txEl>
                                          </p:spTgt>
                                        </p:tgtEl>
                                      </p:cBhvr>
                                    </p:animEffect>
                                    <p:anim calcmode="lin" valueType="num">
                                      <p:cBhvr>
                                        <p:cTn id="63"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barn(inVertical)">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21">
                                            <p:txEl>
                                              <p:pRg st="0" end="0"/>
                                            </p:txEl>
                                          </p:spTgt>
                                        </p:tgtEl>
                                        <p:attrNameLst>
                                          <p:attrName>style.visibility</p:attrName>
                                        </p:attrNameLst>
                                      </p:cBhvr>
                                      <p:to>
                                        <p:strVal val="visible"/>
                                      </p:to>
                                    </p:set>
                                    <p:animEffect transition="in" filter="barn(inVertical)">
                                      <p:cBhvr>
                                        <p:cTn id="74"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P spid="13" grpId="0"/>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F0806E8A-25DE-4B9E-987D-B49B596E8858}"/>
              </a:ext>
            </a:extLst>
          </p:cNvPr>
          <p:cNvPicPr>
            <a:picLocks noChangeAspect="1"/>
          </p:cNvPicPr>
          <p:nvPr/>
        </p:nvPicPr>
        <p:blipFill rotWithShape="1">
          <a:blip r:embed="rId2" cstate="print"/>
          <a:srcRect r="4249"/>
          <a:stretch/>
        </p:blipFill>
        <p:spPr>
          <a:xfrm>
            <a:off x="200905" y="337272"/>
            <a:ext cx="11305296" cy="4020795"/>
          </a:xfrm>
          <a:prstGeom prst="rect">
            <a:avLst/>
          </a:prstGeom>
        </p:spPr>
      </p:pic>
      <p:sp>
        <p:nvSpPr>
          <p:cNvPr id="5" name="Metin kutusu 4">
            <a:extLst>
              <a:ext uri="{FF2B5EF4-FFF2-40B4-BE49-F238E27FC236}">
                <a16:creationId xmlns="" xmlns:a16="http://schemas.microsoft.com/office/drawing/2014/main" id="{CDF3E8BE-9DE4-444F-91D6-53ED4B33911E}"/>
              </a:ext>
            </a:extLst>
          </p:cNvPr>
          <p:cNvSpPr txBox="1"/>
          <p:nvPr/>
        </p:nvSpPr>
        <p:spPr>
          <a:xfrm>
            <a:off x="3976254" y="1413163"/>
            <a:ext cx="1025236" cy="400110"/>
          </a:xfrm>
          <a:prstGeom prst="rect">
            <a:avLst/>
          </a:prstGeom>
          <a:noFill/>
        </p:spPr>
        <p:txBody>
          <a:bodyPr wrap="square" rtlCol="0">
            <a:spAutoFit/>
          </a:bodyPr>
          <a:lstStyle/>
          <a:p>
            <a:r>
              <a:rPr lang="tr-TR" sz="2000" dirty="0">
                <a:solidFill>
                  <a:srgbClr val="FF0000"/>
                </a:solidFill>
              </a:rPr>
              <a:t>850</a:t>
            </a:r>
          </a:p>
        </p:txBody>
      </p:sp>
      <p:sp>
        <p:nvSpPr>
          <p:cNvPr id="6" name="Metin kutusu 5">
            <a:extLst>
              <a:ext uri="{FF2B5EF4-FFF2-40B4-BE49-F238E27FC236}">
                <a16:creationId xmlns="" xmlns:a16="http://schemas.microsoft.com/office/drawing/2014/main" id="{96217F59-DEA4-45A4-B04D-16382B1ED956}"/>
              </a:ext>
            </a:extLst>
          </p:cNvPr>
          <p:cNvSpPr txBox="1"/>
          <p:nvPr/>
        </p:nvSpPr>
        <p:spPr>
          <a:xfrm>
            <a:off x="3976254" y="1947559"/>
            <a:ext cx="1025236" cy="400110"/>
          </a:xfrm>
          <a:prstGeom prst="rect">
            <a:avLst/>
          </a:prstGeom>
          <a:noFill/>
        </p:spPr>
        <p:txBody>
          <a:bodyPr wrap="square" rtlCol="0">
            <a:spAutoFit/>
          </a:bodyPr>
          <a:lstStyle/>
          <a:p>
            <a:r>
              <a:rPr lang="tr-TR" sz="2000" dirty="0">
                <a:solidFill>
                  <a:srgbClr val="FF0000"/>
                </a:solidFill>
              </a:rPr>
              <a:t>4600</a:t>
            </a:r>
          </a:p>
        </p:txBody>
      </p:sp>
      <p:sp>
        <p:nvSpPr>
          <p:cNvPr id="7" name="Metin kutusu 6">
            <a:extLst>
              <a:ext uri="{FF2B5EF4-FFF2-40B4-BE49-F238E27FC236}">
                <a16:creationId xmlns="" xmlns:a16="http://schemas.microsoft.com/office/drawing/2014/main" id="{34C41665-42CD-405D-BF6F-35E83BCBA500}"/>
              </a:ext>
            </a:extLst>
          </p:cNvPr>
          <p:cNvSpPr txBox="1"/>
          <p:nvPr/>
        </p:nvSpPr>
        <p:spPr>
          <a:xfrm>
            <a:off x="4447308" y="3610839"/>
            <a:ext cx="1025236" cy="400110"/>
          </a:xfrm>
          <a:prstGeom prst="rect">
            <a:avLst/>
          </a:prstGeom>
          <a:noFill/>
        </p:spPr>
        <p:txBody>
          <a:bodyPr wrap="square" rtlCol="0">
            <a:spAutoFit/>
          </a:bodyPr>
          <a:lstStyle/>
          <a:p>
            <a:r>
              <a:rPr lang="tr-TR" sz="2000" dirty="0">
                <a:solidFill>
                  <a:srgbClr val="FF0000"/>
                </a:solidFill>
              </a:rPr>
              <a:t>6</a:t>
            </a:r>
          </a:p>
        </p:txBody>
      </p:sp>
      <p:sp>
        <p:nvSpPr>
          <p:cNvPr id="8" name="Metin kutusu 7">
            <a:extLst>
              <a:ext uri="{FF2B5EF4-FFF2-40B4-BE49-F238E27FC236}">
                <a16:creationId xmlns="" xmlns:a16="http://schemas.microsoft.com/office/drawing/2014/main" id="{46FBB759-4772-40C5-B60E-35138A7F7E23}"/>
              </a:ext>
            </a:extLst>
          </p:cNvPr>
          <p:cNvSpPr txBox="1"/>
          <p:nvPr/>
        </p:nvSpPr>
        <p:spPr>
          <a:xfrm>
            <a:off x="3671454" y="3036482"/>
            <a:ext cx="1025236" cy="400110"/>
          </a:xfrm>
          <a:prstGeom prst="rect">
            <a:avLst/>
          </a:prstGeom>
          <a:noFill/>
        </p:spPr>
        <p:txBody>
          <a:bodyPr wrap="square" rtlCol="0">
            <a:spAutoFit/>
          </a:bodyPr>
          <a:lstStyle/>
          <a:p>
            <a:r>
              <a:rPr lang="tr-TR" sz="2000" dirty="0">
                <a:solidFill>
                  <a:srgbClr val="FF0000"/>
                </a:solidFill>
              </a:rPr>
              <a:t>100</a:t>
            </a:r>
          </a:p>
        </p:txBody>
      </p:sp>
      <p:sp>
        <p:nvSpPr>
          <p:cNvPr id="9" name="Metin kutusu 8">
            <a:extLst>
              <a:ext uri="{FF2B5EF4-FFF2-40B4-BE49-F238E27FC236}">
                <a16:creationId xmlns="" xmlns:a16="http://schemas.microsoft.com/office/drawing/2014/main" id="{5701C856-0473-40E0-A3A4-14682997FAFF}"/>
              </a:ext>
            </a:extLst>
          </p:cNvPr>
          <p:cNvSpPr txBox="1"/>
          <p:nvPr/>
        </p:nvSpPr>
        <p:spPr>
          <a:xfrm>
            <a:off x="4184072" y="2512001"/>
            <a:ext cx="1025236" cy="400110"/>
          </a:xfrm>
          <a:prstGeom prst="rect">
            <a:avLst/>
          </a:prstGeom>
          <a:noFill/>
        </p:spPr>
        <p:txBody>
          <a:bodyPr wrap="square" rtlCol="0">
            <a:spAutoFit/>
          </a:bodyPr>
          <a:lstStyle/>
          <a:p>
            <a:r>
              <a:rPr lang="tr-TR" sz="2000" dirty="0">
                <a:solidFill>
                  <a:srgbClr val="FF0000"/>
                </a:solidFill>
              </a:rPr>
              <a:t>100</a:t>
            </a:r>
          </a:p>
        </p:txBody>
      </p:sp>
      <p:sp>
        <p:nvSpPr>
          <p:cNvPr id="10" name="Metin kutusu 9">
            <a:extLst>
              <a:ext uri="{FF2B5EF4-FFF2-40B4-BE49-F238E27FC236}">
                <a16:creationId xmlns="" xmlns:a16="http://schemas.microsoft.com/office/drawing/2014/main" id="{06227AC6-D10C-42DF-A722-D2ECDA845D73}"/>
              </a:ext>
            </a:extLst>
          </p:cNvPr>
          <p:cNvSpPr txBox="1"/>
          <p:nvPr/>
        </p:nvSpPr>
        <p:spPr>
          <a:xfrm>
            <a:off x="10321636" y="1411905"/>
            <a:ext cx="1025236" cy="400110"/>
          </a:xfrm>
          <a:prstGeom prst="rect">
            <a:avLst/>
          </a:prstGeom>
          <a:noFill/>
        </p:spPr>
        <p:txBody>
          <a:bodyPr wrap="square" rtlCol="0">
            <a:spAutoFit/>
          </a:bodyPr>
          <a:lstStyle/>
          <a:p>
            <a:r>
              <a:rPr lang="tr-TR" sz="2000" dirty="0">
                <a:solidFill>
                  <a:srgbClr val="FF0000"/>
                </a:solidFill>
              </a:rPr>
              <a:t>60</a:t>
            </a:r>
          </a:p>
        </p:txBody>
      </p:sp>
      <p:sp>
        <p:nvSpPr>
          <p:cNvPr id="11" name="Metin kutusu 10">
            <a:extLst>
              <a:ext uri="{FF2B5EF4-FFF2-40B4-BE49-F238E27FC236}">
                <a16:creationId xmlns="" xmlns:a16="http://schemas.microsoft.com/office/drawing/2014/main" id="{0A61C8EB-CC11-4EC1-9980-521A4692CC97}"/>
              </a:ext>
            </a:extLst>
          </p:cNvPr>
          <p:cNvSpPr txBox="1"/>
          <p:nvPr/>
        </p:nvSpPr>
        <p:spPr>
          <a:xfrm>
            <a:off x="10044545" y="1947559"/>
            <a:ext cx="1025236" cy="400110"/>
          </a:xfrm>
          <a:prstGeom prst="rect">
            <a:avLst/>
          </a:prstGeom>
          <a:noFill/>
        </p:spPr>
        <p:txBody>
          <a:bodyPr wrap="square" rtlCol="0">
            <a:spAutoFit/>
          </a:bodyPr>
          <a:lstStyle/>
          <a:p>
            <a:r>
              <a:rPr lang="tr-TR" sz="2000" dirty="0">
                <a:solidFill>
                  <a:srgbClr val="FF0000"/>
                </a:solidFill>
              </a:rPr>
              <a:t>690</a:t>
            </a:r>
          </a:p>
        </p:txBody>
      </p:sp>
      <p:sp>
        <p:nvSpPr>
          <p:cNvPr id="12" name="Metin kutusu 11">
            <a:extLst>
              <a:ext uri="{FF2B5EF4-FFF2-40B4-BE49-F238E27FC236}">
                <a16:creationId xmlns="" xmlns:a16="http://schemas.microsoft.com/office/drawing/2014/main" id="{CA301D04-A1A4-4742-8F39-1BEC527D1BD3}"/>
              </a:ext>
            </a:extLst>
          </p:cNvPr>
          <p:cNvSpPr txBox="1"/>
          <p:nvPr/>
        </p:nvSpPr>
        <p:spPr>
          <a:xfrm>
            <a:off x="9175157" y="2477281"/>
            <a:ext cx="1025236" cy="400110"/>
          </a:xfrm>
          <a:prstGeom prst="rect">
            <a:avLst/>
          </a:prstGeom>
          <a:noFill/>
        </p:spPr>
        <p:txBody>
          <a:bodyPr wrap="square" rtlCol="0">
            <a:spAutoFit/>
          </a:bodyPr>
          <a:lstStyle/>
          <a:p>
            <a:r>
              <a:rPr lang="tr-TR" sz="2000" dirty="0">
                <a:solidFill>
                  <a:srgbClr val="FF0000"/>
                </a:solidFill>
              </a:rPr>
              <a:t>3996</a:t>
            </a:r>
          </a:p>
        </p:txBody>
      </p:sp>
      <p:sp>
        <p:nvSpPr>
          <p:cNvPr id="13" name="Metin kutusu 12">
            <a:extLst>
              <a:ext uri="{FF2B5EF4-FFF2-40B4-BE49-F238E27FC236}">
                <a16:creationId xmlns="" xmlns:a16="http://schemas.microsoft.com/office/drawing/2014/main" id="{04593517-6C9E-494C-A6BF-70B0AFC15863}"/>
              </a:ext>
            </a:extLst>
          </p:cNvPr>
          <p:cNvSpPr txBox="1"/>
          <p:nvPr/>
        </p:nvSpPr>
        <p:spPr>
          <a:xfrm>
            <a:off x="9933709" y="3037049"/>
            <a:ext cx="1025236" cy="400110"/>
          </a:xfrm>
          <a:prstGeom prst="rect">
            <a:avLst/>
          </a:prstGeom>
          <a:noFill/>
        </p:spPr>
        <p:txBody>
          <a:bodyPr wrap="square" rtlCol="0">
            <a:spAutoFit/>
          </a:bodyPr>
          <a:lstStyle/>
          <a:p>
            <a:r>
              <a:rPr lang="tr-TR" sz="2000" dirty="0">
                <a:solidFill>
                  <a:srgbClr val="FF0000"/>
                </a:solidFill>
              </a:rPr>
              <a:t>1980</a:t>
            </a:r>
          </a:p>
        </p:txBody>
      </p:sp>
      <p:sp>
        <p:nvSpPr>
          <p:cNvPr id="14" name="Metin kutusu 13">
            <a:extLst>
              <a:ext uri="{FF2B5EF4-FFF2-40B4-BE49-F238E27FC236}">
                <a16:creationId xmlns="" xmlns:a16="http://schemas.microsoft.com/office/drawing/2014/main" id="{BDC0D3A0-6F55-49B6-A554-2B0B2F60BCDC}"/>
              </a:ext>
            </a:extLst>
          </p:cNvPr>
          <p:cNvSpPr txBox="1"/>
          <p:nvPr/>
        </p:nvSpPr>
        <p:spPr>
          <a:xfrm>
            <a:off x="9809018" y="3566771"/>
            <a:ext cx="1025236" cy="400110"/>
          </a:xfrm>
          <a:prstGeom prst="rect">
            <a:avLst/>
          </a:prstGeom>
          <a:noFill/>
        </p:spPr>
        <p:txBody>
          <a:bodyPr wrap="square" rtlCol="0">
            <a:spAutoFit/>
          </a:bodyPr>
          <a:lstStyle/>
          <a:p>
            <a:r>
              <a:rPr lang="tr-TR" sz="2000" dirty="0">
                <a:solidFill>
                  <a:srgbClr val="FF0000"/>
                </a:solidFill>
              </a:rPr>
              <a:t>4</a:t>
            </a:r>
          </a:p>
        </p:txBody>
      </p:sp>
    </p:spTree>
    <p:extLst>
      <p:ext uri="{BB962C8B-B14F-4D97-AF65-F5344CB8AC3E}">
        <p14:creationId xmlns="" xmlns:p14="http://schemas.microsoft.com/office/powerpoint/2010/main" val="69682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1000"/>
                                        <p:tgtEl>
                                          <p:spTgt spid="9">
                                            <p:txEl>
                                              <p:pRg st="0" end="0"/>
                                            </p:txEl>
                                          </p:spTgt>
                                        </p:tgtEl>
                                      </p:cBhvr>
                                    </p:animEffect>
                                    <p:anim calcmode="lin" valueType="num">
                                      <p:cBhvr>
                                        <p:cTn id="2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arn(inVertic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arn(inVertical)">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inVertic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Effect transition="in" filter="barn(inVertical)">
                                      <p:cBhvr>
                                        <p:cTn id="57" dur="500"/>
                                        <p:tgtEl>
                                          <p:spTgt spid="13">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Effect transition="in" filter="fade">
                                      <p:cBhvr>
                                        <p:cTn id="62" dur="1000"/>
                                        <p:tgtEl>
                                          <p:spTgt spid="14">
                                            <p:txEl>
                                              <p:pRg st="0" end="0"/>
                                            </p:txEl>
                                          </p:spTgt>
                                        </p:tgtEl>
                                      </p:cBhvr>
                                    </p:animEffect>
                                    <p:anim calcmode="lin" valueType="num">
                                      <p:cBhvr>
                                        <p:cTn id="6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 xmlns:a16="http://schemas.microsoft.com/office/drawing/2014/main" id="{17763F8D-759A-4830-A50E-5DF55EEF3014}"/>
              </a:ext>
            </a:extLst>
          </p:cNvPr>
          <p:cNvPicPr>
            <a:picLocks noChangeAspect="1"/>
          </p:cNvPicPr>
          <p:nvPr/>
        </p:nvPicPr>
        <p:blipFill rotWithShape="1">
          <a:blip r:embed="rId2" cstate="print"/>
          <a:srcRect t="11392"/>
          <a:stretch/>
        </p:blipFill>
        <p:spPr>
          <a:xfrm>
            <a:off x="349347" y="112542"/>
            <a:ext cx="11493305" cy="6745458"/>
          </a:xfrm>
          <a:prstGeom prst="rect">
            <a:avLst/>
          </a:prstGeom>
        </p:spPr>
      </p:pic>
    </p:spTree>
    <p:extLst>
      <p:ext uri="{BB962C8B-B14F-4D97-AF65-F5344CB8AC3E}">
        <p14:creationId xmlns="" xmlns:p14="http://schemas.microsoft.com/office/powerpoint/2010/main" val="3150181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A6556C5B-DF01-4233-A856-27FA6BAD874E}"/>
              </a:ext>
            </a:extLst>
          </p:cNvPr>
          <p:cNvPicPr>
            <a:picLocks noChangeAspect="1"/>
          </p:cNvPicPr>
          <p:nvPr/>
        </p:nvPicPr>
        <p:blipFill rotWithShape="1">
          <a:blip r:embed="rId2" cstate="print"/>
          <a:srcRect t="2333" b="84475"/>
          <a:stretch/>
        </p:blipFill>
        <p:spPr>
          <a:xfrm>
            <a:off x="261177" y="294875"/>
            <a:ext cx="11669645" cy="1157289"/>
          </a:xfrm>
          <a:prstGeom prst="rect">
            <a:avLst/>
          </a:prstGeom>
        </p:spPr>
      </p:pic>
      <p:pic>
        <p:nvPicPr>
          <p:cNvPr id="5" name="Resim 4">
            <a:extLst>
              <a:ext uri="{FF2B5EF4-FFF2-40B4-BE49-F238E27FC236}">
                <a16:creationId xmlns="" xmlns:a16="http://schemas.microsoft.com/office/drawing/2014/main" id="{2BC0205F-9431-4F70-867D-1D7D287E160F}"/>
              </a:ext>
            </a:extLst>
          </p:cNvPr>
          <p:cNvPicPr>
            <a:picLocks noChangeAspect="1"/>
          </p:cNvPicPr>
          <p:nvPr/>
        </p:nvPicPr>
        <p:blipFill rotWithShape="1">
          <a:blip r:embed="rId2" cstate="print"/>
          <a:srcRect t="39502" b="49015"/>
          <a:stretch/>
        </p:blipFill>
        <p:spPr>
          <a:xfrm>
            <a:off x="229408" y="2291105"/>
            <a:ext cx="11962591" cy="1032658"/>
          </a:xfrm>
          <a:prstGeom prst="rect">
            <a:avLst/>
          </a:prstGeom>
        </p:spPr>
      </p:pic>
      <p:pic>
        <p:nvPicPr>
          <p:cNvPr id="6" name="Resim 5">
            <a:extLst>
              <a:ext uri="{FF2B5EF4-FFF2-40B4-BE49-F238E27FC236}">
                <a16:creationId xmlns="" xmlns:a16="http://schemas.microsoft.com/office/drawing/2014/main" id="{EB621E07-7F23-4E19-9677-94141EACF36C}"/>
              </a:ext>
            </a:extLst>
          </p:cNvPr>
          <p:cNvPicPr>
            <a:picLocks noChangeAspect="1"/>
          </p:cNvPicPr>
          <p:nvPr/>
        </p:nvPicPr>
        <p:blipFill rotWithShape="1">
          <a:blip r:embed="rId2" cstate="print"/>
          <a:srcRect t="76766" b="11751"/>
          <a:stretch/>
        </p:blipFill>
        <p:spPr>
          <a:xfrm>
            <a:off x="229407" y="4439795"/>
            <a:ext cx="11962591" cy="1032658"/>
          </a:xfrm>
          <a:prstGeom prst="rect">
            <a:avLst/>
          </a:prstGeom>
        </p:spPr>
      </p:pic>
    </p:spTree>
    <p:extLst>
      <p:ext uri="{BB962C8B-B14F-4D97-AF65-F5344CB8AC3E}">
        <p14:creationId xmlns="" xmlns:p14="http://schemas.microsoft.com/office/powerpoint/2010/main" val="1510585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955CB072-B2B9-4E05-BAA6-388A9889B3A2}"/>
              </a:ext>
            </a:extLst>
          </p:cNvPr>
          <p:cNvSpPr/>
          <p:nvPr/>
        </p:nvSpPr>
        <p:spPr>
          <a:xfrm>
            <a:off x="337305" y="307354"/>
            <a:ext cx="11383640" cy="707886"/>
          </a:xfrm>
          <a:prstGeom prst="rect">
            <a:avLst/>
          </a:prstGeom>
        </p:spPr>
        <p:txBody>
          <a:bodyPr wrap="square">
            <a:spAutoFit/>
          </a:bodyPr>
          <a:lstStyle/>
          <a:p>
            <a:r>
              <a:rPr lang="tr-TR" sz="2000" dirty="0">
                <a:latin typeface="Helvetica" panose="020B0604020202020204" pitchFamily="34" charset="0"/>
              </a:rPr>
              <a:t>Burak, evlerinin bahçesine 1 m 7 cm uzunluğunda bir fidan dikti. Fidan üç yıl boyunca her yıl 26 cm uzadı. Üç yılın sonunda Burak’ın bahçeye diktiği fidanın uzunluğu kaç cm olur?</a:t>
            </a:r>
            <a:endParaRPr lang="tr-TR" sz="2000" dirty="0"/>
          </a:p>
        </p:txBody>
      </p:sp>
      <p:pic>
        <p:nvPicPr>
          <p:cNvPr id="5" name="Resim 4">
            <a:extLst>
              <a:ext uri="{FF2B5EF4-FFF2-40B4-BE49-F238E27FC236}">
                <a16:creationId xmlns="" xmlns:a16="http://schemas.microsoft.com/office/drawing/2014/main" id="{773B78CE-337B-4484-93B8-E8F6E6F7C90C}"/>
              </a:ext>
            </a:extLst>
          </p:cNvPr>
          <p:cNvPicPr>
            <a:picLocks noChangeAspect="1"/>
          </p:cNvPicPr>
          <p:nvPr/>
        </p:nvPicPr>
        <p:blipFill>
          <a:blip r:embed="rId2" cstate="print"/>
          <a:stretch>
            <a:fillRect/>
          </a:stretch>
        </p:blipFill>
        <p:spPr>
          <a:xfrm>
            <a:off x="481176" y="1328331"/>
            <a:ext cx="668225" cy="1216170"/>
          </a:xfrm>
          <a:prstGeom prst="rect">
            <a:avLst/>
          </a:prstGeom>
        </p:spPr>
      </p:pic>
      <p:pic>
        <p:nvPicPr>
          <p:cNvPr id="6" name="Resim 5">
            <a:extLst>
              <a:ext uri="{FF2B5EF4-FFF2-40B4-BE49-F238E27FC236}">
                <a16:creationId xmlns="" xmlns:a16="http://schemas.microsoft.com/office/drawing/2014/main" id="{154B5C68-571D-4153-A975-DCF258AB46EE}"/>
              </a:ext>
            </a:extLst>
          </p:cNvPr>
          <p:cNvPicPr>
            <a:picLocks noChangeAspect="1"/>
          </p:cNvPicPr>
          <p:nvPr/>
        </p:nvPicPr>
        <p:blipFill>
          <a:blip r:embed="rId3" cstate="print"/>
          <a:stretch>
            <a:fillRect/>
          </a:stretch>
        </p:blipFill>
        <p:spPr>
          <a:xfrm>
            <a:off x="1149401" y="1328331"/>
            <a:ext cx="3598871" cy="1216170"/>
          </a:xfrm>
          <a:prstGeom prst="rect">
            <a:avLst/>
          </a:prstGeom>
        </p:spPr>
      </p:pic>
      <p:sp>
        <p:nvSpPr>
          <p:cNvPr id="7" name="Dikdörtgen 6">
            <a:extLst>
              <a:ext uri="{FF2B5EF4-FFF2-40B4-BE49-F238E27FC236}">
                <a16:creationId xmlns="" xmlns:a16="http://schemas.microsoft.com/office/drawing/2014/main" id="{5D8C8D40-B7EC-41C4-A21E-E6810D777E30}"/>
              </a:ext>
            </a:extLst>
          </p:cNvPr>
          <p:cNvSpPr/>
          <p:nvPr/>
        </p:nvSpPr>
        <p:spPr>
          <a:xfrm>
            <a:off x="4861774" y="1336251"/>
            <a:ext cx="3143063" cy="1200329"/>
          </a:xfrm>
          <a:prstGeom prst="rect">
            <a:avLst/>
          </a:prstGeom>
        </p:spPr>
        <p:txBody>
          <a:bodyPr wrap="square">
            <a:spAutoFit/>
          </a:bodyPr>
          <a:lstStyle/>
          <a:p>
            <a:r>
              <a:rPr lang="tr-TR" dirty="0">
                <a:latin typeface="Helvetica" panose="020B0604020202020204" pitchFamily="34" charset="0"/>
              </a:rPr>
              <a:t>1 m 7 cm = 1 m + 7 cm</a:t>
            </a:r>
          </a:p>
          <a:p>
            <a:r>
              <a:rPr lang="tr-TR" dirty="0">
                <a:latin typeface="Helvetica" panose="020B0604020202020204" pitchFamily="34" charset="0"/>
              </a:rPr>
              <a:t>= 100 cm + 7 cm = 107 cm</a:t>
            </a:r>
          </a:p>
          <a:p>
            <a:r>
              <a:rPr lang="tr-TR" dirty="0">
                <a:latin typeface="Helvetica" panose="020B0604020202020204" pitchFamily="34" charset="0"/>
              </a:rPr>
              <a:t>107 cm’ye 78 cm’yi ekleyelim.</a:t>
            </a:r>
            <a:endParaRPr lang="tr-TR" dirty="0"/>
          </a:p>
        </p:txBody>
      </p:sp>
      <p:pic>
        <p:nvPicPr>
          <p:cNvPr id="8" name="Resim 7">
            <a:extLst>
              <a:ext uri="{FF2B5EF4-FFF2-40B4-BE49-F238E27FC236}">
                <a16:creationId xmlns="" xmlns:a16="http://schemas.microsoft.com/office/drawing/2014/main" id="{B31F699B-DDB6-4CF3-9040-4CCEEAF86CBA}"/>
              </a:ext>
            </a:extLst>
          </p:cNvPr>
          <p:cNvPicPr>
            <a:picLocks noChangeAspect="1"/>
          </p:cNvPicPr>
          <p:nvPr/>
        </p:nvPicPr>
        <p:blipFill>
          <a:blip r:embed="rId4" cstate="print"/>
          <a:stretch>
            <a:fillRect/>
          </a:stretch>
        </p:blipFill>
        <p:spPr>
          <a:xfrm>
            <a:off x="7734300" y="1344173"/>
            <a:ext cx="4457700" cy="1200328"/>
          </a:xfrm>
          <a:prstGeom prst="rect">
            <a:avLst/>
          </a:prstGeom>
        </p:spPr>
      </p:pic>
      <p:sp>
        <p:nvSpPr>
          <p:cNvPr id="9" name="Dikdörtgen 8">
            <a:extLst>
              <a:ext uri="{FF2B5EF4-FFF2-40B4-BE49-F238E27FC236}">
                <a16:creationId xmlns="" xmlns:a16="http://schemas.microsoft.com/office/drawing/2014/main" id="{DBC271B5-7EE8-4923-A93D-472DDE9A7908}"/>
              </a:ext>
            </a:extLst>
          </p:cNvPr>
          <p:cNvSpPr/>
          <p:nvPr/>
        </p:nvSpPr>
        <p:spPr>
          <a:xfrm>
            <a:off x="376729" y="2921168"/>
            <a:ext cx="11184135" cy="1015663"/>
          </a:xfrm>
          <a:prstGeom prst="rect">
            <a:avLst/>
          </a:prstGeom>
        </p:spPr>
        <p:txBody>
          <a:bodyPr wrap="square">
            <a:spAutoFit/>
          </a:bodyPr>
          <a:lstStyle/>
          <a:p>
            <a:r>
              <a:rPr lang="tr-TR" sz="2000" dirty="0">
                <a:latin typeface="Helvetica" panose="020B0604020202020204" pitchFamily="34" charset="0"/>
              </a:rPr>
              <a:t>Nurcan Hanım, bisikleti ile önce, 7 km 75 m yol gitti ve mola verdi. Moladan sonra, </a:t>
            </a:r>
            <a:r>
              <a:rPr lang="nn-NO" sz="2000" dirty="0">
                <a:latin typeface="Helvetica" panose="020B0604020202020204" pitchFamily="34" charset="0"/>
              </a:rPr>
              <a:t>1 km 100 m daha yol gitti ve tekrar mola verdi. Son olarak, 1 km daha yol giderek evine</a:t>
            </a:r>
            <a:r>
              <a:rPr lang="tr-TR" sz="2000" dirty="0">
                <a:latin typeface="Helvetica" panose="020B0604020202020204" pitchFamily="34" charset="0"/>
              </a:rPr>
              <a:t> vardı. Nurcan Hanım, toplam kaç m yol giderek evine varmıştır?</a:t>
            </a:r>
            <a:endParaRPr lang="tr-TR" sz="2000" dirty="0"/>
          </a:p>
        </p:txBody>
      </p:sp>
      <p:sp>
        <p:nvSpPr>
          <p:cNvPr id="10" name="Dikdörtgen 9">
            <a:extLst>
              <a:ext uri="{FF2B5EF4-FFF2-40B4-BE49-F238E27FC236}">
                <a16:creationId xmlns="" xmlns:a16="http://schemas.microsoft.com/office/drawing/2014/main" id="{B284638F-56BB-4B06-B603-BFF0D8925CD9}"/>
              </a:ext>
            </a:extLst>
          </p:cNvPr>
          <p:cNvSpPr/>
          <p:nvPr/>
        </p:nvSpPr>
        <p:spPr>
          <a:xfrm>
            <a:off x="481176" y="4313498"/>
            <a:ext cx="6096000" cy="1938992"/>
          </a:xfrm>
          <a:prstGeom prst="rect">
            <a:avLst/>
          </a:prstGeom>
        </p:spPr>
        <p:txBody>
          <a:bodyPr>
            <a:spAutoFit/>
          </a:bodyPr>
          <a:lstStyle/>
          <a:p>
            <a:r>
              <a:rPr lang="nn-NO" sz="2400" dirty="0">
                <a:latin typeface="Helvetica" panose="020B0604020202020204" pitchFamily="34" charset="0"/>
              </a:rPr>
              <a:t>7 km 75 m = 7000 m + 75 m</a:t>
            </a:r>
          </a:p>
          <a:p>
            <a:r>
              <a:rPr lang="tr-TR" sz="2400" dirty="0">
                <a:latin typeface="Helvetica" panose="020B0604020202020204" pitchFamily="34" charset="0"/>
              </a:rPr>
              <a:t>= 7075 m</a:t>
            </a:r>
          </a:p>
          <a:p>
            <a:r>
              <a:rPr lang="nn-NO" sz="2400" dirty="0">
                <a:latin typeface="Helvetica" panose="020B0604020202020204" pitchFamily="34" charset="0"/>
              </a:rPr>
              <a:t>1 km 100 m = 1000 m + 100 m</a:t>
            </a:r>
          </a:p>
          <a:p>
            <a:r>
              <a:rPr lang="tr-TR" sz="2400" dirty="0">
                <a:latin typeface="Helvetica" panose="020B0604020202020204" pitchFamily="34" charset="0"/>
              </a:rPr>
              <a:t>= 1100 m</a:t>
            </a:r>
          </a:p>
          <a:p>
            <a:r>
              <a:rPr lang="tr-TR" sz="2400" dirty="0">
                <a:latin typeface="Helvetica" panose="020B0604020202020204" pitchFamily="34" charset="0"/>
              </a:rPr>
              <a:t>1 km = 1000 m</a:t>
            </a:r>
            <a:endParaRPr lang="tr-TR" sz="2400" dirty="0"/>
          </a:p>
        </p:txBody>
      </p:sp>
      <p:pic>
        <p:nvPicPr>
          <p:cNvPr id="11" name="Resim 10">
            <a:extLst>
              <a:ext uri="{FF2B5EF4-FFF2-40B4-BE49-F238E27FC236}">
                <a16:creationId xmlns="" xmlns:a16="http://schemas.microsoft.com/office/drawing/2014/main" id="{A491D9B0-E30A-4649-8E50-878F4CBD634D}"/>
              </a:ext>
            </a:extLst>
          </p:cNvPr>
          <p:cNvPicPr>
            <a:picLocks noChangeAspect="1"/>
          </p:cNvPicPr>
          <p:nvPr/>
        </p:nvPicPr>
        <p:blipFill>
          <a:blip r:embed="rId5" cstate="print"/>
          <a:stretch>
            <a:fillRect/>
          </a:stretch>
        </p:blipFill>
        <p:spPr>
          <a:xfrm>
            <a:off x="5105839" y="4387054"/>
            <a:ext cx="6901538" cy="1791880"/>
          </a:xfrm>
          <a:prstGeom prst="rect">
            <a:avLst/>
          </a:prstGeom>
        </p:spPr>
      </p:pic>
    </p:spTree>
    <p:extLst>
      <p:ext uri="{BB962C8B-B14F-4D97-AF65-F5344CB8AC3E}">
        <p14:creationId xmlns="" xmlns:p14="http://schemas.microsoft.com/office/powerpoint/2010/main" val="135853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CDA1A2E9-63FE-408D-A803-8E306ECAB4B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62058" y="450221"/>
            <a:ext cx="8994357" cy="4343400"/>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Başlık 1">
            <a:extLst>
              <a:ext uri="{FF2B5EF4-FFF2-40B4-BE49-F238E27FC236}">
                <a16:creationId xmlns="" xmlns:a16="http://schemas.microsoft.com/office/drawing/2014/main" id="{94A1122C-088D-4785-80CA-4E9DAA4DF614}"/>
              </a:ext>
            </a:extLst>
          </p:cNvPr>
          <p:cNvSpPr>
            <a:spLocks noGrp="1"/>
          </p:cNvSpPr>
          <p:nvPr>
            <p:ph type="title"/>
          </p:nvPr>
        </p:nvSpPr>
        <p:spPr>
          <a:xfrm>
            <a:off x="1888461" y="1579758"/>
            <a:ext cx="6425545" cy="1442255"/>
          </a:xfrm>
        </p:spPr>
        <p:txBody>
          <a:bodyPr vert="horz" lIns="91440" tIns="45720" rIns="91440" bIns="45720" rtlCol="0" anchor="ctr">
            <a:normAutofit/>
          </a:bodyPr>
          <a:lstStyle/>
          <a:p>
            <a:r>
              <a:rPr lang="en-US" sz="6600" b="1" dirty="0">
                <a:solidFill>
                  <a:srgbClr val="FFFFFF"/>
                </a:solidFill>
              </a:rPr>
              <a:t>ÇEVRE ÖLÇME</a:t>
            </a:r>
            <a:endParaRPr lang="en-US" sz="6600" dirty="0">
              <a:solidFill>
                <a:srgbClr val="FFFFFF"/>
              </a:solidFill>
            </a:endParaRPr>
          </a:p>
        </p:txBody>
      </p:sp>
      <p:sp>
        <p:nvSpPr>
          <p:cNvPr id="11" name="Rectangle 10">
            <a:extLst>
              <a:ext uri="{FF2B5EF4-FFF2-40B4-BE49-F238E27FC236}">
                <a16:creationId xmlns="" xmlns:a16="http://schemas.microsoft.com/office/drawing/2014/main" id="{FBE9F90C-C163-435B-9A68-D15C92D1CF2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57199" y="4932939"/>
            <a:ext cx="11277601" cy="146614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3" name="Rectangle 12">
            <a:extLst>
              <a:ext uri="{FF2B5EF4-FFF2-40B4-BE49-F238E27FC236}">
                <a16:creationId xmlns="" xmlns:a16="http://schemas.microsoft.com/office/drawing/2014/main" id="{1A882A9F-F4E9-4E23-8F0B-20B5DF42EA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9619345" y="450221"/>
            <a:ext cx="2115455" cy="2103120"/>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4" name="Resim 3">
            <a:extLst>
              <a:ext uri="{FF2B5EF4-FFF2-40B4-BE49-F238E27FC236}">
                <a16:creationId xmlns="" xmlns:a16="http://schemas.microsoft.com/office/drawing/2014/main" id="{9A420FF7-E765-4501-9FED-0E2A1C1F0451}"/>
              </a:ext>
            </a:extLst>
          </p:cNvPr>
          <p:cNvPicPr>
            <a:picLocks noChangeAspect="1"/>
          </p:cNvPicPr>
          <p:nvPr/>
        </p:nvPicPr>
        <p:blipFill rotWithShape="1">
          <a:blip r:embed="rId2" cstate="print"/>
          <a:srcRect l="347" t="6433" r="1184" b="-6431"/>
          <a:stretch/>
        </p:blipFill>
        <p:spPr>
          <a:xfrm>
            <a:off x="457198" y="4863279"/>
            <a:ext cx="11277601" cy="1605459"/>
          </a:xfrm>
          <a:prstGeom prst="rect">
            <a:avLst/>
          </a:prstGeom>
        </p:spPr>
      </p:pic>
    </p:spTree>
    <p:extLst>
      <p:ext uri="{BB962C8B-B14F-4D97-AF65-F5344CB8AC3E}">
        <p14:creationId xmlns="" xmlns:p14="http://schemas.microsoft.com/office/powerpoint/2010/main" val="379469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852971E-30CB-4D72-8F6E-B292C20EF8F2}"/>
              </a:ext>
            </a:extLst>
          </p:cNvPr>
          <p:cNvSpPr>
            <a:spLocks noGrp="1"/>
          </p:cNvSpPr>
          <p:nvPr>
            <p:ph type="title"/>
          </p:nvPr>
        </p:nvSpPr>
        <p:spPr/>
        <p:txBody>
          <a:bodyPr/>
          <a:lstStyle/>
          <a:p>
            <a:r>
              <a:rPr lang="tr-TR" b="1" dirty="0"/>
              <a:t>Karenin Çevre Uzunluğu</a:t>
            </a:r>
            <a:endParaRPr lang="tr-TR" dirty="0"/>
          </a:p>
        </p:txBody>
      </p:sp>
      <p:pic>
        <p:nvPicPr>
          <p:cNvPr id="4" name="Resim 3">
            <a:extLst>
              <a:ext uri="{FF2B5EF4-FFF2-40B4-BE49-F238E27FC236}">
                <a16:creationId xmlns="" xmlns:a16="http://schemas.microsoft.com/office/drawing/2014/main" id="{C64A13E4-16CC-4BC9-AF50-4D13922801B0}"/>
              </a:ext>
            </a:extLst>
          </p:cNvPr>
          <p:cNvPicPr>
            <a:picLocks noChangeAspect="1"/>
          </p:cNvPicPr>
          <p:nvPr/>
        </p:nvPicPr>
        <p:blipFill>
          <a:blip r:embed="rId2" cstate="print"/>
          <a:stretch>
            <a:fillRect/>
          </a:stretch>
        </p:blipFill>
        <p:spPr>
          <a:xfrm>
            <a:off x="838200" y="1617499"/>
            <a:ext cx="3228546" cy="2509525"/>
          </a:xfrm>
          <a:prstGeom prst="rect">
            <a:avLst/>
          </a:prstGeom>
        </p:spPr>
      </p:pic>
      <p:sp>
        <p:nvSpPr>
          <p:cNvPr id="5" name="Dikdörtgen 4">
            <a:extLst>
              <a:ext uri="{FF2B5EF4-FFF2-40B4-BE49-F238E27FC236}">
                <a16:creationId xmlns="" xmlns:a16="http://schemas.microsoft.com/office/drawing/2014/main" id="{26377827-BA2A-45DE-B521-EFED127DA18F}"/>
              </a:ext>
            </a:extLst>
          </p:cNvPr>
          <p:cNvSpPr/>
          <p:nvPr/>
        </p:nvSpPr>
        <p:spPr>
          <a:xfrm>
            <a:off x="4679852" y="1564745"/>
            <a:ext cx="6096000" cy="1200329"/>
          </a:xfrm>
          <a:prstGeom prst="rect">
            <a:avLst/>
          </a:prstGeom>
        </p:spPr>
        <p:txBody>
          <a:bodyPr>
            <a:spAutoFit/>
          </a:bodyPr>
          <a:lstStyle/>
          <a:p>
            <a:pPr marL="342900" indent="-342900">
              <a:buAutoNum type="arabicPeriod"/>
            </a:pPr>
            <a:r>
              <a:rPr lang="tr-TR" sz="2400" dirty="0">
                <a:solidFill>
                  <a:srgbClr val="FF0000"/>
                </a:solidFill>
                <a:latin typeface="TTKBDikTemelAbece"/>
              </a:rPr>
              <a:t>Yol:</a:t>
            </a:r>
          </a:p>
          <a:p>
            <a:r>
              <a:rPr lang="tr-TR" sz="2400" dirty="0">
                <a:solidFill>
                  <a:srgbClr val="FF0000"/>
                </a:solidFill>
                <a:latin typeface="TTKBDikTemelAbece"/>
              </a:rPr>
              <a:t>Kenar uzunluklarını toplarız.</a:t>
            </a:r>
          </a:p>
          <a:p>
            <a:r>
              <a:rPr lang="tr-TR" sz="2400" dirty="0">
                <a:solidFill>
                  <a:srgbClr val="000000"/>
                </a:solidFill>
                <a:latin typeface="TTKBDikTemelAbece"/>
              </a:rPr>
              <a:t>Çevre = 4 + 4 + 4 + 4 = 16 birim</a:t>
            </a:r>
            <a:endParaRPr lang="tr-TR" sz="2400" dirty="0"/>
          </a:p>
        </p:txBody>
      </p:sp>
      <p:sp>
        <p:nvSpPr>
          <p:cNvPr id="6" name="Dikdörtgen 5">
            <a:extLst>
              <a:ext uri="{FF2B5EF4-FFF2-40B4-BE49-F238E27FC236}">
                <a16:creationId xmlns="" xmlns:a16="http://schemas.microsoft.com/office/drawing/2014/main" id="{976AA8DE-2DA8-45BD-9414-F66443FAD1B5}"/>
              </a:ext>
            </a:extLst>
          </p:cNvPr>
          <p:cNvSpPr/>
          <p:nvPr/>
        </p:nvSpPr>
        <p:spPr>
          <a:xfrm>
            <a:off x="4679852" y="3106636"/>
            <a:ext cx="6096000" cy="1200329"/>
          </a:xfrm>
          <a:prstGeom prst="rect">
            <a:avLst/>
          </a:prstGeom>
        </p:spPr>
        <p:txBody>
          <a:bodyPr>
            <a:spAutoFit/>
          </a:bodyPr>
          <a:lstStyle/>
          <a:p>
            <a:r>
              <a:rPr lang="tr-TR" sz="2400" dirty="0">
                <a:solidFill>
                  <a:srgbClr val="FF0000"/>
                </a:solidFill>
                <a:latin typeface="TTKBDikTemelAbece"/>
              </a:rPr>
              <a:t>2. Yol:</a:t>
            </a:r>
          </a:p>
          <a:p>
            <a:r>
              <a:rPr lang="tr-TR" sz="2400" dirty="0">
                <a:solidFill>
                  <a:srgbClr val="FF0000"/>
                </a:solidFill>
                <a:latin typeface="TTKBDikTemelAbece"/>
              </a:rPr>
              <a:t>Bir kenar uzunluğu x 4 = çevre uzunluğudur.</a:t>
            </a:r>
          </a:p>
          <a:p>
            <a:r>
              <a:rPr lang="tr-TR" sz="2400" dirty="0">
                <a:solidFill>
                  <a:srgbClr val="000000"/>
                </a:solidFill>
                <a:latin typeface="TTKBDikTemelAbece"/>
              </a:rPr>
              <a:t>Çevre = 4 x 4 = 16 birim</a:t>
            </a:r>
            <a:endParaRPr lang="tr-TR" sz="2400" dirty="0"/>
          </a:p>
        </p:txBody>
      </p:sp>
    </p:spTree>
    <p:extLst>
      <p:ext uri="{BB962C8B-B14F-4D97-AF65-F5344CB8AC3E}">
        <p14:creationId xmlns="" xmlns:p14="http://schemas.microsoft.com/office/powerpoint/2010/main" val="320030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 xmlns:a16="http://schemas.microsoft.com/office/drawing/2014/main" id="{F75C7A3C-65A9-4C1B-8AD2-F3C60F51904A}"/>
              </a:ext>
            </a:extLst>
          </p:cNvPr>
          <p:cNvPicPr>
            <a:picLocks noChangeAspect="1"/>
          </p:cNvPicPr>
          <p:nvPr/>
        </p:nvPicPr>
        <p:blipFill>
          <a:blip r:embed="rId2" cstate="print"/>
          <a:stretch>
            <a:fillRect/>
          </a:stretch>
        </p:blipFill>
        <p:spPr>
          <a:xfrm>
            <a:off x="731179" y="417502"/>
            <a:ext cx="2854486" cy="2515034"/>
          </a:xfrm>
          <a:prstGeom prst="rect">
            <a:avLst/>
          </a:prstGeom>
        </p:spPr>
      </p:pic>
      <p:sp>
        <p:nvSpPr>
          <p:cNvPr id="6" name="Başlık 1">
            <a:extLst>
              <a:ext uri="{FF2B5EF4-FFF2-40B4-BE49-F238E27FC236}">
                <a16:creationId xmlns="" xmlns:a16="http://schemas.microsoft.com/office/drawing/2014/main" id="{E337705D-C9A4-4A31-9375-555EF355D9A0}"/>
              </a:ext>
            </a:extLst>
          </p:cNvPr>
          <p:cNvSpPr>
            <a:spLocks noGrp="1"/>
          </p:cNvSpPr>
          <p:nvPr>
            <p:ph type="title"/>
          </p:nvPr>
        </p:nvSpPr>
        <p:spPr>
          <a:xfrm>
            <a:off x="3257842" y="1054441"/>
            <a:ext cx="990601" cy="971307"/>
          </a:xfrm>
        </p:spPr>
        <p:txBody>
          <a:bodyPr>
            <a:normAutofit/>
          </a:bodyPr>
          <a:lstStyle/>
          <a:p>
            <a:r>
              <a:rPr lang="tr-TR" sz="3200" b="1" dirty="0"/>
              <a:t>5 cm</a:t>
            </a:r>
            <a:endParaRPr lang="tr-TR" sz="3200" dirty="0"/>
          </a:p>
        </p:txBody>
      </p:sp>
      <p:pic>
        <p:nvPicPr>
          <p:cNvPr id="7" name="Resim 6">
            <a:extLst>
              <a:ext uri="{FF2B5EF4-FFF2-40B4-BE49-F238E27FC236}">
                <a16:creationId xmlns="" xmlns:a16="http://schemas.microsoft.com/office/drawing/2014/main" id="{AC52F52B-9D42-4AB9-9593-BCA67F1603FB}"/>
              </a:ext>
            </a:extLst>
          </p:cNvPr>
          <p:cNvPicPr>
            <a:picLocks noChangeAspect="1"/>
          </p:cNvPicPr>
          <p:nvPr/>
        </p:nvPicPr>
        <p:blipFill>
          <a:blip r:embed="rId2" cstate="print"/>
          <a:stretch>
            <a:fillRect/>
          </a:stretch>
        </p:blipFill>
        <p:spPr>
          <a:xfrm>
            <a:off x="7195826" y="544110"/>
            <a:ext cx="2854486" cy="2515034"/>
          </a:xfrm>
          <a:prstGeom prst="rect">
            <a:avLst/>
          </a:prstGeom>
        </p:spPr>
      </p:pic>
      <p:sp>
        <p:nvSpPr>
          <p:cNvPr id="8" name="Başlık 1">
            <a:extLst>
              <a:ext uri="{FF2B5EF4-FFF2-40B4-BE49-F238E27FC236}">
                <a16:creationId xmlns="" xmlns:a16="http://schemas.microsoft.com/office/drawing/2014/main" id="{ABB51E0D-7118-43EC-A224-BDFE7799CA29}"/>
              </a:ext>
            </a:extLst>
          </p:cNvPr>
          <p:cNvSpPr txBox="1">
            <a:spLocks/>
          </p:cNvSpPr>
          <p:nvPr/>
        </p:nvSpPr>
        <p:spPr>
          <a:xfrm>
            <a:off x="7856653" y="2630599"/>
            <a:ext cx="1245314" cy="9713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200" b="1" dirty="0"/>
              <a:t>12 cm</a:t>
            </a:r>
            <a:endParaRPr lang="tr-TR" sz="3200" dirty="0"/>
          </a:p>
        </p:txBody>
      </p:sp>
      <p:sp>
        <p:nvSpPr>
          <p:cNvPr id="11" name="Dikdörtgen 10">
            <a:extLst>
              <a:ext uri="{FF2B5EF4-FFF2-40B4-BE49-F238E27FC236}">
                <a16:creationId xmlns="" xmlns:a16="http://schemas.microsoft.com/office/drawing/2014/main" id="{FF8A989F-6804-41E5-8DA0-511D082013AC}"/>
              </a:ext>
            </a:extLst>
          </p:cNvPr>
          <p:cNvSpPr/>
          <p:nvPr/>
        </p:nvSpPr>
        <p:spPr>
          <a:xfrm>
            <a:off x="537665" y="3429000"/>
            <a:ext cx="4006200" cy="830997"/>
          </a:xfrm>
          <a:prstGeom prst="rect">
            <a:avLst/>
          </a:prstGeom>
        </p:spPr>
        <p:txBody>
          <a:bodyPr wrap="square">
            <a:spAutoFit/>
          </a:bodyPr>
          <a:lstStyle/>
          <a:p>
            <a:pPr marL="342900" indent="-342900">
              <a:buAutoNum type="arabicPeriod"/>
            </a:pPr>
            <a:r>
              <a:rPr lang="tr-TR" sz="2400" dirty="0">
                <a:solidFill>
                  <a:srgbClr val="FF0000"/>
                </a:solidFill>
                <a:latin typeface="TTKBDikTemelAbece"/>
              </a:rPr>
              <a:t>Yol:</a:t>
            </a:r>
          </a:p>
          <a:p>
            <a:r>
              <a:rPr lang="tr-TR" sz="2400" dirty="0">
                <a:solidFill>
                  <a:srgbClr val="000000"/>
                </a:solidFill>
                <a:latin typeface="TTKBDikTemelAbece"/>
              </a:rPr>
              <a:t>Çevre = 5 + 5 + 5 + 5 = 20 cm</a:t>
            </a:r>
            <a:endParaRPr lang="tr-TR" sz="2400" dirty="0"/>
          </a:p>
        </p:txBody>
      </p:sp>
      <p:sp>
        <p:nvSpPr>
          <p:cNvPr id="12" name="Dikdörtgen 11">
            <a:extLst>
              <a:ext uri="{FF2B5EF4-FFF2-40B4-BE49-F238E27FC236}">
                <a16:creationId xmlns="" xmlns:a16="http://schemas.microsoft.com/office/drawing/2014/main" id="{6F00D4A9-735E-4B7A-8B88-D33E5C6BF134}"/>
              </a:ext>
            </a:extLst>
          </p:cNvPr>
          <p:cNvSpPr/>
          <p:nvPr/>
        </p:nvSpPr>
        <p:spPr>
          <a:xfrm>
            <a:off x="537665" y="4374213"/>
            <a:ext cx="3521306" cy="830997"/>
          </a:xfrm>
          <a:prstGeom prst="rect">
            <a:avLst/>
          </a:prstGeom>
        </p:spPr>
        <p:txBody>
          <a:bodyPr wrap="square">
            <a:spAutoFit/>
          </a:bodyPr>
          <a:lstStyle/>
          <a:p>
            <a:r>
              <a:rPr lang="tr-TR" sz="2400" dirty="0">
                <a:solidFill>
                  <a:srgbClr val="FF0000"/>
                </a:solidFill>
                <a:latin typeface="TTKBDikTemelAbece"/>
              </a:rPr>
              <a:t>2. Yol:</a:t>
            </a:r>
          </a:p>
          <a:p>
            <a:r>
              <a:rPr lang="tr-TR" sz="2400" dirty="0">
                <a:solidFill>
                  <a:srgbClr val="000000"/>
                </a:solidFill>
                <a:latin typeface="TTKBDikTemelAbece"/>
              </a:rPr>
              <a:t>Çevre = 4 x 5 = 20 cm</a:t>
            </a:r>
            <a:endParaRPr lang="tr-TR" sz="2400" dirty="0"/>
          </a:p>
        </p:txBody>
      </p:sp>
      <p:sp>
        <p:nvSpPr>
          <p:cNvPr id="13" name="Dikdörtgen 12">
            <a:extLst>
              <a:ext uri="{FF2B5EF4-FFF2-40B4-BE49-F238E27FC236}">
                <a16:creationId xmlns="" xmlns:a16="http://schemas.microsoft.com/office/drawing/2014/main" id="{8FCDB45C-D52C-47B9-AAFE-13A24C7C6A16}"/>
              </a:ext>
            </a:extLst>
          </p:cNvPr>
          <p:cNvSpPr/>
          <p:nvPr/>
        </p:nvSpPr>
        <p:spPr>
          <a:xfrm>
            <a:off x="6291997" y="3467100"/>
            <a:ext cx="4374626" cy="830997"/>
          </a:xfrm>
          <a:prstGeom prst="rect">
            <a:avLst/>
          </a:prstGeom>
        </p:spPr>
        <p:txBody>
          <a:bodyPr wrap="square">
            <a:spAutoFit/>
          </a:bodyPr>
          <a:lstStyle/>
          <a:p>
            <a:pPr marL="342900" indent="-342900">
              <a:buAutoNum type="arabicPeriod"/>
            </a:pPr>
            <a:r>
              <a:rPr lang="tr-TR" sz="2400" dirty="0">
                <a:solidFill>
                  <a:srgbClr val="FF0000"/>
                </a:solidFill>
                <a:latin typeface="TTKBDikTemelAbece"/>
              </a:rPr>
              <a:t>Yol:</a:t>
            </a:r>
          </a:p>
          <a:p>
            <a:r>
              <a:rPr lang="tr-TR" sz="2400" dirty="0">
                <a:solidFill>
                  <a:srgbClr val="000000"/>
                </a:solidFill>
                <a:latin typeface="TTKBDikTemelAbece"/>
              </a:rPr>
              <a:t>Çevre = 12 + 12 + 12 + 12 = 48 cm</a:t>
            </a:r>
            <a:endParaRPr lang="tr-TR" sz="2400" dirty="0"/>
          </a:p>
        </p:txBody>
      </p:sp>
      <p:sp>
        <p:nvSpPr>
          <p:cNvPr id="14" name="Dikdörtgen 13">
            <a:extLst>
              <a:ext uri="{FF2B5EF4-FFF2-40B4-BE49-F238E27FC236}">
                <a16:creationId xmlns="" xmlns:a16="http://schemas.microsoft.com/office/drawing/2014/main" id="{22FBB966-3167-4DE6-A102-549094E80E83}"/>
              </a:ext>
            </a:extLst>
          </p:cNvPr>
          <p:cNvSpPr/>
          <p:nvPr/>
        </p:nvSpPr>
        <p:spPr>
          <a:xfrm>
            <a:off x="6372378" y="4488513"/>
            <a:ext cx="3521306" cy="830997"/>
          </a:xfrm>
          <a:prstGeom prst="rect">
            <a:avLst/>
          </a:prstGeom>
        </p:spPr>
        <p:txBody>
          <a:bodyPr wrap="square">
            <a:spAutoFit/>
          </a:bodyPr>
          <a:lstStyle/>
          <a:p>
            <a:r>
              <a:rPr lang="tr-TR" sz="2400" dirty="0">
                <a:solidFill>
                  <a:srgbClr val="FF0000"/>
                </a:solidFill>
                <a:latin typeface="TTKBDikTemelAbece"/>
              </a:rPr>
              <a:t>2. Yol:</a:t>
            </a:r>
          </a:p>
          <a:p>
            <a:r>
              <a:rPr lang="tr-TR" sz="2400" dirty="0">
                <a:solidFill>
                  <a:srgbClr val="000000"/>
                </a:solidFill>
                <a:latin typeface="TTKBDikTemelAbece"/>
              </a:rPr>
              <a:t>Çevre = 4 x 12 = 48 cm</a:t>
            </a:r>
            <a:endParaRPr lang="tr-TR" sz="2400" dirty="0"/>
          </a:p>
        </p:txBody>
      </p:sp>
    </p:spTree>
    <p:extLst>
      <p:ext uri="{BB962C8B-B14F-4D97-AF65-F5344CB8AC3E}">
        <p14:creationId xmlns="" xmlns:p14="http://schemas.microsoft.com/office/powerpoint/2010/main" val="14845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fade">
                                      <p:cBhvr>
                                        <p:cTn id="14" dur="1000"/>
                                        <p:tgtEl>
                                          <p:spTgt spid="11">
                                            <p:txEl>
                                              <p:pRg st="1" end="1"/>
                                            </p:txEl>
                                          </p:spTgt>
                                        </p:tgtEl>
                                      </p:cBhvr>
                                    </p:animEffect>
                                    <p:anim calcmode="lin" valueType="num">
                                      <p:cBhvr>
                                        <p:cTn id="15"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16B49173-34AF-4157-AB4F-D014B149825C}"/>
              </a:ext>
            </a:extLst>
          </p:cNvPr>
          <p:cNvSpPr/>
          <p:nvPr/>
        </p:nvSpPr>
        <p:spPr>
          <a:xfrm>
            <a:off x="384517" y="356908"/>
            <a:ext cx="6096000" cy="830997"/>
          </a:xfrm>
          <a:prstGeom prst="rect">
            <a:avLst/>
          </a:prstGeom>
        </p:spPr>
        <p:txBody>
          <a:bodyPr>
            <a:spAutoFit/>
          </a:bodyPr>
          <a:lstStyle/>
          <a:p>
            <a:r>
              <a:rPr lang="tr-TR" sz="2400" dirty="0">
                <a:latin typeface="TTKBDikTemelAbece"/>
              </a:rPr>
              <a:t>Çevre uzunluğu 32 santimetre olan karenin bir kenar uzunluğunu bulalım.</a:t>
            </a:r>
            <a:endParaRPr lang="tr-TR" sz="2400" dirty="0"/>
          </a:p>
        </p:txBody>
      </p:sp>
      <p:pic>
        <p:nvPicPr>
          <p:cNvPr id="5" name="Resim 4">
            <a:extLst>
              <a:ext uri="{FF2B5EF4-FFF2-40B4-BE49-F238E27FC236}">
                <a16:creationId xmlns="" xmlns:a16="http://schemas.microsoft.com/office/drawing/2014/main" id="{69EA6E2B-1ECF-47BF-86FC-AA1F56084C47}"/>
              </a:ext>
            </a:extLst>
          </p:cNvPr>
          <p:cNvPicPr>
            <a:picLocks noChangeAspect="1"/>
          </p:cNvPicPr>
          <p:nvPr/>
        </p:nvPicPr>
        <p:blipFill>
          <a:blip r:embed="rId2" cstate="print"/>
          <a:stretch>
            <a:fillRect/>
          </a:stretch>
        </p:blipFill>
        <p:spPr>
          <a:xfrm>
            <a:off x="1511158" y="1485349"/>
            <a:ext cx="2854486" cy="2515034"/>
          </a:xfrm>
          <a:prstGeom prst="rect">
            <a:avLst/>
          </a:prstGeom>
        </p:spPr>
      </p:pic>
      <p:sp>
        <p:nvSpPr>
          <p:cNvPr id="6" name="Başlık 1">
            <a:extLst>
              <a:ext uri="{FF2B5EF4-FFF2-40B4-BE49-F238E27FC236}">
                <a16:creationId xmlns="" xmlns:a16="http://schemas.microsoft.com/office/drawing/2014/main" id="{D97D1390-E060-4BE5-A357-FB1DEBA21C16}"/>
              </a:ext>
            </a:extLst>
          </p:cNvPr>
          <p:cNvSpPr txBox="1">
            <a:spLocks/>
          </p:cNvSpPr>
          <p:nvPr/>
        </p:nvSpPr>
        <p:spPr>
          <a:xfrm>
            <a:off x="2428286" y="953773"/>
            <a:ext cx="1245314" cy="9713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200" b="1" dirty="0"/>
              <a:t>? cm</a:t>
            </a:r>
            <a:endParaRPr lang="tr-TR" sz="3200" dirty="0"/>
          </a:p>
        </p:txBody>
      </p:sp>
      <p:sp>
        <p:nvSpPr>
          <p:cNvPr id="7" name="Dikdörtgen 6">
            <a:extLst>
              <a:ext uri="{FF2B5EF4-FFF2-40B4-BE49-F238E27FC236}">
                <a16:creationId xmlns="" xmlns:a16="http://schemas.microsoft.com/office/drawing/2014/main" id="{2BD67F51-9924-4435-9812-0C5329B646DB}"/>
              </a:ext>
            </a:extLst>
          </p:cNvPr>
          <p:cNvSpPr/>
          <p:nvPr/>
        </p:nvSpPr>
        <p:spPr>
          <a:xfrm>
            <a:off x="1062047" y="4427346"/>
            <a:ext cx="4006200" cy="1569660"/>
          </a:xfrm>
          <a:prstGeom prst="rect">
            <a:avLst/>
          </a:prstGeom>
        </p:spPr>
        <p:txBody>
          <a:bodyPr wrap="square">
            <a:spAutoFit/>
          </a:bodyPr>
          <a:lstStyle/>
          <a:p>
            <a:pPr marL="342900" indent="-342900">
              <a:buAutoNum type="arabicPeriod"/>
            </a:pPr>
            <a:r>
              <a:rPr lang="tr-TR" sz="2400" dirty="0">
                <a:solidFill>
                  <a:srgbClr val="FF0000"/>
                </a:solidFill>
                <a:latin typeface="TTKBDikTemelAbece"/>
              </a:rPr>
              <a:t>Yol:</a:t>
            </a:r>
          </a:p>
          <a:p>
            <a:r>
              <a:rPr lang="tr-TR" sz="2400" dirty="0">
                <a:solidFill>
                  <a:srgbClr val="000000"/>
                </a:solidFill>
                <a:latin typeface="TTKBDikTemelAbece"/>
              </a:rPr>
              <a:t>Çevre /4= Kenar uzunluğu</a:t>
            </a:r>
          </a:p>
          <a:p>
            <a:endParaRPr lang="tr-TR" sz="2400" dirty="0">
              <a:solidFill>
                <a:srgbClr val="000000"/>
              </a:solidFill>
              <a:latin typeface="TTKBDikTemelAbece"/>
            </a:endParaRPr>
          </a:p>
          <a:p>
            <a:r>
              <a:rPr lang="tr-TR" sz="2400" dirty="0">
                <a:solidFill>
                  <a:srgbClr val="000000"/>
                </a:solidFill>
                <a:latin typeface="TTKBDikTemelAbece"/>
              </a:rPr>
              <a:t>32/4=8 cm</a:t>
            </a:r>
            <a:endParaRPr lang="tr-TR" sz="2400" dirty="0"/>
          </a:p>
        </p:txBody>
      </p:sp>
      <p:sp>
        <p:nvSpPr>
          <p:cNvPr id="8" name="Dikdörtgen 7">
            <a:extLst>
              <a:ext uri="{FF2B5EF4-FFF2-40B4-BE49-F238E27FC236}">
                <a16:creationId xmlns="" xmlns:a16="http://schemas.microsoft.com/office/drawing/2014/main" id="{130246CA-5A84-4608-8B26-BA7E9B1933E7}"/>
              </a:ext>
            </a:extLst>
          </p:cNvPr>
          <p:cNvSpPr/>
          <p:nvPr/>
        </p:nvSpPr>
        <p:spPr>
          <a:xfrm>
            <a:off x="1971008" y="3482134"/>
            <a:ext cx="3521306" cy="830997"/>
          </a:xfrm>
          <a:prstGeom prst="rect">
            <a:avLst/>
          </a:prstGeom>
        </p:spPr>
        <p:txBody>
          <a:bodyPr wrap="square">
            <a:spAutoFit/>
          </a:bodyPr>
          <a:lstStyle/>
          <a:p>
            <a:endParaRPr lang="tr-TR" sz="2400" dirty="0">
              <a:solidFill>
                <a:srgbClr val="FF0000"/>
              </a:solidFill>
              <a:latin typeface="TTKBDikTemelAbece"/>
            </a:endParaRPr>
          </a:p>
          <a:p>
            <a:r>
              <a:rPr lang="tr-TR" sz="2400" dirty="0">
                <a:solidFill>
                  <a:srgbClr val="000000"/>
                </a:solidFill>
                <a:latin typeface="TTKBDikTemelAbece"/>
              </a:rPr>
              <a:t>Çevre = 32 cm</a:t>
            </a:r>
            <a:endParaRPr lang="tr-TR" sz="2400" dirty="0"/>
          </a:p>
        </p:txBody>
      </p:sp>
      <p:sp>
        <p:nvSpPr>
          <p:cNvPr id="9" name="Dikdörtgen 8">
            <a:extLst>
              <a:ext uri="{FF2B5EF4-FFF2-40B4-BE49-F238E27FC236}">
                <a16:creationId xmlns="" xmlns:a16="http://schemas.microsoft.com/office/drawing/2014/main" id="{C5B057A1-E1B3-4837-BB60-B66C4D72CAF9}"/>
              </a:ext>
            </a:extLst>
          </p:cNvPr>
          <p:cNvSpPr/>
          <p:nvPr/>
        </p:nvSpPr>
        <p:spPr>
          <a:xfrm>
            <a:off x="6480517" y="383656"/>
            <a:ext cx="5613009" cy="830997"/>
          </a:xfrm>
          <a:prstGeom prst="rect">
            <a:avLst/>
          </a:prstGeom>
        </p:spPr>
        <p:txBody>
          <a:bodyPr wrap="square">
            <a:spAutoFit/>
          </a:bodyPr>
          <a:lstStyle/>
          <a:p>
            <a:r>
              <a:rPr lang="tr-TR" sz="2400" dirty="0">
                <a:latin typeface="TTKBDikTemelAbece"/>
              </a:rPr>
              <a:t>Çevre uzunluğu 64 santimetre olan karenin bir kenar uzunluğunu bulalım.</a:t>
            </a:r>
            <a:endParaRPr lang="tr-TR" sz="2400" dirty="0"/>
          </a:p>
        </p:txBody>
      </p:sp>
      <p:pic>
        <p:nvPicPr>
          <p:cNvPr id="10" name="Resim 9">
            <a:extLst>
              <a:ext uri="{FF2B5EF4-FFF2-40B4-BE49-F238E27FC236}">
                <a16:creationId xmlns="" xmlns:a16="http://schemas.microsoft.com/office/drawing/2014/main" id="{61BCB090-B41C-4ADF-B1E7-94E2756D9AF6}"/>
              </a:ext>
            </a:extLst>
          </p:cNvPr>
          <p:cNvPicPr>
            <a:picLocks noChangeAspect="1"/>
          </p:cNvPicPr>
          <p:nvPr/>
        </p:nvPicPr>
        <p:blipFill>
          <a:blip r:embed="rId3" cstate="print"/>
          <a:stretch>
            <a:fillRect/>
          </a:stretch>
        </p:blipFill>
        <p:spPr>
          <a:xfrm>
            <a:off x="6480517" y="1412213"/>
            <a:ext cx="3138620" cy="3015133"/>
          </a:xfrm>
          <a:prstGeom prst="rect">
            <a:avLst/>
          </a:prstGeom>
        </p:spPr>
      </p:pic>
      <p:sp>
        <p:nvSpPr>
          <p:cNvPr id="11" name="Dikdörtgen 10">
            <a:extLst>
              <a:ext uri="{FF2B5EF4-FFF2-40B4-BE49-F238E27FC236}">
                <a16:creationId xmlns="" xmlns:a16="http://schemas.microsoft.com/office/drawing/2014/main" id="{F5AB2E82-BD11-4751-9CDE-23AE2438EB47}"/>
              </a:ext>
            </a:extLst>
          </p:cNvPr>
          <p:cNvSpPr/>
          <p:nvPr/>
        </p:nvSpPr>
        <p:spPr>
          <a:xfrm>
            <a:off x="6518031" y="4630228"/>
            <a:ext cx="4400500" cy="523220"/>
          </a:xfrm>
          <a:prstGeom prst="rect">
            <a:avLst/>
          </a:prstGeom>
        </p:spPr>
        <p:txBody>
          <a:bodyPr wrap="none">
            <a:spAutoFit/>
          </a:bodyPr>
          <a:lstStyle/>
          <a:p>
            <a:r>
              <a:rPr lang="tr-TR" sz="2800" dirty="0">
                <a:solidFill>
                  <a:srgbClr val="FF0000"/>
                </a:solidFill>
                <a:latin typeface="TTKBDikTemelAbece"/>
              </a:rPr>
              <a:t>Çevre = 4 x karenin bir kenarı</a:t>
            </a:r>
            <a:endParaRPr lang="tr-TR" sz="2800" dirty="0"/>
          </a:p>
        </p:txBody>
      </p:sp>
      <p:sp>
        <p:nvSpPr>
          <p:cNvPr id="12" name="Dikdörtgen 11">
            <a:extLst>
              <a:ext uri="{FF2B5EF4-FFF2-40B4-BE49-F238E27FC236}">
                <a16:creationId xmlns="" xmlns:a16="http://schemas.microsoft.com/office/drawing/2014/main" id="{93ADAB9B-62A4-47BE-897C-B3834EA60AE3}"/>
              </a:ext>
            </a:extLst>
          </p:cNvPr>
          <p:cNvSpPr/>
          <p:nvPr/>
        </p:nvSpPr>
        <p:spPr>
          <a:xfrm>
            <a:off x="6518031" y="5212176"/>
            <a:ext cx="3311548" cy="461665"/>
          </a:xfrm>
          <a:prstGeom prst="rect">
            <a:avLst/>
          </a:prstGeom>
        </p:spPr>
        <p:txBody>
          <a:bodyPr wrap="none">
            <a:spAutoFit/>
          </a:bodyPr>
          <a:lstStyle/>
          <a:p>
            <a:r>
              <a:rPr lang="tr-TR" sz="2400" dirty="0">
                <a:latin typeface="TTKBDikTemelAbece"/>
              </a:rPr>
              <a:t>64 ÷ 4 = 16 santimetredir</a:t>
            </a:r>
            <a:endParaRPr lang="tr-TR" sz="2400" dirty="0"/>
          </a:p>
        </p:txBody>
      </p:sp>
      <p:sp>
        <p:nvSpPr>
          <p:cNvPr id="13" name="Dikdörtgen 12">
            <a:extLst>
              <a:ext uri="{FF2B5EF4-FFF2-40B4-BE49-F238E27FC236}">
                <a16:creationId xmlns="" xmlns:a16="http://schemas.microsoft.com/office/drawing/2014/main" id="{D82F7F9C-116F-4C4E-92FE-6FB6DB57E928}"/>
              </a:ext>
            </a:extLst>
          </p:cNvPr>
          <p:cNvSpPr/>
          <p:nvPr/>
        </p:nvSpPr>
        <p:spPr>
          <a:xfrm>
            <a:off x="6518031" y="5812340"/>
            <a:ext cx="4809330" cy="461665"/>
          </a:xfrm>
          <a:prstGeom prst="rect">
            <a:avLst/>
          </a:prstGeom>
        </p:spPr>
        <p:txBody>
          <a:bodyPr wrap="none">
            <a:spAutoFit/>
          </a:bodyPr>
          <a:lstStyle/>
          <a:p>
            <a:r>
              <a:rPr lang="tr-TR" sz="2400" dirty="0">
                <a:solidFill>
                  <a:srgbClr val="FF0000"/>
                </a:solidFill>
                <a:latin typeface="TTKBDikTemelAbece"/>
              </a:rPr>
              <a:t>İşlemimizin sağlaması: </a:t>
            </a:r>
            <a:r>
              <a:rPr lang="tr-TR" sz="2400" dirty="0">
                <a:solidFill>
                  <a:srgbClr val="000000"/>
                </a:solidFill>
                <a:latin typeface="TTKBDikTemelAbece"/>
              </a:rPr>
              <a:t>4 x 16 = 64 cm</a:t>
            </a:r>
            <a:endParaRPr lang="tr-TR" sz="2400" dirty="0"/>
          </a:p>
        </p:txBody>
      </p:sp>
      <p:sp>
        <p:nvSpPr>
          <p:cNvPr id="14" name="Dikdörtgen 13">
            <a:extLst>
              <a:ext uri="{FF2B5EF4-FFF2-40B4-BE49-F238E27FC236}">
                <a16:creationId xmlns="" xmlns:a16="http://schemas.microsoft.com/office/drawing/2014/main" id="{AC0F8891-2AF8-4011-8AF5-E4BBDEB2E870}"/>
              </a:ext>
            </a:extLst>
          </p:cNvPr>
          <p:cNvSpPr/>
          <p:nvPr/>
        </p:nvSpPr>
        <p:spPr>
          <a:xfrm>
            <a:off x="777720" y="5975889"/>
            <a:ext cx="4653838" cy="461665"/>
          </a:xfrm>
          <a:prstGeom prst="rect">
            <a:avLst/>
          </a:prstGeom>
        </p:spPr>
        <p:txBody>
          <a:bodyPr wrap="none">
            <a:spAutoFit/>
          </a:bodyPr>
          <a:lstStyle/>
          <a:p>
            <a:r>
              <a:rPr lang="tr-TR" sz="2400" dirty="0">
                <a:solidFill>
                  <a:srgbClr val="FF0000"/>
                </a:solidFill>
                <a:latin typeface="TTKBDikTemelAbece"/>
              </a:rPr>
              <a:t>İşlemimizin sağlaması: </a:t>
            </a:r>
            <a:r>
              <a:rPr lang="tr-TR" sz="2400" dirty="0">
                <a:solidFill>
                  <a:srgbClr val="000000"/>
                </a:solidFill>
                <a:latin typeface="TTKBDikTemelAbece"/>
              </a:rPr>
              <a:t>4 x 8 = 32 cm</a:t>
            </a:r>
            <a:endParaRPr lang="tr-TR" sz="2400" dirty="0"/>
          </a:p>
        </p:txBody>
      </p:sp>
    </p:spTree>
    <p:extLst>
      <p:ext uri="{BB962C8B-B14F-4D97-AF65-F5344CB8AC3E}">
        <p14:creationId xmlns="" xmlns:p14="http://schemas.microsoft.com/office/powerpoint/2010/main" val="222310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 xmlns:a16="http://schemas.microsoft.com/office/drawing/2014/main" id="{D2FD2338-15D7-4C18-8A7D-01C27C8786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32504"/>
            <a:ext cx="12188952" cy="282549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 xmlns:a16="http://schemas.microsoft.com/office/drawing/2014/main" id="{C129C922-12D1-401C-8095-86D765C28BF9}"/>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rotWithShape="1">
          <a:blip r:embed="rId2" cstate="print">
            <a:extLst>
              <a:ext uri="{28A0092B-C50C-407E-A947-70E740481C1C}">
                <a14:useLocalDpi xmlns="" xmlns:a14="http://schemas.microsoft.com/office/drawing/2010/main" val="0"/>
              </a:ext>
            </a:extLst>
          </a:blip>
          <a:srcRect t="45716" b="33968"/>
          <a:stretch/>
        </p:blipFill>
        <p:spPr>
          <a:xfrm flipV="1">
            <a:off x="0" y="4228848"/>
            <a:ext cx="12192000" cy="1393277"/>
          </a:xfrm>
          <a:custGeom>
            <a:avLst/>
            <a:gdLst>
              <a:gd name="connsiteX0" fmla="*/ 0 w 12192000"/>
              <a:gd name="connsiteY0" fmla="*/ 0 h 3049325"/>
              <a:gd name="connsiteX1" fmla="*/ 12192000 w 12192000"/>
              <a:gd name="connsiteY1" fmla="*/ 0 h 3049325"/>
              <a:gd name="connsiteX2" fmla="*/ 12192000 w 12192000"/>
              <a:gd name="connsiteY2" fmla="*/ 3049325 h 3049325"/>
              <a:gd name="connsiteX3" fmla="*/ 0 w 12192000"/>
              <a:gd name="connsiteY3" fmla="*/ 3049325 h 3049325"/>
            </a:gdLst>
            <a:ahLst/>
            <a:cxnLst>
              <a:cxn ang="0">
                <a:pos x="connsiteX0" y="connsiteY0"/>
              </a:cxn>
              <a:cxn ang="0">
                <a:pos x="connsiteX1" y="connsiteY1"/>
              </a:cxn>
              <a:cxn ang="0">
                <a:pos x="connsiteX2" y="connsiteY2"/>
              </a:cxn>
              <a:cxn ang="0">
                <a:pos x="connsiteX3" y="connsiteY3"/>
              </a:cxn>
            </a:cxnLst>
            <a:rect l="l" t="t" r="r" b="b"/>
            <a:pathLst>
              <a:path w="12192000" h="3049325">
                <a:moveTo>
                  <a:pt x="0" y="0"/>
                </a:moveTo>
                <a:lnTo>
                  <a:pt x="12192000" y="0"/>
                </a:lnTo>
                <a:lnTo>
                  <a:pt x="12192000" y="3049325"/>
                </a:lnTo>
                <a:lnTo>
                  <a:pt x="0" y="3049325"/>
                </a:lnTo>
                <a:close/>
              </a:path>
            </a:pathLst>
          </a:custGeom>
        </p:spPr>
      </p:pic>
      <p:sp>
        <p:nvSpPr>
          <p:cNvPr id="4" name="Başlık 1">
            <a:extLst>
              <a:ext uri="{FF2B5EF4-FFF2-40B4-BE49-F238E27FC236}">
                <a16:creationId xmlns="" xmlns:a16="http://schemas.microsoft.com/office/drawing/2014/main" id="{F46B5E61-4CFC-4DAE-B63A-0E33C77B28AA}"/>
              </a:ext>
            </a:extLst>
          </p:cNvPr>
          <p:cNvSpPr>
            <a:spLocks noGrp="1"/>
          </p:cNvSpPr>
          <p:nvPr>
            <p:ph type="title"/>
          </p:nvPr>
        </p:nvSpPr>
        <p:spPr>
          <a:xfrm>
            <a:off x="804672" y="5038344"/>
            <a:ext cx="10579608" cy="1188720"/>
          </a:xfrm>
        </p:spPr>
        <p:txBody>
          <a:bodyPr>
            <a:normAutofit/>
          </a:bodyPr>
          <a:lstStyle/>
          <a:p>
            <a:r>
              <a:rPr lang="tr-TR" sz="4000" b="1" dirty="0">
                <a:solidFill>
                  <a:srgbClr val="FFFFFF"/>
                </a:solidFill>
              </a:rPr>
              <a:t>Dikdörtgenin Çevre Uzunluğu</a:t>
            </a:r>
            <a:endParaRPr lang="tr-TR" sz="4000" dirty="0">
              <a:solidFill>
                <a:srgbClr val="FFFFFF"/>
              </a:solidFill>
            </a:endParaRPr>
          </a:p>
        </p:txBody>
      </p:sp>
      <p:sp>
        <p:nvSpPr>
          <p:cNvPr id="19" name="Rectangle 18">
            <a:extLst>
              <a:ext uri="{FF2B5EF4-FFF2-40B4-BE49-F238E27FC236}">
                <a16:creationId xmlns="" xmlns:a16="http://schemas.microsoft.com/office/drawing/2014/main" id="{02F5FFC2-6527-4F0E-BD4D-D0556D98B04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1"/>
            <a:ext cx="12188952" cy="43732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İçerik Yer Tutucusu 2">
            <a:extLst>
              <a:ext uri="{FF2B5EF4-FFF2-40B4-BE49-F238E27FC236}">
                <a16:creationId xmlns="" xmlns:a16="http://schemas.microsoft.com/office/drawing/2014/main" id="{74E56D18-110E-4DFE-A881-54E22BB3F2B9}"/>
              </a:ext>
            </a:extLst>
          </p:cNvPr>
          <p:cNvGraphicFramePr>
            <a:graphicFrameLocks noGrp="1"/>
          </p:cNvGraphicFramePr>
          <p:nvPr>
            <p:ph idx="1"/>
            <p:extLst>
              <p:ext uri="{D42A27DB-BD31-4B8C-83A1-F6EECF244321}">
                <p14:modId xmlns="" xmlns:p14="http://schemas.microsoft.com/office/powerpoint/2010/main" val="983424560"/>
              </p:ext>
            </p:extLst>
          </p:nvPr>
        </p:nvGraphicFramePr>
        <p:xfrm>
          <a:off x="1036320" y="445168"/>
          <a:ext cx="10119360" cy="3783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3563726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9"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14BE376-B915-4953-95D5-C1AF9D8DEB2C}"/>
              </a:ext>
            </a:extLst>
          </p:cNvPr>
          <p:cNvSpPr>
            <a:spLocks noGrp="1"/>
          </p:cNvSpPr>
          <p:nvPr>
            <p:ph type="title"/>
          </p:nvPr>
        </p:nvSpPr>
        <p:spPr>
          <a:xfrm>
            <a:off x="658090" y="41563"/>
            <a:ext cx="10515600" cy="1325563"/>
          </a:xfrm>
        </p:spPr>
        <p:txBody>
          <a:bodyPr/>
          <a:lstStyle/>
          <a:p>
            <a:r>
              <a:rPr lang="tr-TR" b="1" dirty="0"/>
              <a:t>Ölçülerde Neden Değişiklik Yapıldı?</a:t>
            </a:r>
            <a:endParaRPr lang="tr-TR" dirty="0"/>
          </a:p>
        </p:txBody>
      </p:sp>
      <p:sp>
        <p:nvSpPr>
          <p:cNvPr id="3" name="İçerik Yer Tutucusu 2">
            <a:extLst>
              <a:ext uri="{FF2B5EF4-FFF2-40B4-BE49-F238E27FC236}">
                <a16:creationId xmlns="" xmlns:a16="http://schemas.microsoft.com/office/drawing/2014/main" id="{2CAB239F-DA74-4345-A7B2-9EB9520D58A8}"/>
              </a:ext>
            </a:extLst>
          </p:cNvPr>
          <p:cNvSpPr>
            <a:spLocks noGrp="1"/>
          </p:cNvSpPr>
          <p:nvPr>
            <p:ph idx="1"/>
          </p:nvPr>
        </p:nvSpPr>
        <p:spPr>
          <a:xfrm>
            <a:off x="4080885" y="1122217"/>
            <a:ext cx="7453024" cy="5250873"/>
          </a:xfrm>
        </p:spPr>
        <p:txBody>
          <a:bodyPr>
            <a:normAutofit lnSpcReduction="10000"/>
          </a:bodyPr>
          <a:lstStyle/>
          <a:p>
            <a:pPr marL="0" indent="0" algn="just">
              <a:buNone/>
            </a:pPr>
            <a:r>
              <a:rPr lang="tr-TR" dirty="0"/>
              <a:t>Cumhuriyet Dönemi’nden önce günümüzde kullandığımız </a:t>
            </a:r>
            <a:r>
              <a:rPr lang="tr-TR" dirty="0">
                <a:solidFill>
                  <a:srgbClr val="00B0F0"/>
                </a:solidFill>
              </a:rPr>
              <a:t>metre, kilometre, kilogram, gram </a:t>
            </a:r>
            <a:r>
              <a:rPr lang="tr-TR" dirty="0"/>
              <a:t>gibi ölçülerden farklı ölçü birimleri kullanılıyordu. </a:t>
            </a:r>
            <a:r>
              <a:rPr lang="tr-TR" dirty="0">
                <a:solidFill>
                  <a:srgbClr val="00B050"/>
                </a:solidFill>
              </a:rPr>
              <a:t>Okka, arşın, endaze, batman </a:t>
            </a:r>
            <a:r>
              <a:rPr lang="tr-TR" dirty="0"/>
              <a:t>olarak adlandırılan bu ölçüler ülkenin her yerinde </a:t>
            </a:r>
            <a:r>
              <a:rPr lang="tr-TR" dirty="0">
                <a:solidFill>
                  <a:srgbClr val="FF0000"/>
                </a:solidFill>
              </a:rPr>
              <a:t>aynı büyüklükleri ifade etmiyordu.</a:t>
            </a:r>
          </a:p>
          <a:p>
            <a:pPr marL="0" indent="0" algn="just">
              <a:buNone/>
            </a:pPr>
            <a:r>
              <a:rPr lang="tr-TR" dirty="0">
                <a:highlight>
                  <a:srgbClr val="FFFF00"/>
                </a:highlight>
              </a:rPr>
              <a:t>Atatürk, ülke içindeki bu farklılıkları ortadan kaldırmak ve diğer ülkelerle aramızdaki ticari ilişkilerde yaşanan sorunları gidermek için ölçülerde değişiklik yaptı.</a:t>
            </a:r>
          </a:p>
          <a:p>
            <a:pPr marL="0" indent="0" algn="just">
              <a:buNone/>
            </a:pPr>
            <a:r>
              <a:rPr lang="tr-TR" dirty="0"/>
              <a:t>26 Aralık 1925’te uluslararası takvim ve saat ölçü birimleri kabul edildi. 23 Mart 1931’de ise gram, kilogram, ton, metre, kilometre gibi kütle ve uzunluk ölçüleri benimsendi.</a:t>
            </a:r>
          </a:p>
        </p:txBody>
      </p:sp>
      <p:pic>
        <p:nvPicPr>
          <p:cNvPr id="4" name="Resim 3">
            <a:extLst>
              <a:ext uri="{FF2B5EF4-FFF2-40B4-BE49-F238E27FC236}">
                <a16:creationId xmlns="" xmlns:a16="http://schemas.microsoft.com/office/drawing/2014/main" id="{A6E1A502-8A34-45D6-96F6-01650F15C4F8}"/>
              </a:ext>
            </a:extLst>
          </p:cNvPr>
          <p:cNvPicPr>
            <a:picLocks noChangeAspect="1"/>
          </p:cNvPicPr>
          <p:nvPr/>
        </p:nvPicPr>
        <p:blipFill>
          <a:blip r:embed="rId2" cstate="print"/>
          <a:stretch>
            <a:fillRect/>
          </a:stretch>
        </p:blipFill>
        <p:spPr>
          <a:xfrm>
            <a:off x="475211" y="1321406"/>
            <a:ext cx="3422795" cy="4572000"/>
          </a:xfrm>
          <a:prstGeom prst="rect">
            <a:avLst/>
          </a:prstGeom>
        </p:spPr>
      </p:pic>
    </p:spTree>
    <p:extLst>
      <p:ext uri="{BB962C8B-B14F-4D97-AF65-F5344CB8AC3E}">
        <p14:creationId xmlns="" xmlns:p14="http://schemas.microsoft.com/office/powerpoint/2010/main" val="23400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ipe(down)">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down)">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AB0E9D02-1F28-4313-B0B3-95A8D302AD1A}"/>
              </a:ext>
            </a:extLst>
          </p:cNvPr>
          <p:cNvPicPr>
            <a:picLocks noChangeAspect="1"/>
          </p:cNvPicPr>
          <p:nvPr/>
        </p:nvPicPr>
        <p:blipFill>
          <a:blip r:embed="rId2" cstate="print"/>
          <a:stretch>
            <a:fillRect/>
          </a:stretch>
        </p:blipFill>
        <p:spPr>
          <a:xfrm>
            <a:off x="631153" y="1885950"/>
            <a:ext cx="4833694" cy="3638550"/>
          </a:xfrm>
          <a:prstGeom prst="rect">
            <a:avLst/>
          </a:prstGeom>
        </p:spPr>
      </p:pic>
      <p:sp>
        <p:nvSpPr>
          <p:cNvPr id="5" name="Dikdörtgen 4">
            <a:extLst>
              <a:ext uri="{FF2B5EF4-FFF2-40B4-BE49-F238E27FC236}">
                <a16:creationId xmlns="" xmlns:a16="http://schemas.microsoft.com/office/drawing/2014/main" id="{4C5891C4-83AD-4A08-9F9C-42B5C4C2BE78}"/>
              </a:ext>
            </a:extLst>
          </p:cNvPr>
          <p:cNvSpPr/>
          <p:nvPr/>
        </p:nvSpPr>
        <p:spPr>
          <a:xfrm>
            <a:off x="631152" y="871835"/>
            <a:ext cx="9732047" cy="830997"/>
          </a:xfrm>
          <a:prstGeom prst="rect">
            <a:avLst/>
          </a:prstGeom>
        </p:spPr>
        <p:txBody>
          <a:bodyPr wrap="square">
            <a:spAutoFit/>
          </a:bodyPr>
          <a:lstStyle/>
          <a:p>
            <a:r>
              <a:rPr lang="tr-TR" sz="2400" dirty="0">
                <a:latin typeface="TTKBDikTemelAbece"/>
              </a:rPr>
              <a:t>Aşağıda verilen dikdörtgenin uzun kenarı 8 birim, kısa kenarı 6 birimdir. Buna göre dikdörtgenin çevre uzunluğunu hesaplayalım.</a:t>
            </a:r>
            <a:endParaRPr lang="tr-TR" sz="2400" dirty="0"/>
          </a:p>
        </p:txBody>
      </p:sp>
      <p:sp>
        <p:nvSpPr>
          <p:cNvPr id="6" name="Dikdörtgen 5">
            <a:extLst>
              <a:ext uri="{FF2B5EF4-FFF2-40B4-BE49-F238E27FC236}">
                <a16:creationId xmlns="" xmlns:a16="http://schemas.microsoft.com/office/drawing/2014/main" id="{75D10CE6-AF15-4136-8F16-D7E217DC1529}"/>
              </a:ext>
            </a:extLst>
          </p:cNvPr>
          <p:cNvSpPr/>
          <p:nvPr/>
        </p:nvSpPr>
        <p:spPr>
          <a:xfrm>
            <a:off x="5562600" y="2227897"/>
            <a:ext cx="4241800" cy="1569660"/>
          </a:xfrm>
          <a:prstGeom prst="rect">
            <a:avLst/>
          </a:prstGeom>
        </p:spPr>
        <p:txBody>
          <a:bodyPr wrap="square">
            <a:spAutoFit/>
          </a:bodyPr>
          <a:lstStyle/>
          <a:p>
            <a:r>
              <a:rPr lang="tr-TR" sz="2400" dirty="0">
                <a:solidFill>
                  <a:srgbClr val="FF0000"/>
                </a:solidFill>
                <a:latin typeface="TTKBDikTemelAbece"/>
              </a:rPr>
              <a:t>1. Yol:</a:t>
            </a:r>
          </a:p>
          <a:p>
            <a:r>
              <a:rPr lang="tr-TR" sz="2400" dirty="0">
                <a:solidFill>
                  <a:srgbClr val="000000"/>
                </a:solidFill>
                <a:latin typeface="TTKBDikTemelAbece"/>
              </a:rPr>
              <a:t>Kısa kenarlar: 6 birim</a:t>
            </a:r>
          </a:p>
          <a:p>
            <a:r>
              <a:rPr lang="tr-TR" sz="2400" dirty="0">
                <a:solidFill>
                  <a:srgbClr val="000000"/>
                </a:solidFill>
                <a:latin typeface="TTKBDikTemelAbece"/>
              </a:rPr>
              <a:t>Uzun kenarlar: 8 birim</a:t>
            </a:r>
          </a:p>
          <a:p>
            <a:r>
              <a:rPr lang="tr-TR" sz="2400" dirty="0">
                <a:solidFill>
                  <a:srgbClr val="000000"/>
                </a:solidFill>
                <a:latin typeface="TTKBDikTemelAbece"/>
              </a:rPr>
              <a:t>Çevre = 8 + 8 + 6 + 6 = 28 birim</a:t>
            </a:r>
            <a:endParaRPr lang="tr-TR" sz="2400" dirty="0"/>
          </a:p>
        </p:txBody>
      </p:sp>
      <p:sp>
        <p:nvSpPr>
          <p:cNvPr id="7" name="Dikdörtgen 6">
            <a:extLst>
              <a:ext uri="{FF2B5EF4-FFF2-40B4-BE49-F238E27FC236}">
                <a16:creationId xmlns="" xmlns:a16="http://schemas.microsoft.com/office/drawing/2014/main" id="{D5BED3C3-05D6-4FA2-8D59-721D7D37BE71}"/>
              </a:ext>
            </a:extLst>
          </p:cNvPr>
          <p:cNvSpPr/>
          <p:nvPr/>
        </p:nvSpPr>
        <p:spPr>
          <a:xfrm>
            <a:off x="5562600" y="3971836"/>
            <a:ext cx="5257800" cy="1569660"/>
          </a:xfrm>
          <a:prstGeom prst="rect">
            <a:avLst/>
          </a:prstGeom>
        </p:spPr>
        <p:txBody>
          <a:bodyPr wrap="square">
            <a:spAutoFit/>
          </a:bodyPr>
          <a:lstStyle/>
          <a:p>
            <a:r>
              <a:rPr lang="tr-TR" sz="2400" dirty="0">
                <a:solidFill>
                  <a:srgbClr val="FF0000"/>
                </a:solidFill>
                <a:latin typeface="TTKBDikTemelAbece"/>
              </a:rPr>
              <a:t>2. Yol:</a:t>
            </a:r>
          </a:p>
          <a:p>
            <a:r>
              <a:rPr lang="tr-TR" sz="2400" dirty="0">
                <a:solidFill>
                  <a:srgbClr val="000000"/>
                </a:solidFill>
                <a:latin typeface="TTKBDikTemelAbece"/>
              </a:rPr>
              <a:t>Çevre = 2 x (uzun kenar + kısa kenar)</a:t>
            </a:r>
          </a:p>
          <a:p>
            <a:r>
              <a:rPr lang="fr-FR" sz="2400" dirty="0" err="1">
                <a:solidFill>
                  <a:srgbClr val="000000"/>
                </a:solidFill>
                <a:latin typeface="TTKBDikTemelAbece"/>
              </a:rPr>
              <a:t>Çevre</a:t>
            </a:r>
            <a:r>
              <a:rPr lang="fr-FR" sz="2400" dirty="0">
                <a:solidFill>
                  <a:srgbClr val="000000"/>
                </a:solidFill>
                <a:latin typeface="TTKBDikTemelAbece"/>
              </a:rPr>
              <a:t> = 2 x (8 + 6)</a:t>
            </a:r>
          </a:p>
          <a:p>
            <a:r>
              <a:rPr lang="tr-TR" sz="2400" dirty="0">
                <a:solidFill>
                  <a:srgbClr val="000000"/>
                </a:solidFill>
                <a:latin typeface="TTKBDikTemelAbece"/>
              </a:rPr>
              <a:t>Çevre = 2 x 14 = 28 birim</a:t>
            </a:r>
            <a:endParaRPr lang="tr-TR" sz="2400" dirty="0"/>
          </a:p>
        </p:txBody>
      </p:sp>
    </p:spTree>
    <p:extLst>
      <p:ext uri="{BB962C8B-B14F-4D97-AF65-F5344CB8AC3E}">
        <p14:creationId xmlns="" xmlns:p14="http://schemas.microsoft.com/office/powerpoint/2010/main" val="387870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7F3EF672-4933-4E77-A6AD-DF8CE26D8239}"/>
              </a:ext>
            </a:extLst>
          </p:cNvPr>
          <p:cNvPicPr>
            <a:picLocks noChangeAspect="1"/>
          </p:cNvPicPr>
          <p:nvPr/>
        </p:nvPicPr>
        <p:blipFill>
          <a:blip r:embed="rId2" cstate="print"/>
          <a:stretch>
            <a:fillRect/>
          </a:stretch>
        </p:blipFill>
        <p:spPr>
          <a:xfrm>
            <a:off x="531812" y="1954212"/>
            <a:ext cx="6818123" cy="1944688"/>
          </a:xfrm>
          <a:prstGeom prst="rect">
            <a:avLst/>
          </a:prstGeom>
        </p:spPr>
      </p:pic>
      <p:sp>
        <p:nvSpPr>
          <p:cNvPr id="5" name="Dikdörtgen 4">
            <a:extLst>
              <a:ext uri="{FF2B5EF4-FFF2-40B4-BE49-F238E27FC236}">
                <a16:creationId xmlns="" xmlns:a16="http://schemas.microsoft.com/office/drawing/2014/main" id="{13783794-C73E-4328-9868-2F604BC9A48E}"/>
              </a:ext>
            </a:extLst>
          </p:cNvPr>
          <p:cNvSpPr/>
          <p:nvPr/>
        </p:nvSpPr>
        <p:spPr>
          <a:xfrm>
            <a:off x="631152" y="871835"/>
            <a:ext cx="10862348" cy="830997"/>
          </a:xfrm>
          <a:prstGeom prst="rect">
            <a:avLst/>
          </a:prstGeom>
        </p:spPr>
        <p:txBody>
          <a:bodyPr wrap="square">
            <a:spAutoFit/>
          </a:bodyPr>
          <a:lstStyle/>
          <a:p>
            <a:r>
              <a:rPr lang="tr-TR" sz="2400" dirty="0">
                <a:latin typeface="TTKBDikTemelAbece"/>
              </a:rPr>
              <a:t>Aşağıda verilen dikdörtgenin uzun kenarı 5 cm, kısa kenarı 1 cm’dir. Buna göre dikdörtgenin çevre uzunluğunu hesaplayalım.</a:t>
            </a:r>
            <a:endParaRPr lang="tr-TR" sz="2400" dirty="0"/>
          </a:p>
        </p:txBody>
      </p:sp>
      <p:sp>
        <p:nvSpPr>
          <p:cNvPr id="6" name="Dikdörtgen 5">
            <a:extLst>
              <a:ext uri="{FF2B5EF4-FFF2-40B4-BE49-F238E27FC236}">
                <a16:creationId xmlns="" xmlns:a16="http://schemas.microsoft.com/office/drawing/2014/main" id="{293B5A28-C06B-4805-9930-2E95932D7D8D}"/>
              </a:ext>
            </a:extLst>
          </p:cNvPr>
          <p:cNvSpPr/>
          <p:nvPr/>
        </p:nvSpPr>
        <p:spPr>
          <a:xfrm>
            <a:off x="736600" y="4150280"/>
            <a:ext cx="4241800" cy="1569660"/>
          </a:xfrm>
          <a:prstGeom prst="rect">
            <a:avLst/>
          </a:prstGeom>
        </p:spPr>
        <p:txBody>
          <a:bodyPr wrap="square">
            <a:spAutoFit/>
          </a:bodyPr>
          <a:lstStyle/>
          <a:p>
            <a:r>
              <a:rPr lang="tr-TR" sz="2400" dirty="0">
                <a:solidFill>
                  <a:srgbClr val="FF0000"/>
                </a:solidFill>
                <a:latin typeface="TTKBDikTemelAbece"/>
              </a:rPr>
              <a:t>1. Yol:</a:t>
            </a:r>
          </a:p>
          <a:p>
            <a:r>
              <a:rPr lang="tr-TR" sz="2400" dirty="0">
                <a:solidFill>
                  <a:srgbClr val="000000"/>
                </a:solidFill>
                <a:latin typeface="TTKBDikTemelAbece"/>
              </a:rPr>
              <a:t>Kısa kenarlar: 1 cm</a:t>
            </a:r>
          </a:p>
          <a:p>
            <a:r>
              <a:rPr lang="tr-TR" sz="2400" dirty="0">
                <a:solidFill>
                  <a:srgbClr val="000000"/>
                </a:solidFill>
                <a:latin typeface="TTKBDikTemelAbece"/>
              </a:rPr>
              <a:t>Uzun kenarlar: 5 cm</a:t>
            </a:r>
          </a:p>
          <a:p>
            <a:r>
              <a:rPr lang="tr-TR" sz="2400" dirty="0">
                <a:solidFill>
                  <a:srgbClr val="000000"/>
                </a:solidFill>
                <a:latin typeface="TTKBDikTemelAbece"/>
              </a:rPr>
              <a:t>Çevre = 5 + 5 + 1 + 1 = 12 cm</a:t>
            </a:r>
            <a:endParaRPr lang="tr-TR" sz="2400" dirty="0"/>
          </a:p>
        </p:txBody>
      </p:sp>
      <p:sp>
        <p:nvSpPr>
          <p:cNvPr id="7" name="Dikdörtgen 6">
            <a:extLst>
              <a:ext uri="{FF2B5EF4-FFF2-40B4-BE49-F238E27FC236}">
                <a16:creationId xmlns="" xmlns:a16="http://schemas.microsoft.com/office/drawing/2014/main" id="{A59E0F2C-9FB4-48EF-880C-841F4C36E4AB}"/>
              </a:ext>
            </a:extLst>
          </p:cNvPr>
          <p:cNvSpPr/>
          <p:nvPr/>
        </p:nvSpPr>
        <p:spPr>
          <a:xfrm>
            <a:off x="6062326" y="4150280"/>
            <a:ext cx="5257800" cy="1569660"/>
          </a:xfrm>
          <a:prstGeom prst="rect">
            <a:avLst/>
          </a:prstGeom>
        </p:spPr>
        <p:txBody>
          <a:bodyPr wrap="square">
            <a:spAutoFit/>
          </a:bodyPr>
          <a:lstStyle/>
          <a:p>
            <a:r>
              <a:rPr lang="tr-TR" sz="2400" dirty="0">
                <a:solidFill>
                  <a:srgbClr val="FF0000"/>
                </a:solidFill>
                <a:latin typeface="TTKBDikTemelAbece"/>
              </a:rPr>
              <a:t>2. Yol:</a:t>
            </a:r>
          </a:p>
          <a:p>
            <a:r>
              <a:rPr lang="tr-TR" sz="2400" dirty="0">
                <a:solidFill>
                  <a:srgbClr val="000000"/>
                </a:solidFill>
                <a:latin typeface="TTKBDikTemelAbece"/>
              </a:rPr>
              <a:t>Çevre = 2 x (uzun kenar + kısa kenar)</a:t>
            </a:r>
          </a:p>
          <a:p>
            <a:r>
              <a:rPr lang="fr-FR" sz="2400" dirty="0" err="1">
                <a:solidFill>
                  <a:srgbClr val="000000"/>
                </a:solidFill>
                <a:latin typeface="TTKBDikTemelAbece"/>
              </a:rPr>
              <a:t>Çevre</a:t>
            </a:r>
            <a:r>
              <a:rPr lang="fr-FR" sz="2400" dirty="0">
                <a:solidFill>
                  <a:srgbClr val="000000"/>
                </a:solidFill>
                <a:latin typeface="TTKBDikTemelAbece"/>
              </a:rPr>
              <a:t> = 2 x (</a:t>
            </a:r>
            <a:r>
              <a:rPr lang="tr-TR" sz="2400" dirty="0">
                <a:solidFill>
                  <a:srgbClr val="000000"/>
                </a:solidFill>
                <a:latin typeface="TTKBDikTemelAbece"/>
              </a:rPr>
              <a:t>5</a:t>
            </a:r>
            <a:r>
              <a:rPr lang="fr-FR" sz="2400" dirty="0">
                <a:solidFill>
                  <a:srgbClr val="000000"/>
                </a:solidFill>
                <a:latin typeface="TTKBDikTemelAbece"/>
              </a:rPr>
              <a:t> + </a:t>
            </a:r>
            <a:r>
              <a:rPr lang="tr-TR" sz="2400" dirty="0">
                <a:solidFill>
                  <a:srgbClr val="000000"/>
                </a:solidFill>
                <a:latin typeface="TTKBDikTemelAbece"/>
              </a:rPr>
              <a:t>1</a:t>
            </a:r>
            <a:r>
              <a:rPr lang="fr-FR" sz="2400" dirty="0">
                <a:solidFill>
                  <a:srgbClr val="000000"/>
                </a:solidFill>
                <a:latin typeface="TTKBDikTemelAbece"/>
              </a:rPr>
              <a:t>)</a:t>
            </a:r>
          </a:p>
          <a:p>
            <a:r>
              <a:rPr lang="tr-TR" sz="2400" dirty="0">
                <a:solidFill>
                  <a:srgbClr val="000000"/>
                </a:solidFill>
                <a:latin typeface="TTKBDikTemelAbece"/>
              </a:rPr>
              <a:t>Çevre = 2 x 6= 12 cm</a:t>
            </a:r>
            <a:endParaRPr lang="tr-TR" sz="2400" dirty="0"/>
          </a:p>
        </p:txBody>
      </p:sp>
    </p:spTree>
    <p:extLst>
      <p:ext uri="{BB962C8B-B14F-4D97-AF65-F5344CB8AC3E}">
        <p14:creationId xmlns="" xmlns:p14="http://schemas.microsoft.com/office/powerpoint/2010/main" val="375431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35891E64-A74E-4A67-8D48-4293472FECAA}"/>
              </a:ext>
            </a:extLst>
          </p:cNvPr>
          <p:cNvSpPr/>
          <p:nvPr/>
        </p:nvSpPr>
        <p:spPr>
          <a:xfrm>
            <a:off x="519546" y="397728"/>
            <a:ext cx="10803082" cy="830997"/>
          </a:xfrm>
          <a:prstGeom prst="rect">
            <a:avLst/>
          </a:prstGeom>
        </p:spPr>
        <p:txBody>
          <a:bodyPr wrap="square">
            <a:spAutoFit/>
          </a:bodyPr>
          <a:lstStyle/>
          <a:p>
            <a:r>
              <a:rPr lang="tr-TR" sz="2400" dirty="0">
                <a:latin typeface="TTKBDikTemelAbece"/>
              </a:rPr>
              <a:t>Aşağıda verilen dikdörtgenin çevre uzunluğu 42 birimdir. Dikdörtgenin uzun kenarı 15 birim olduğuna göre kısa kenarının kaç birim olduğunu bulalım.</a:t>
            </a:r>
            <a:endParaRPr lang="tr-TR" sz="2400" dirty="0"/>
          </a:p>
        </p:txBody>
      </p:sp>
      <p:pic>
        <p:nvPicPr>
          <p:cNvPr id="5" name="Resim 4">
            <a:extLst>
              <a:ext uri="{FF2B5EF4-FFF2-40B4-BE49-F238E27FC236}">
                <a16:creationId xmlns="" xmlns:a16="http://schemas.microsoft.com/office/drawing/2014/main" id="{C184388A-8050-4E97-8107-001EC4979F70}"/>
              </a:ext>
            </a:extLst>
          </p:cNvPr>
          <p:cNvPicPr>
            <a:picLocks noChangeAspect="1"/>
          </p:cNvPicPr>
          <p:nvPr/>
        </p:nvPicPr>
        <p:blipFill>
          <a:blip r:embed="rId2" cstate="print"/>
          <a:stretch>
            <a:fillRect/>
          </a:stretch>
        </p:blipFill>
        <p:spPr>
          <a:xfrm>
            <a:off x="471695" y="1409042"/>
            <a:ext cx="5624305" cy="2711507"/>
          </a:xfrm>
          <a:prstGeom prst="rect">
            <a:avLst/>
          </a:prstGeom>
        </p:spPr>
      </p:pic>
      <p:sp>
        <p:nvSpPr>
          <p:cNvPr id="6" name="Dikdörtgen 5">
            <a:extLst>
              <a:ext uri="{FF2B5EF4-FFF2-40B4-BE49-F238E27FC236}">
                <a16:creationId xmlns="" xmlns:a16="http://schemas.microsoft.com/office/drawing/2014/main" id="{99A26C1A-D2FC-4213-8369-F7C29F0FE8DB}"/>
              </a:ext>
            </a:extLst>
          </p:cNvPr>
          <p:cNvSpPr/>
          <p:nvPr/>
        </p:nvSpPr>
        <p:spPr>
          <a:xfrm>
            <a:off x="6382043" y="1820082"/>
            <a:ext cx="6096000" cy="1200329"/>
          </a:xfrm>
          <a:prstGeom prst="rect">
            <a:avLst/>
          </a:prstGeom>
        </p:spPr>
        <p:txBody>
          <a:bodyPr>
            <a:spAutoFit/>
          </a:bodyPr>
          <a:lstStyle/>
          <a:p>
            <a:r>
              <a:rPr lang="tr-TR" sz="2400" dirty="0">
                <a:latin typeface="TTKBDikTemelAbece"/>
              </a:rPr>
              <a:t>Uzun kenarlar: 15 birim</a:t>
            </a:r>
          </a:p>
          <a:p>
            <a:r>
              <a:rPr lang="tr-TR" sz="2400" dirty="0">
                <a:latin typeface="TTKBDikTemelAbece"/>
              </a:rPr>
              <a:t>Çevre = 42 birim</a:t>
            </a:r>
          </a:p>
          <a:p>
            <a:r>
              <a:rPr lang="tr-TR" sz="2400" dirty="0">
                <a:latin typeface="TTKBDikTemelAbece"/>
              </a:rPr>
              <a:t>Kısa kenar: ?</a:t>
            </a:r>
            <a:endParaRPr lang="tr-TR" sz="2400" dirty="0"/>
          </a:p>
        </p:txBody>
      </p:sp>
      <p:sp>
        <p:nvSpPr>
          <p:cNvPr id="7" name="Dikdörtgen 6">
            <a:extLst>
              <a:ext uri="{FF2B5EF4-FFF2-40B4-BE49-F238E27FC236}">
                <a16:creationId xmlns="" xmlns:a16="http://schemas.microsoft.com/office/drawing/2014/main" id="{10AAC422-1518-4BFD-8FC4-A00094B610B8}"/>
              </a:ext>
            </a:extLst>
          </p:cNvPr>
          <p:cNvSpPr/>
          <p:nvPr/>
        </p:nvSpPr>
        <p:spPr>
          <a:xfrm>
            <a:off x="1638950" y="4180659"/>
            <a:ext cx="8564274" cy="1384995"/>
          </a:xfrm>
          <a:prstGeom prst="rect">
            <a:avLst/>
          </a:prstGeom>
        </p:spPr>
        <p:txBody>
          <a:bodyPr wrap="square">
            <a:spAutoFit/>
          </a:bodyPr>
          <a:lstStyle/>
          <a:p>
            <a:r>
              <a:rPr lang="tr-TR" sz="2800" dirty="0">
                <a:latin typeface="TTKBDikTemelAbece"/>
              </a:rPr>
              <a:t>15 + 15 = 30 birim (uzun kenarların toplamı)</a:t>
            </a:r>
          </a:p>
          <a:p>
            <a:r>
              <a:rPr lang="tr-TR" sz="2800" dirty="0">
                <a:latin typeface="TTKBDikTemelAbece"/>
              </a:rPr>
              <a:t>42 - 30 = 12 birim (2 kısa kenarın toplamı)</a:t>
            </a:r>
          </a:p>
          <a:p>
            <a:r>
              <a:rPr lang="tr-TR" sz="2800" dirty="0">
                <a:latin typeface="TTKBDikTemelAbece"/>
              </a:rPr>
              <a:t>12 ÷ 2 = 6 birim (kısa kenar)</a:t>
            </a:r>
            <a:endParaRPr lang="tr-TR" sz="2800" dirty="0"/>
          </a:p>
        </p:txBody>
      </p:sp>
      <p:sp>
        <p:nvSpPr>
          <p:cNvPr id="8" name="Dikdörtgen 7">
            <a:extLst>
              <a:ext uri="{FF2B5EF4-FFF2-40B4-BE49-F238E27FC236}">
                <a16:creationId xmlns="" xmlns:a16="http://schemas.microsoft.com/office/drawing/2014/main" id="{2D332039-3CEF-4E05-88D6-E20D62228FB1}"/>
              </a:ext>
            </a:extLst>
          </p:cNvPr>
          <p:cNvSpPr/>
          <p:nvPr/>
        </p:nvSpPr>
        <p:spPr>
          <a:xfrm>
            <a:off x="704850" y="5910623"/>
            <a:ext cx="10053638" cy="523220"/>
          </a:xfrm>
          <a:prstGeom prst="rect">
            <a:avLst/>
          </a:prstGeom>
        </p:spPr>
        <p:txBody>
          <a:bodyPr wrap="square">
            <a:spAutoFit/>
          </a:bodyPr>
          <a:lstStyle/>
          <a:p>
            <a:r>
              <a:rPr lang="tr-TR" sz="2800" dirty="0">
                <a:solidFill>
                  <a:srgbClr val="FF0000"/>
                </a:solidFill>
                <a:latin typeface="TTKBDikTemelAbece"/>
              </a:rPr>
              <a:t>İşlemimizin sağlaması: </a:t>
            </a:r>
            <a:r>
              <a:rPr lang="tr-TR" sz="2800" dirty="0">
                <a:solidFill>
                  <a:srgbClr val="000000"/>
                </a:solidFill>
                <a:latin typeface="TTKBDikTemelAbece"/>
              </a:rPr>
              <a:t>15 + 15 + 6 + 6 = 42 birim çevre uzunluğu</a:t>
            </a:r>
            <a:endParaRPr lang="tr-TR" sz="2800" dirty="0"/>
          </a:p>
        </p:txBody>
      </p:sp>
    </p:spTree>
    <p:extLst>
      <p:ext uri="{BB962C8B-B14F-4D97-AF65-F5344CB8AC3E}">
        <p14:creationId xmlns="" xmlns:p14="http://schemas.microsoft.com/office/powerpoint/2010/main" val="63541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80">
                                          <p:stCondLst>
                                            <p:cond delay="0"/>
                                          </p:stCondLst>
                                        </p:cTn>
                                        <p:tgtEl>
                                          <p:spTgt spid="7"/>
                                        </p:tgtEl>
                                      </p:cBhvr>
                                    </p:animEffect>
                                    <p:anim calcmode="lin" valueType="num">
                                      <p:cBhvr>
                                        <p:cTn id="15"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0" dur="26">
                                          <p:stCondLst>
                                            <p:cond delay="650"/>
                                          </p:stCondLst>
                                        </p:cTn>
                                        <p:tgtEl>
                                          <p:spTgt spid="7"/>
                                        </p:tgtEl>
                                      </p:cBhvr>
                                      <p:to x="100000" y="60000"/>
                                    </p:animScale>
                                    <p:animScale>
                                      <p:cBhvr>
                                        <p:cTn id="21" dur="166" decel="50000">
                                          <p:stCondLst>
                                            <p:cond delay="676"/>
                                          </p:stCondLst>
                                        </p:cTn>
                                        <p:tgtEl>
                                          <p:spTgt spid="7"/>
                                        </p:tgtEl>
                                      </p:cBhvr>
                                      <p:to x="100000" y="100000"/>
                                    </p:animScale>
                                    <p:animScale>
                                      <p:cBhvr>
                                        <p:cTn id="22" dur="26">
                                          <p:stCondLst>
                                            <p:cond delay="1312"/>
                                          </p:stCondLst>
                                        </p:cTn>
                                        <p:tgtEl>
                                          <p:spTgt spid="7"/>
                                        </p:tgtEl>
                                      </p:cBhvr>
                                      <p:to x="100000" y="80000"/>
                                    </p:animScale>
                                    <p:animScale>
                                      <p:cBhvr>
                                        <p:cTn id="23" dur="166" decel="50000">
                                          <p:stCondLst>
                                            <p:cond delay="1338"/>
                                          </p:stCondLst>
                                        </p:cTn>
                                        <p:tgtEl>
                                          <p:spTgt spid="7"/>
                                        </p:tgtEl>
                                      </p:cBhvr>
                                      <p:to x="100000" y="100000"/>
                                    </p:animScale>
                                    <p:animScale>
                                      <p:cBhvr>
                                        <p:cTn id="24" dur="26">
                                          <p:stCondLst>
                                            <p:cond delay="1642"/>
                                          </p:stCondLst>
                                        </p:cTn>
                                        <p:tgtEl>
                                          <p:spTgt spid="7"/>
                                        </p:tgtEl>
                                      </p:cBhvr>
                                      <p:to x="100000" y="90000"/>
                                    </p:animScale>
                                    <p:animScale>
                                      <p:cBhvr>
                                        <p:cTn id="25" dur="166" decel="50000">
                                          <p:stCondLst>
                                            <p:cond delay="1668"/>
                                          </p:stCondLst>
                                        </p:cTn>
                                        <p:tgtEl>
                                          <p:spTgt spid="7"/>
                                        </p:tgtEl>
                                      </p:cBhvr>
                                      <p:to x="100000" y="100000"/>
                                    </p:animScale>
                                    <p:animScale>
                                      <p:cBhvr>
                                        <p:cTn id="26" dur="26">
                                          <p:stCondLst>
                                            <p:cond delay="1808"/>
                                          </p:stCondLst>
                                        </p:cTn>
                                        <p:tgtEl>
                                          <p:spTgt spid="7"/>
                                        </p:tgtEl>
                                      </p:cBhvr>
                                      <p:to x="100000" y="95000"/>
                                    </p:animScale>
                                    <p:animScale>
                                      <p:cBhvr>
                                        <p:cTn id="27" dur="166" decel="50000">
                                          <p:stCondLst>
                                            <p:cond delay="1834"/>
                                          </p:stCondLst>
                                        </p:cTn>
                                        <p:tgtEl>
                                          <p:spTgt spid="7"/>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kdörtgen 4">
            <a:extLst>
              <a:ext uri="{FF2B5EF4-FFF2-40B4-BE49-F238E27FC236}">
                <a16:creationId xmlns="" xmlns:a16="http://schemas.microsoft.com/office/drawing/2014/main" id="{FFDC753E-F01E-4862-BC76-5C0AA76B1EFD}"/>
              </a:ext>
            </a:extLst>
          </p:cNvPr>
          <p:cNvSpPr/>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200" kern="1200" dirty="0" err="1">
                <a:solidFill>
                  <a:schemeClr val="bg1"/>
                </a:solidFill>
                <a:latin typeface="+mj-lt"/>
                <a:ea typeface="+mj-ea"/>
                <a:cs typeface="+mj-cs"/>
              </a:rPr>
              <a:t>Aşağıda</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verilen</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karelerin</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çevre</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uzunluklarını</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sayarak</a:t>
            </a:r>
            <a:r>
              <a:rPr lang="en-US" sz="3200" kern="1200" dirty="0">
                <a:solidFill>
                  <a:schemeClr val="bg1"/>
                </a:solidFill>
                <a:latin typeface="+mj-lt"/>
                <a:ea typeface="+mj-ea"/>
                <a:cs typeface="+mj-cs"/>
              </a:rPr>
              <a:t> </a:t>
            </a:r>
            <a:r>
              <a:rPr lang="en-US" sz="3200" kern="1200" dirty="0" err="1">
                <a:solidFill>
                  <a:schemeClr val="bg1"/>
                </a:solidFill>
                <a:latin typeface="+mj-lt"/>
                <a:ea typeface="+mj-ea"/>
                <a:cs typeface="+mj-cs"/>
              </a:rPr>
              <a:t>bulunuz</a:t>
            </a:r>
            <a:r>
              <a:rPr lang="en-US" sz="3200" kern="1200" dirty="0">
                <a:solidFill>
                  <a:schemeClr val="bg1"/>
                </a:solidFill>
                <a:latin typeface="+mj-lt"/>
                <a:ea typeface="+mj-ea"/>
                <a:cs typeface="+mj-cs"/>
              </a:rPr>
              <a:t>.</a:t>
            </a:r>
          </a:p>
        </p:txBody>
      </p:sp>
      <p:pic>
        <p:nvPicPr>
          <p:cNvPr id="4" name="Resim 3">
            <a:extLst>
              <a:ext uri="{FF2B5EF4-FFF2-40B4-BE49-F238E27FC236}">
                <a16:creationId xmlns="" xmlns:a16="http://schemas.microsoft.com/office/drawing/2014/main" id="{6F055528-2645-4CAA-BD1D-B72048B4245E}"/>
              </a:ext>
            </a:extLst>
          </p:cNvPr>
          <p:cNvPicPr>
            <a:picLocks noChangeAspect="1"/>
          </p:cNvPicPr>
          <p:nvPr/>
        </p:nvPicPr>
        <p:blipFill>
          <a:blip r:embed="rId2" cstate="print"/>
          <a:stretch>
            <a:fillRect/>
          </a:stretch>
        </p:blipFill>
        <p:spPr>
          <a:xfrm>
            <a:off x="1319004" y="1396588"/>
            <a:ext cx="9299893" cy="4394199"/>
          </a:xfrm>
          <a:prstGeom prst="rect">
            <a:avLst/>
          </a:prstGeom>
        </p:spPr>
      </p:pic>
      <p:sp>
        <p:nvSpPr>
          <p:cNvPr id="6" name="Dikdörtgen 5">
            <a:extLst>
              <a:ext uri="{FF2B5EF4-FFF2-40B4-BE49-F238E27FC236}">
                <a16:creationId xmlns="" xmlns:a16="http://schemas.microsoft.com/office/drawing/2014/main" id="{6DE4685B-CBD1-40F7-BE7A-3929CDAF4C85}"/>
              </a:ext>
            </a:extLst>
          </p:cNvPr>
          <p:cNvSpPr/>
          <p:nvPr/>
        </p:nvSpPr>
        <p:spPr>
          <a:xfrm>
            <a:off x="556532" y="5483042"/>
            <a:ext cx="6096000" cy="1015663"/>
          </a:xfrm>
          <a:prstGeom prst="rect">
            <a:avLst/>
          </a:prstGeom>
        </p:spPr>
        <p:txBody>
          <a:bodyPr>
            <a:spAutoFit/>
          </a:bodyPr>
          <a:lstStyle/>
          <a:p>
            <a:r>
              <a:rPr lang="tr-TR" sz="2000" dirty="0">
                <a:solidFill>
                  <a:srgbClr val="FF0000"/>
                </a:solidFill>
                <a:latin typeface="TTKBDikTemelAbece"/>
              </a:rPr>
              <a:t>Karenin çevresi </a:t>
            </a:r>
          </a:p>
          <a:p>
            <a:r>
              <a:rPr lang="tr-TR" sz="2000" dirty="0">
                <a:solidFill>
                  <a:srgbClr val="FF0000"/>
                </a:solidFill>
                <a:latin typeface="TTKBDikTemelAbece"/>
              </a:rPr>
              <a:t>Bir kenar uzunluğu x 4 = çevre uzunluğudur.</a:t>
            </a:r>
          </a:p>
          <a:p>
            <a:r>
              <a:rPr lang="tr-TR" sz="2000" dirty="0">
                <a:solidFill>
                  <a:srgbClr val="000000"/>
                </a:solidFill>
                <a:latin typeface="TTKBDikTemelAbece"/>
              </a:rPr>
              <a:t>Çevre = 4 x 2 = 8 birim</a:t>
            </a:r>
            <a:endParaRPr lang="tr-TR" sz="2000" dirty="0"/>
          </a:p>
        </p:txBody>
      </p:sp>
      <p:sp>
        <p:nvSpPr>
          <p:cNvPr id="12" name="Dikdörtgen 11">
            <a:extLst>
              <a:ext uri="{FF2B5EF4-FFF2-40B4-BE49-F238E27FC236}">
                <a16:creationId xmlns="" xmlns:a16="http://schemas.microsoft.com/office/drawing/2014/main" id="{3771C77F-19D7-4CAF-A897-5D9F41702411}"/>
              </a:ext>
            </a:extLst>
          </p:cNvPr>
          <p:cNvSpPr/>
          <p:nvPr/>
        </p:nvSpPr>
        <p:spPr>
          <a:xfrm>
            <a:off x="4251858" y="5129083"/>
            <a:ext cx="2758542" cy="707886"/>
          </a:xfrm>
          <a:prstGeom prst="rect">
            <a:avLst/>
          </a:prstGeom>
        </p:spPr>
        <p:txBody>
          <a:bodyPr wrap="square">
            <a:spAutoFit/>
          </a:bodyPr>
          <a:lstStyle/>
          <a:p>
            <a:r>
              <a:rPr lang="tr-TR" sz="2000" dirty="0">
                <a:solidFill>
                  <a:srgbClr val="FF0000"/>
                </a:solidFill>
                <a:latin typeface="TTKBDikTemelAbece"/>
              </a:rPr>
              <a:t>.</a:t>
            </a:r>
          </a:p>
          <a:p>
            <a:r>
              <a:rPr lang="tr-TR" sz="2000" dirty="0">
                <a:solidFill>
                  <a:srgbClr val="000000"/>
                </a:solidFill>
                <a:latin typeface="TTKBDikTemelAbece"/>
              </a:rPr>
              <a:t>Çevre = 4 x 6 = 24 birim</a:t>
            </a:r>
            <a:endParaRPr lang="tr-TR" sz="2000" dirty="0"/>
          </a:p>
        </p:txBody>
      </p:sp>
      <p:sp>
        <p:nvSpPr>
          <p:cNvPr id="13" name="Dikdörtgen 12">
            <a:extLst>
              <a:ext uri="{FF2B5EF4-FFF2-40B4-BE49-F238E27FC236}">
                <a16:creationId xmlns="" xmlns:a16="http://schemas.microsoft.com/office/drawing/2014/main" id="{1B1820E4-6341-4F91-A06B-0AF0AD21F425}"/>
              </a:ext>
            </a:extLst>
          </p:cNvPr>
          <p:cNvSpPr/>
          <p:nvPr/>
        </p:nvSpPr>
        <p:spPr>
          <a:xfrm>
            <a:off x="7589316" y="5105992"/>
            <a:ext cx="2758542" cy="707886"/>
          </a:xfrm>
          <a:prstGeom prst="rect">
            <a:avLst/>
          </a:prstGeom>
        </p:spPr>
        <p:txBody>
          <a:bodyPr wrap="square">
            <a:spAutoFit/>
          </a:bodyPr>
          <a:lstStyle/>
          <a:p>
            <a:r>
              <a:rPr lang="tr-TR" sz="2000" dirty="0">
                <a:solidFill>
                  <a:srgbClr val="FF0000"/>
                </a:solidFill>
                <a:latin typeface="TTKBDikTemelAbece"/>
              </a:rPr>
              <a:t>.</a:t>
            </a:r>
          </a:p>
          <a:p>
            <a:r>
              <a:rPr lang="tr-TR" sz="2000" dirty="0">
                <a:solidFill>
                  <a:srgbClr val="000000"/>
                </a:solidFill>
                <a:latin typeface="TTKBDikTemelAbece"/>
              </a:rPr>
              <a:t>Çevre = 4 x 4 = 16 birim</a:t>
            </a:r>
            <a:endParaRPr lang="tr-TR" sz="2000" dirty="0"/>
          </a:p>
        </p:txBody>
      </p:sp>
    </p:spTree>
    <p:extLst>
      <p:ext uri="{BB962C8B-B14F-4D97-AF65-F5344CB8AC3E}">
        <p14:creationId xmlns="" xmlns:p14="http://schemas.microsoft.com/office/powerpoint/2010/main" val="7071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anim calcmode="lin" valueType="num">
                                      <p:cBhvr>
                                        <p:cTn id="17" dur="2000" fill="hold"/>
                                        <p:tgtEl>
                                          <p:spTgt spid="12"/>
                                        </p:tgtEl>
                                        <p:attrNameLst>
                                          <p:attrName>ppt_w</p:attrName>
                                        </p:attrNameLst>
                                      </p:cBhvr>
                                      <p:tavLst>
                                        <p:tav tm="0" fmla="#ppt_w*sin(2.5*pi*$)">
                                          <p:val>
                                            <p:fltVal val="0"/>
                                          </p:val>
                                        </p:tav>
                                        <p:tav tm="100000">
                                          <p:val>
                                            <p:fltVal val="1"/>
                                          </p:val>
                                        </p:tav>
                                      </p:tavLst>
                                    </p:anim>
                                    <p:anim calcmode="lin" valueType="num">
                                      <p:cBhvr>
                                        <p:cTn id="18"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kdörtgen 3">
            <a:extLst>
              <a:ext uri="{FF2B5EF4-FFF2-40B4-BE49-F238E27FC236}">
                <a16:creationId xmlns="" xmlns:a16="http://schemas.microsoft.com/office/drawing/2014/main" id="{E3CB12F9-1A34-4562-989E-22768822EDC2}"/>
              </a:ext>
            </a:extLst>
          </p:cNvPr>
          <p:cNvSpPr/>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700" kern="1200" dirty="0" err="1">
                <a:solidFill>
                  <a:schemeClr val="bg1"/>
                </a:solidFill>
                <a:latin typeface="+mj-lt"/>
                <a:ea typeface="+mj-ea"/>
                <a:cs typeface="+mj-cs"/>
              </a:rPr>
              <a:t>Aşağıda</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çevre</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uzunlukları</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verilen</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karelerin</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bir</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kenarının</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uzunluğunu</a:t>
            </a:r>
            <a:r>
              <a:rPr lang="en-US" sz="2700" kern="1200" dirty="0">
                <a:solidFill>
                  <a:schemeClr val="bg1"/>
                </a:solidFill>
                <a:latin typeface="+mj-lt"/>
                <a:ea typeface="+mj-ea"/>
                <a:cs typeface="+mj-cs"/>
              </a:rPr>
              <a:t> </a:t>
            </a:r>
            <a:r>
              <a:rPr lang="en-US" sz="2700" kern="1200" dirty="0" err="1">
                <a:solidFill>
                  <a:schemeClr val="bg1"/>
                </a:solidFill>
                <a:latin typeface="+mj-lt"/>
                <a:ea typeface="+mj-ea"/>
                <a:cs typeface="+mj-cs"/>
              </a:rPr>
              <a:t>bulunuz</a:t>
            </a:r>
            <a:r>
              <a:rPr lang="en-US" sz="2700" kern="1200" dirty="0">
                <a:solidFill>
                  <a:schemeClr val="bg1"/>
                </a:solidFill>
                <a:latin typeface="+mj-lt"/>
                <a:ea typeface="+mj-ea"/>
                <a:cs typeface="+mj-cs"/>
              </a:rPr>
              <a:t>.</a:t>
            </a:r>
          </a:p>
        </p:txBody>
      </p:sp>
      <p:pic>
        <p:nvPicPr>
          <p:cNvPr id="5" name="Resim 4">
            <a:extLst>
              <a:ext uri="{FF2B5EF4-FFF2-40B4-BE49-F238E27FC236}">
                <a16:creationId xmlns="" xmlns:a16="http://schemas.microsoft.com/office/drawing/2014/main" id="{9B5A6336-6A56-4856-9BAA-08B6E1ECDD67}"/>
              </a:ext>
            </a:extLst>
          </p:cNvPr>
          <p:cNvPicPr>
            <a:picLocks noChangeAspect="1"/>
          </p:cNvPicPr>
          <p:nvPr/>
        </p:nvPicPr>
        <p:blipFill>
          <a:blip r:embed="rId2" cstate="print"/>
          <a:stretch>
            <a:fillRect/>
          </a:stretch>
        </p:blipFill>
        <p:spPr>
          <a:xfrm>
            <a:off x="643467" y="1396588"/>
            <a:ext cx="10905066" cy="3489620"/>
          </a:xfrm>
          <a:prstGeom prst="rect">
            <a:avLst/>
          </a:prstGeom>
        </p:spPr>
      </p:pic>
      <p:sp>
        <p:nvSpPr>
          <p:cNvPr id="7" name="Dikdörtgen 6">
            <a:extLst>
              <a:ext uri="{FF2B5EF4-FFF2-40B4-BE49-F238E27FC236}">
                <a16:creationId xmlns="" xmlns:a16="http://schemas.microsoft.com/office/drawing/2014/main" id="{A7C38AA5-3576-4612-B61B-51B61F24AF23}"/>
              </a:ext>
            </a:extLst>
          </p:cNvPr>
          <p:cNvSpPr/>
          <p:nvPr/>
        </p:nvSpPr>
        <p:spPr>
          <a:xfrm>
            <a:off x="556532" y="5014204"/>
            <a:ext cx="5186352" cy="461665"/>
          </a:xfrm>
          <a:prstGeom prst="rect">
            <a:avLst/>
          </a:prstGeom>
        </p:spPr>
        <p:txBody>
          <a:bodyPr wrap="square">
            <a:spAutoFit/>
          </a:bodyPr>
          <a:lstStyle/>
          <a:p>
            <a:r>
              <a:rPr lang="tr-TR" sz="2400" dirty="0">
                <a:solidFill>
                  <a:srgbClr val="FF0000"/>
                </a:solidFill>
                <a:latin typeface="TTKBDikTemelAbece"/>
              </a:rPr>
              <a:t>Karenin bir kenar uzunluğu= Çevre / 4</a:t>
            </a:r>
          </a:p>
        </p:txBody>
      </p:sp>
      <p:sp>
        <p:nvSpPr>
          <p:cNvPr id="8" name="Dikdörtgen 7">
            <a:extLst>
              <a:ext uri="{FF2B5EF4-FFF2-40B4-BE49-F238E27FC236}">
                <a16:creationId xmlns="" xmlns:a16="http://schemas.microsoft.com/office/drawing/2014/main" id="{742F3D0D-CD36-40F7-BC0A-113CE3276CC0}"/>
              </a:ext>
            </a:extLst>
          </p:cNvPr>
          <p:cNvSpPr/>
          <p:nvPr/>
        </p:nvSpPr>
        <p:spPr>
          <a:xfrm>
            <a:off x="5195454" y="5571148"/>
            <a:ext cx="1801091" cy="461665"/>
          </a:xfrm>
          <a:prstGeom prst="rect">
            <a:avLst/>
          </a:prstGeom>
        </p:spPr>
        <p:txBody>
          <a:bodyPr wrap="square">
            <a:spAutoFit/>
          </a:bodyPr>
          <a:lstStyle/>
          <a:p>
            <a:r>
              <a:rPr lang="tr-TR" sz="2400" dirty="0">
                <a:solidFill>
                  <a:srgbClr val="000000"/>
                </a:solidFill>
                <a:latin typeface="TTKBDikTemelAbece"/>
              </a:rPr>
              <a:t>8 /4 = 2 cm</a:t>
            </a:r>
            <a:endParaRPr lang="tr-TR" sz="2400" dirty="0"/>
          </a:p>
        </p:txBody>
      </p:sp>
      <p:sp>
        <p:nvSpPr>
          <p:cNvPr id="9" name="Dikdörtgen 8">
            <a:extLst>
              <a:ext uri="{FF2B5EF4-FFF2-40B4-BE49-F238E27FC236}">
                <a16:creationId xmlns="" xmlns:a16="http://schemas.microsoft.com/office/drawing/2014/main" id="{BE2A1898-E677-4969-A1E5-D7EF0F398D1F}"/>
              </a:ext>
            </a:extLst>
          </p:cNvPr>
          <p:cNvSpPr/>
          <p:nvPr/>
        </p:nvSpPr>
        <p:spPr>
          <a:xfrm>
            <a:off x="914400" y="5603865"/>
            <a:ext cx="1801091" cy="461665"/>
          </a:xfrm>
          <a:prstGeom prst="rect">
            <a:avLst/>
          </a:prstGeom>
        </p:spPr>
        <p:txBody>
          <a:bodyPr wrap="square">
            <a:spAutoFit/>
          </a:bodyPr>
          <a:lstStyle/>
          <a:p>
            <a:r>
              <a:rPr lang="tr-TR" sz="2400" dirty="0">
                <a:solidFill>
                  <a:srgbClr val="000000"/>
                </a:solidFill>
                <a:latin typeface="TTKBDikTemelAbece"/>
              </a:rPr>
              <a:t>20 /4 = 5 cm</a:t>
            </a:r>
            <a:endParaRPr lang="tr-TR" sz="2400" dirty="0"/>
          </a:p>
        </p:txBody>
      </p:sp>
      <p:sp>
        <p:nvSpPr>
          <p:cNvPr id="11" name="Dikdörtgen 10">
            <a:extLst>
              <a:ext uri="{FF2B5EF4-FFF2-40B4-BE49-F238E27FC236}">
                <a16:creationId xmlns="" xmlns:a16="http://schemas.microsoft.com/office/drawing/2014/main" id="{26DA558A-B548-4C1D-961B-980BEB4D1E83}"/>
              </a:ext>
            </a:extLst>
          </p:cNvPr>
          <p:cNvSpPr/>
          <p:nvPr/>
        </p:nvSpPr>
        <p:spPr>
          <a:xfrm>
            <a:off x="8742217" y="5519053"/>
            <a:ext cx="1801091" cy="461665"/>
          </a:xfrm>
          <a:prstGeom prst="rect">
            <a:avLst/>
          </a:prstGeom>
        </p:spPr>
        <p:txBody>
          <a:bodyPr wrap="square">
            <a:spAutoFit/>
          </a:bodyPr>
          <a:lstStyle/>
          <a:p>
            <a:r>
              <a:rPr lang="tr-TR" sz="2400" dirty="0">
                <a:solidFill>
                  <a:srgbClr val="000000"/>
                </a:solidFill>
                <a:latin typeface="TTKBDikTemelAbece"/>
              </a:rPr>
              <a:t>28 /4 = 7 cm</a:t>
            </a:r>
            <a:endParaRPr lang="tr-TR" sz="2400" dirty="0"/>
          </a:p>
        </p:txBody>
      </p:sp>
    </p:spTree>
    <p:extLst>
      <p:ext uri="{BB962C8B-B14F-4D97-AF65-F5344CB8AC3E}">
        <p14:creationId xmlns="" xmlns:p14="http://schemas.microsoft.com/office/powerpoint/2010/main" val="203141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kdörtgen 3">
            <a:extLst>
              <a:ext uri="{FF2B5EF4-FFF2-40B4-BE49-F238E27FC236}">
                <a16:creationId xmlns="" xmlns:a16="http://schemas.microsoft.com/office/drawing/2014/main" id="{B3290D7A-0FEC-492D-9277-DDD7A5CD9978}"/>
              </a:ext>
            </a:extLst>
          </p:cNvPr>
          <p:cNvSpPr/>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500" kern="1200" dirty="0" err="1">
                <a:solidFill>
                  <a:schemeClr val="bg1"/>
                </a:solidFill>
                <a:latin typeface="+mj-lt"/>
                <a:ea typeface="+mj-ea"/>
                <a:cs typeface="+mj-cs"/>
              </a:rPr>
              <a:t>Aşağıda</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kenar</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uzunlukları</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verilen</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dikdörtgenlerin</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çevre</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uzunluklarını</a:t>
            </a:r>
            <a:r>
              <a:rPr lang="en-US" sz="2500" kern="1200" dirty="0">
                <a:solidFill>
                  <a:schemeClr val="bg1"/>
                </a:solidFill>
                <a:latin typeface="+mj-lt"/>
                <a:ea typeface="+mj-ea"/>
                <a:cs typeface="+mj-cs"/>
              </a:rPr>
              <a:t> </a:t>
            </a:r>
            <a:r>
              <a:rPr lang="en-US" sz="2500" kern="1200" dirty="0" err="1">
                <a:solidFill>
                  <a:schemeClr val="bg1"/>
                </a:solidFill>
                <a:latin typeface="+mj-lt"/>
                <a:ea typeface="+mj-ea"/>
                <a:cs typeface="+mj-cs"/>
              </a:rPr>
              <a:t>hesaplayınız</a:t>
            </a:r>
            <a:r>
              <a:rPr lang="en-US" sz="2500" kern="1200" dirty="0">
                <a:solidFill>
                  <a:schemeClr val="bg1"/>
                </a:solidFill>
                <a:latin typeface="+mj-lt"/>
                <a:ea typeface="+mj-ea"/>
                <a:cs typeface="+mj-cs"/>
              </a:rPr>
              <a:t>.</a:t>
            </a:r>
          </a:p>
        </p:txBody>
      </p:sp>
      <p:pic>
        <p:nvPicPr>
          <p:cNvPr id="5" name="Resim 4">
            <a:extLst>
              <a:ext uri="{FF2B5EF4-FFF2-40B4-BE49-F238E27FC236}">
                <a16:creationId xmlns="" xmlns:a16="http://schemas.microsoft.com/office/drawing/2014/main" id="{89ED24BB-448E-4B5B-B09C-248B59D7EF6A}"/>
              </a:ext>
            </a:extLst>
          </p:cNvPr>
          <p:cNvPicPr>
            <a:picLocks noChangeAspect="1"/>
          </p:cNvPicPr>
          <p:nvPr/>
        </p:nvPicPr>
        <p:blipFill>
          <a:blip r:embed="rId2" cstate="print"/>
          <a:stretch>
            <a:fillRect/>
          </a:stretch>
        </p:blipFill>
        <p:spPr>
          <a:xfrm>
            <a:off x="345605" y="1661159"/>
            <a:ext cx="4860839" cy="4394199"/>
          </a:xfrm>
          <a:prstGeom prst="rect">
            <a:avLst/>
          </a:prstGeom>
        </p:spPr>
      </p:pic>
      <p:sp>
        <p:nvSpPr>
          <p:cNvPr id="7" name="Dikdörtgen 6">
            <a:extLst>
              <a:ext uri="{FF2B5EF4-FFF2-40B4-BE49-F238E27FC236}">
                <a16:creationId xmlns="" xmlns:a16="http://schemas.microsoft.com/office/drawing/2014/main" id="{B1E256C5-9F0A-443A-AA77-0E8ACB40F14D}"/>
              </a:ext>
            </a:extLst>
          </p:cNvPr>
          <p:cNvSpPr/>
          <p:nvPr/>
        </p:nvSpPr>
        <p:spPr>
          <a:xfrm>
            <a:off x="5278584" y="2044005"/>
            <a:ext cx="6189516" cy="1384995"/>
          </a:xfrm>
          <a:prstGeom prst="rect">
            <a:avLst/>
          </a:prstGeom>
        </p:spPr>
        <p:txBody>
          <a:bodyPr wrap="square">
            <a:spAutoFit/>
          </a:bodyPr>
          <a:lstStyle/>
          <a:p>
            <a:r>
              <a:rPr lang="tr-TR" sz="2800" dirty="0">
                <a:latin typeface="TTKBDikTemelAbece"/>
              </a:rPr>
              <a:t>17 + 17 = 34 cm (uzun kenarların toplamı)</a:t>
            </a:r>
          </a:p>
          <a:p>
            <a:r>
              <a:rPr lang="tr-TR" sz="2800" dirty="0">
                <a:latin typeface="TTKBDikTemelAbece"/>
              </a:rPr>
              <a:t>4 + 4 = 8 cm (kısa kenarların toplamı)</a:t>
            </a:r>
          </a:p>
          <a:p>
            <a:r>
              <a:rPr lang="tr-TR" sz="2800" dirty="0">
                <a:latin typeface="TTKBDikTemelAbece"/>
              </a:rPr>
              <a:t>34 + 8 = 42 cm çevre</a:t>
            </a:r>
            <a:endParaRPr lang="tr-TR" sz="2800" dirty="0"/>
          </a:p>
        </p:txBody>
      </p:sp>
      <p:sp>
        <p:nvSpPr>
          <p:cNvPr id="8" name="Dikdörtgen 7">
            <a:extLst>
              <a:ext uri="{FF2B5EF4-FFF2-40B4-BE49-F238E27FC236}">
                <a16:creationId xmlns="" xmlns:a16="http://schemas.microsoft.com/office/drawing/2014/main" id="{1201DC6D-D958-4705-A8C1-1180F33E3136}"/>
              </a:ext>
            </a:extLst>
          </p:cNvPr>
          <p:cNvSpPr/>
          <p:nvPr/>
        </p:nvSpPr>
        <p:spPr>
          <a:xfrm>
            <a:off x="5278584" y="4317305"/>
            <a:ext cx="6189516" cy="1384995"/>
          </a:xfrm>
          <a:prstGeom prst="rect">
            <a:avLst/>
          </a:prstGeom>
        </p:spPr>
        <p:txBody>
          <a:bodyPr wrap="square">
            <a:spAutoFit/>
          </a:bodyPr>
          <a:lstStyle/>
          <a:p>
            <a:r>
              <a:rPr lang="tr-TR" sz="2800" dirty="0">
                <a:latin typeface="TTKBDikTemelAbece"/>
              </a:rPr>
              <a:t>10 + 10 = 20 cm (uzun kenarların toplamı)</a:t>
            </a:r>
          </a:p>
          <a:p>
            <a:r>
              <a:rPr lang="tr-TR" sz="2800" dirty="0">
                <a:latin typeface="TTKBDikTemelAbece"/>
              </a:rPr>
              <a:t>3 + 3 = 6 cm (kısa kenarların toplamı)</a:t>
            </a:r>
          </a:p>
          <a:p>
            <a:r>
              <a:rPr lang="tr-TR" sz="2800" dirty="0">
                <a:latin typeface="TTKBDikTemelAbece"/>
              </a:rPr>
              <a:t>20 + 6 = 26 cm çevre</a:t>
            </a:r>
            <a:endParaRPr lang="tr-TR" sz="2800" dirty="0"/>
          </a:p>
        </p:txBody>
      </p:sp>
    </p:spTree>
    <p:extLst>
      <p:ext uri="{BB962C8B-B14F-4D97-AF65-F5344CB8AC3E}">
        <p14:creationId xmlns="" xmlns:p14="http://schemas.microsoft.com/office/powerpoint/2010/main" val="75326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FA47B4CA-24B1-4C00-A6BD-0E5757E6B0FB}"/>
              </a:ext>
            </a:extLst>
          </p:cNvPr>
          <p:cNvSpPr/>
          <p:nvPr/>
        </p:nvSpPr>
        <p:spPr>
          <a:xfrm>
            <a:off x="734292" y="833690"/>
            <a:ext cx="10972799" cy="830997"/>
          </a:xfrm>
          <a:prstGeom prst="rect">
            <a:avLst/>
          </a:prstGeom>
        </p:spPr>
        <p:txBody>
          <a:bodyPr wrap="square">
            <a:spAutoFit/>
          </a:bodyPr>
          <a:lstStyle/>
          <a:p>
            <a:r>
              <a:rPr lang="tr-TR" sz="2400" dirty="0">
                <a:latin typeface="TTKBDikTemelAbece"/>
              </a:rPr>
              <a:t>Aşağıda verilen şekilde her kare bir birimdir. Buna göre dikdörtgenin çevre uzunluğunu hesaplayınız.</a:t>
            </a:r>
            <a:endParaRPr lang="tr-TR" sz="2400" dirty="0"/>
          </a:p>
        </p:txBody>
      </p:sp>
      <p:pic>
        <p:nvPicPr>
          <p:cNvPr id="5" name="Resim 4">
            <a:extLst>
              <a:ext uri="{FF2B5EF4-FFF2-40B4-BE49-F238E27FC236}">
                <a16:creationId xmlns="" xmlns:a16="http://schemas.microsoft.com/office/drawing/2014/main" id="{88461D7C-1B20-44AE-8A5B-7760FA503AAF}"/>
              </a:ext>
            </a:extLst>
          </p:cNvPr>
          <p:cNvPicPr>
            <a:picLocks noChangeAspect="1"/>
          </p:cNvPicPr>
          <p:nvPr/>
        </p:nvPicPr>
        <p:blipFill>
          <a:blip r:embed="rId2" cstate="print"/>
          <a:stretch>
            <a:fillRect/>
          </a:stretch>
        </p:blipFill>
        <p:spPr>
          <a:xfrm>
            <a:off x="2837256" y="1664687"/>
            <a:ext cx="5635741" cy="3872512"/>
          </a:xfrm>
          <a:prstGeom prst="rect">
            <a:avLst/>
          </a:prstGeom>
        </p:spPr>
      </p:pic>
    </p:spTree>
    <p:extLst>
      <p:ext uri="{BB962C8B-B14F-4D97-AF65-F5344CB8AC3E}">
        <p14:creationId xmlns="" xmlns:p14="http://schemas.microsoft.com/office/powerpoint/2010/main" val="63463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kdörtgen 3">
            <a:extLst>
              <a:ext uri="{FF2B5EF4-FFF2-40B4-BE49-F238E27FC236}">
                <a16:creationId xmlns="" xmlns:a16="http://schemas.microsoft.com/office/drawing/2014/main" id="{B06D4CDD-3E75-46BB-9EC3-F974D1E47490}"/>
              </a:ext>
            </a:extLst>
          </p:cNvPr>
          <p:cNvSpPr/>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200" kern="1200" dirty="0" err="1">
                <a:solidFill>
                  <a:schemeClr val="bg1"/>
                </a:solidFill>
                <a:latin typeface="+mj-lt"/>
                <a:ea typeface="+mj-ea"/>
                <a:cs typeface="+mj-cs"/>
              </a:rPr>
              <a:t>Aşağıda</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çevre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uzunlukları</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ve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bir</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kenar</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uzunluğu</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verilen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dikdörtgenlerin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verilmeyen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kenarının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uzunluğunu</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bulunuz</a:t>
            </a:r>
            <a:r>
              <a:rPr lang="en-US" sz="2200" kern="1200" dirty="0">
                <a:solidFill>
                  <a:schemeClr val="bg1"/>
                </a:solidFill>
                <a:latin typeface="+mj-lt"/>
                <a:ea typeface="+mj-ea"/>
                <a:cs typeface="+mj-cs"/>
              </a:rPr>
              <a:t>.</a:t>
            </a:r>
          </a:p>
        </p:txBody>
      </p:sp>
      <p:pic>
        <p:nvPicPr>
          <p:cNvPr id="5" name="Resim 4">
            <a:extLst>
              <a:ext uri="{FF2B5EF4-FFF2-40B4-BE49-F238E27FC236}">
                <a16:creationId xmlns="" xmlns:a16="http://schemas.microsoft.com/office/drawing/2014/main" id="{2B48DC8A-D937-40FB-8E15-D2CAC1AD1C68}"/>
              </a:ext>
            </a:extLst>
          </p:cNvPr>
          <p:cNvPicPr>
            <a:picLocks noChangeAspect="1"/>
          </p:cNvPicPr>
          <p:nvPr/>
        </p:nvPicPr>
        <p:blipFill>
          <a:blip r:embed="rId2" cstate="print"/>
          <a:stretch>
            <a:fillRect/>
          </a:stretch>
        </p:blipFill>
        <p:spPr>
          <a:xfrm>
            <a:off x="643467" y="1396588"/>
            <a:ext cx="10905066" cy="3326044"/>
          </a:xfrm>
          <a:prstGeom prst="rect">
            <a:avLst/>
          </a:prstGeom>
        </p:spPr>
      </p:pic>
      <p:sp>
        <p:nvSpPr>
          <p:cNvPr id="7" name="Dikdörtgen 6">
            <a:extLst>
              <a:ext uri="{FF2B5EF4-FFF2-40B4-BE49-F238E27FC236}">
                <a16:creationId xmlns="" xmlns:a16="http://schemas.microsoft.com/office/drawing/2014/main" id="{C6C38E5A-5F2F-4BD1-849C-B5B4215FC544}"/>
              </a:ext>
            </a:extLst>
          </p:cNvPr>
          <p:cNvSpPr/>
          <p:nvPr/>
        </p:nvSpPr>
        <p:spPr>
          <a:xfrm>
            <a:off x="264737" y="5605100"/>
            <a:ext cx="4538133" cy="1015663"/>
          </a:xfrm>
          <a:prstGeom prst="rect">
            <a:avLst/>
          </a:prstGeom>
        </p:spPr>
        <p:txBody>
          <a:bodyPr wrap="square">
            <a:spAutoFit/>
          </a:bodyPr>
          <a:lstStyle/>
          <a:p>
            <a:r>
              <a:rPr lang="tr-TR" sz="2000" dirty="0">
                <a:latin typeface="TTKBDikTemelAbece"/>
              </a:rPr>
              <a:t>12 + 12 = 24 cm (uzun kenarların toplamı)</a:t>
            </a:r>
          </a:p>
          <a:p>
            <a:r>
              <a:rPr lang="tr-TR" sz="2000" dirty="0">
                <a:latin typeface="TTKBDikTemelAbece"/>
              </a:rPr>
              <a:t>34 - 24 = 10 cm (2 kısa kenarın toplamı)</a:t>
            </a:r>
          </a:p>
          <a:p>
            <a:r>
              <a:rPr lang="tr-TR" sz="2000" dirty="0">
                <a:latin typeface="TTKBDikTemelAbece"/>
              </a:rPr>
              <a:t>10 ÷ 2 = 5 cm (kısa kenar)</a:t>
            </a:r>
            <a:endParaRPr lang="tr-TR" sz="2000" dirty="0"/>
          </a:p>
        </p:txBody>
      </p:sp>
      <p:sp>
        <p:nvSpPr>
          <p:cNvPr id="8" name="Dikdörtgen 7">
            <a:extLst>
              <a:ext uri="{FF2B5EF4-FFF2-40B4-BE49-F238E27FC236}">
                <a16:creationId xmlns="" xmlns:a16="http://schemas.microsoft.com/office/drawing/2014/main" id="{170FE319-BB40-40AD-AA84-DBA3457111E3}"/>
              </a:ext>
            </a:extLst>
          </p:cNvPr>
          <p:cNvSpPr/>
          <p:nvPr/>
        </p:nvSpPr>
        <p:spPr>
          <a:xfrm>
            <a:off x="3672570" y="4589437"/>
            <a:ext cx="4538133" cy="1015663"/>
          </a:xfrm>
          <a:prstGeom prst="rect">
            <a:avLst/>
          </a:prstGeom>
        </p:spPr>
        <p:txBody>
          <a:bodyPr wrap="square">
            <a:spAutoFit/>
          </a:bodyPr>
          <a:lstStyle/>
          <a:p>
            <a:r>
              <a:rPr lang="tr-TR" sz="2000" dirty="0">
                <a:latin typeface="TTKBDikTemelAbece"/>
              </a:rPr>
              <a:t>18 + 18 = 36 cm (uzun kenarların toplamı)</a:t>
            </a:r>
          </a:p>
          <a:p>
            <a:r>
              <a:rPr lang="tr-TR" sz="2000" dirty="0">
                <a:latin typeface="TTKBDikTemelAbece"/>
              </a:rPr>
              <a:t>50 - 36 = 14 cm (2 kısa kenarın toplamı)</a:t>
            </a:r>
          </a:p>
          <a:p>
            <a:r>
              <a:rPr lang="tr-TR" sz="2000" dirty="0">
                <a:latin typeface="TTKBDikTemelAbece"/>
              </a:rPr>
              <a:t>14 ÷ 2 = 7 cm (kısa kenar)</a:t>
            </a:r>
            <a:endParaRPr lang="tr-TR" sz="2000" dirty="0"/>
          </a:p>
        </p:txBody>
      </p:sp>
      <p:sp>
        <p:nvSpPr>
          <p:cNvPr id="9" name="Dikdörtgen 8">
            <a:extLst>
              <a:ext uri="{FF2B5EF4-FFF2-40B4-BE49-F238E27FC236}">
                <a16:creationId xmlns="" xmlns:a16="http://schemas.microsoft.com/office/drawing/2014/main" id="{92310CD3-8709-48FF-B7D5-3AA75FA0623A}"/>
              </a:ext>
            </a:extLst>
          </p:cNvPr>
          <p:cNvSpPr/>
          <p:nvPr/>
        </p:nvSpPr>
        <p:spPr>
          <a:xfrm>
            <a:off x="7558770" y="5605101"/>
            <a:ext cx="4538133" cy="1015663"/>
          </a:xfrm>
          <a:prstGeom prst="rect">
            <a:avLst/>
          </a:prstGeom>
        </p:spPr>
        <p:txBody>
          <a:bodyPr wrap="square">
            <a:spAutoFit/>
          </a:bodyPr>
          <a:lstStyle/>
          <a:p>
            <a:r>
              <a:rPr lang="tr-TR" sz="2000" dirty="0">
                <a:latin typeface="TTKBDikTemelAbece"/>
              </a:rPr>
              <a:t>21 + 21 = 42 cm (uzun kenarların toplamı)</a:t>
            </a:r>
          </a:p>
          <a:p>
            <a:r>
              <a:rPr lang="tr-TR" sz="2000" dirty="0">
                <a:latin typeface="TTKBDikTemelAbece"/>
              </a:rPr>
              <a:t>62 - 42 = 20 cm (2 kısa kenarın toplamı)</a:t>
            </a:r>
          </a:p>
          <a:p>
            <a:r>
              <a:rPr lang="tr-TR" sz="2000" dirty="0">
                <a:latin typeface="TTKBDikTemelAbece"/>
              </a:rPr>
              <a:t>20 ÷ 2 = 10 cm (kısa kenar)</a:t>
            </a:r>
            <a:endParaRPr lang="tr-TR" sz="2000" dirty="0"/>
          </a:p>
        </p:txBody>
      </p:sp>
    </p:spTree>
    <p:extLst>
      <p:ext uri="{BB962C8B-B14F-4D97-AF65-F5344CB8AC3E}">
        <p14:creationId xmlns="" xmlns:p14="http://schemas.microsoft.com/office/powerpoint/2010/main" val="3764666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anim calcmode="lin" valueType="num">
                                      <p:cBhvr>
                                        <p:cTn id="13" dur="2000" fill="hold"/>
                                        <p:tgtEl>
                                          <p:spTgt spid="7"/>
                                        </p:tgtEl>
                                        <p:attrNameLst>
                                          <p:attrName>ppt_w</p:attrName>
                                        </p:attrNameLst>
                                      </p:cBhvr>
                                      <p:tavLst>
                                        <p:tav tm="0" fmla="#ppt_w*sin(2.5*pi*$)">
                                          <p:val>
                                            <p:fltVal val="0"/>
                                          </p:val>
                                        </p:tav>
                                        <p:tav tm="100000">
                                          <p:val>
                                            <p:fltVal val="1"/>
                                          </p:val>
                                        </p:tav>
                                      </p:tavLst>
                                    </p:anim>
                                    <p:anim calcmode="lin" valueType="num">
                                      <p:cBhvr>
                                        <p:cTn id="14"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80">
                                          <p:stCondLst>
                                            <p:cond delay="0"/>
                                          </p:stCondLst>
                                        </p:cTn>
                                        <p:tgtEl>
                                          <p:spTgt spid="8"/>
                                        </p:tgtEl>
                                      </p:cBhvr>
                                    </p:animEffect>
                                    <p:anim calcmode="lin" valueType="num">
                                      <p:cBhvr>
                                        <p:cTn id="2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5" dur="26">
                                          <p:stCondLst>
                                            <p:cond delay="650"/>
                                          </p:stCondLst>
                                        </p:cTn>
                                        <p:tgtEl>
                                          <p:spTgt spid="8"/>
                                        </p:tgtEl>
                                      </p:cBhvr>
                                      <p:to x="100000" y="60000"/>
                                    </p:animScale>
                                    <p:animScale>
                                      <p:cBhvr>
                                        <p:cTn id="26" dur="166" decel="50000">
                                          <p:stCondLst>
                                            <p:cond delay="676"/>
                                          </p:stCondLst>
                                        </p:cTn>
                                        <p:tgtEl>
                                          <p:spTgt spid="8"/>
                                        </p:tgtEl>
                                      </p:cBhvr>
                                      <p:to x="100000" y="100000"/>
                                    </p:animScale>
                                    <p:animScale>
                                      <p:cBhvr>
                                        <p:cTn id="27" dur="26">
                                          <p:stCondLst>
                                            <p:cond delay="1312"/>
                                          </p:stCondLst>
                                        </p:cTn>
                                        <p:tgtEl>
                                          <p:spTgt spid="8"/>
                                        </p:tgtEl>
                                      </p:cBhvr>
                                      <p:to x="100000" y="80000"/>
                                    </p:animScale>
                                    <p:animScale>
                                      <p:cBhvr>
                                        <p:cTn id="28" dur="166" decel="50000">
                                          <p:stCondLst>
                                            <p:cond delay="1338"/>
                                          </p:stCondLst>
                                        </p:cTn>
                                        <p:tgtEl>
                                          <p:spTgt spid="8"/>
                                        </p:tgtEl>
                                      </p:cBhvr>
                                      <p:to x="100000" y="100000"/>
                                    </p:animScale>
                                    <p:animScale>
                                      <p:cBhvr>
                                        <p:cTn id="29" dur="26">
                                          <p:stCondLst>
                                            <p:cond delay="1642"/>
                                          </p:stCondLst>
                                        </p:cTn>
                                        <p:tgtEl>
                                          <p:spTgt spid="8"/>
                                        </p:tgtEl>
                                      </p:cBhvr>
                                      <p:to x="100000" y="90000"/>
                                    </p:animScale>
                                    <p:animScale>
                                      <p:cBhvr>
                                        <p:cTn id="30" dur="166" decel="50000">
                                          <p:stCondLst>
                                            <p:cond delay="1668"/>
                                          </p:stCondLst>
                                        </p:cTn>
                                        <p:tgtEl>
                                          <p:spTgt spid="8"/>
                                        </p:tgtEl>
                                      </p:cBhvr>
                                      <p:to x="100000" y="100000"/>
                                    </p:animScale>
                                    <p:animScale>
                                      <p:cBhvr>
                                        <p:cTn id="31" dur="26">
                                          <p:stCondLst>
                                            <p:cond delay="1808"/>
                                          </p:stCondLst>
                                        </p:cTn>
                                        <p:tgtEl>
                                          <p:spTgt spid="8"/>
                                        </p:tgtEl>
                                      </p:cBhvr>
                                      <p:to x="100000" y="95000"/>
                                    </p:animScale>
                                    <p:animScale>
                                      <p:cBhvr>
                                        <p:cTn id="32" dur="166" decel="50000">
                                          <p:stCondLst>
                                            <p:cond delay="1834"/>
                                          </p:stCondLst>
                                        </p:cTn>
                                        <p:tgtEl>
                                          <p:spTgt spid="8"/>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B8D5973E-0698-45F5-AA18-E93EF7386FBF}"/>
              </a:ext>
            </a:extLst>
          </p:cNvPr>
          <p:cNvSpPr/>
          <p:nvPr/>
        </p:nvSpPr>
        <p:spPr>
          <a:xfrm>
            <a:off x="1614054" y="2108353"/>
            <a:ext cx="2251364" cy="461665"/>
          </a:xfrm>
          <a:prstGeom prst="rect">
            <a:avLst/>
          </a:prstGeom>
        </p:spPr>
        <p:txBody>
          <a:bodyPr wrap="square">
            <a:spAutoFit/>
          </a:bodyPr>
          <a:lstStyle/>
          <a:p>
            <a:r>
              <a:rPr lang="tr-TR" sz="2400" dirty="0"/>
              <a:t>70 / 2 = 35</a:t>
            </a:r>
          </a:p>
        </p:txBody>
      </p:sp>
      <p:sp>
        <p:nvSpPr>
          <p:cNvPr id="5" name="Dikdörtgen 4">
            <a:extLst>
              <a:ext uri="{FF2B5EF4-FFF2-40B4-BE49-F238E27FC236}">
                <a16:creationId xmlns="" xmlns:a16="http://schemas.microsoft.com/office/drawing/2014/main" id="{FC605BA9-2CBF-44E6-BB4A-FD084C019838}"/>
              </a:ext>
            </a:extLst>
          </p:cNvPr>
          <p:cNvSpPr/>
          <p:nvPr/>
        </p:nvSpPr>
        <p:spPr>
          <a:xfrm>
            <a:off x="658092" y="591671"/>
            <a:ext cx="10432473" cy="830997"/>
          </a:xfrm>
          <a:prstGeom prst="rect">
            <a:avLst/>
          </a:prstGeom>
        </p:spPr>
        <p:txBody>
          <a:bodyPr wrap="square">
            <a:spAutoFit/>
          </a:bodyPr>
          <a:lstStyle/>
          <a:p>
            <a:r>
              <a:rPr lang="tr-TR" sz="2400" dirty="0">
                <a:latin typeface="TTKBDikTemelAbece"/>
              </a:rPr>
              <a:t>1-Dikdörtgen şeklindeki kalem kutusunun çevresi 70 santimetredir. Kalem kutusunun uzun kenarı 22 santimetre olduğuna göre kısa kenarı kaç santimetredir?</a:t>
            </a:r>
            <a:endParaRPr lang="tr-TR" sz="2400" dirty="0"/>
          </a:p>
        </p:txBody>
      </p:sp>
      <p:sp>
        <p:nvSpPr>
          <p:cNvPr id="6" name="Dikdörtgen 5">
            <a:extLst>
              <a:ext uri="{FF2B5EF4-FFF2-40B4-BE49-F238E27FC236}">
                <a16:creationId xmlns="" xmlns:a16="http://schemas.microsoft.com/office/drawing/2014/main" id="{72BC3101-5C0B-44B3-B74E-0B36FE51CC67}"/>
              </a:ext>
            </a:extLst>
          </p:cNvPr>
          <p:cNvSpPr/>
          <p:nvPr/>
        </p:nvSpPr>
        <p:spPr>
          <a:xfrm>
            <a:off x="1614054" y="2584148"/>
            <a:ext cx="3941619" cy="461665"/>
          </a:xfrm>
          <a:prstGeom prst="rect">
            <a:avLst/>
          </a:prstGeom>
        </p:spPr>
        <p:txBody>
          <a:bodyPr wrap="square">
            <a:spAutoFit/>
          </a:bodyPr>
          <a:lstStyle/>
          <a:p>
            <a:r>
              <a:rPr lang="tr-TR" sz="2400" dirty="0"/>
              <a:t>Uzun kenar + kısa kenar= 35</a:t>
            </a:r>
          </a:p>
        </p:txBody>
      </p:sp>
      <p:sp>
        <p:nvSpPr>
          <p:cNvPr id="7" name="Dikdörtgen 6">
            <a:extLst>
              <a:ext uri="{FF2B5EF4-FFF2-40B4-BE49-F238E27FC236}">
                <a16:creationId xmlns="" xmlns:a16="http://schemas.microsoft.com/office/drawing/2014/main" id="{B673DD04-A06F-4561-A6A8-CD8D7D04C66A}"/>
              </a:ext>
            </a:extLst>
          </p:cNvPr>
          <p:cNvSpPr/>
          <p:nvPr/>
        </p:nvSpPr>
        <p:spPr>
          <a:xfrm>
            <a:off x="1507849" y="1480204"/>
            <a:ext cx="4715137" cy="461665"/>
          </a:xfrm>
          <a:prstGeom prst="rect">
            <a:avLst/>
          </a:prstGeom>
        </p:spPr>
        <p:txBody>
          <a:bodyPr wrap="none">
            <a:spAutoFit/>
          </a:bodyPr>
          <a:lstStyle/>
          <a:p>
            <a:r>
              <a:rPr lang="tr-TR" sz="2400" dirty="0">
                <a:solidFill>
                  <a:srgbClr val="FF0000"/>
                </a:solidFill>
                <a:latin typeface="TTKBDikTemelAbece"/>
              </a:rPr>
              <a:t>Çevre = 2 x (uzun kenar + kısa kenar)</a:t>
            </a:r>
          </a:p>
        </p:txBody>
      </p:sp>
      <p:sp>
        <p:nvSpPr>
          <p:cNvPr id="8" name="Dikdörtgen 7">
            <a:extLst>
              <a:ext uri="{FF2B5EF4-FFF2-40B4-BE49-F238E27FC236}">
                <a16:creationId xmlns="" xmlns:a16="http://schemas.microsoft.com/office/drawing/2014/main" id="{3E15B5E9-B404-4884-8A3C-76640964ADBF}"/>
              </a:ext>
            </a:extLst>
          </p:cNvPr>
          <p:cNvSpPr/>
          <p:nvPr/>
        </p:nvSpPr>
        <p:spPr>
          <a:xfrm>
            <a:off x="1614053" y="3198167"/>
            <a:ext cx="3941619" cy="461665"/>
          </a:xfrm>
          <a:prstGeom prst="rect">
            <a:avLst/>
          </a:prstGeom>
        </p:spPr>
        <p:txBody>
          <a:bodyPr wrap="square">
            <a:spAutoFit/>
          </a:bodyPr>
          <a:lstStyle/>
          <a:p>
            <a:r>
              <a:rPr lang="tr-TR" sz="2400" dirty="0"/>
              <a:t>22 + kısa kenar= 35</a:t>
            </a:r>
          </a:p>
        </p:txBody>
      </p:sp>
      <p:sp>
        <p:nvSpPr>
          <p:cNvPr id="9" name="Dikdörtgen 8">
            <a:extLst>
              <a:ext uri="{FF2B5EF4-FFF2-40B4-BE49-F238E27FC236}">
                <a16:creationId xmlns="" xmlns:a16="http://schemas.microsoft.com/office/drawing/2014/main" id="{4213F8B1-1C13-49A7-A855-265487E0F034}"/>
              </a:ext>
            </a:extLst>
          </p:cNvPr>
          <p:cNvSpPr/>
          <p:nvPr/>
        </p:nvSpPr>
        <p:spPr>
          <a:xfrm>
            <a:off x="1638298" y="3826316"/>
            <a:ext cx="3941619" cy="461665"/>
          </a:xfrm>
          <a:prstGeom prst="rect">
            <a:avLst/>
          </a:prstGeom>
        </p:spPr>
        <p:txBody>
          <a:bodyPr wrap="square">
            <a:spAutoFit/>
          </a:bodyPr>
          <a:lstStyle/>
          <a:p>
            <a:r>
              <a:rPr lang="tr-TR" sz="2400" dirty="0"/>
              <a:t>35 + 22= 13</a:t>
            </a:r>
          </a:p>
        </p:txBody>
      </p:sp>
      <p:sp>
        <p:nvSpPr>
          <p:cNvPr id="10" name="Dikdörtgen 9">
            <a:extLst>
              <a:ext uri="{FF2B5EF4-FFF2-40B4-BE49-F238E27FC236}">
                <a16:creationId xmlns="" xmlns:a16="http://schemas.microsoft.com/office/drawing/2014/main" id="{1906F0FE-3834-4AEB-AF56-B2A348A8C91C}"/>
              </a:ext>
            </a:extLst>
          </p:cNvPr>
          <p:cNvSpPr/>
          <p:nvPr/>
        </p:nvSpPr>
        <p:spPr>
          <a:xfrm>
            <a:off x="1614052" y="4380590"/>
            <a:ext cx="3941619" cy="461665"/>
          </a:xfrm>
          <a:prstGeom prst="rect">
            <a:avLst/>
          </a:prstGeom>
        </p:spPr>
        <p:txBody>
          <a:bodyPr wrap="square">
            <a:spAutoFit/>
          </a:bodyPr>
          <a:lstStyle/>
          <a:p>
            <a:r>
              <a:rPr lang="tr-TR" sz="2400" dirty="0"/>
              <a:t>13 cm kısa kenar uzunluğudur.</a:t>
            </a:r>
          </a:p>
        </p:txBody>
      </p:sp>
      <p:sp>
        <p:nvSpPr>
          <p:cNvPr id="11" name="Dikdörtgen 10">
            <a:extLst>
              <a:ext uri="{FF2B5EF4-FFF2-40B4-BE49-F238E27FC236}">
                <a16:creationId xmlns="" xmlns:a16="http://schemas.microsoft.com/office/drawing/2014/main" id="{0F521AF2-A1F8-4348-BB39-238D7699058A}"/>
              </a:ext>
            </a:extLst>
          </p:cNvPr>
          <p:cNvSpPr/>
          <p:nvPr/>
        </p:nvSpPr>
        <p:spPr>
          <a:xfrm>
            <a:off x="4163291" y="159558"/>
            <a:ext cx="2251364" cy="461665"/>
          </a:xfrm>
          <a:prstGeom prst="rect">
            <a:avLst/>
          </a:prstGeom>
        </p:spPr>
        <p:txBody>
          <a:bodyPr wrap="square">
            <a:spAutoFit/>
          </a:bodyPr>
          <a:lstStyle/>
          <a:p>
            <a:r>
              <a:rPr lang="tr-TR" sz="2400" dirty="0">
                <a:solidFill>
                  <a:srgbClr val="FF0000"/>
                </a:solidFill>
              </a:rPr>
              <a:t>PROBLEMLER</a:t>
            </a:r>
          </a:p>
        </p:txBody>
      </p:sp>
    </p:spTree>
    <p:extLst>
      <p:ext uri="{BB962C8B-B14F-4D97-AF65-F5344CB8AC3E}">
        <p14:creationId xmlns="" xmlns:p14="http://schemas.microsoft.com/office/powerpoint/2010/main" val="366179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down)">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Effect transition="in" filter="wipe(down)">
                                      <p:cBhvr>
                                        <p:cTn id="4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A142FD77-AB05-4473-A98D-F502D9874B32}"/>
              </a:ext>
            </a:extLst>
          </p:cNvPr>
          <p:cNvSpPr/>
          <p:nvPr/>
        </p:nvSpPr>
        <p:spPr>
          <a:xfrm>
            <a:off x="928255" y="681334"/>
            <a:ext cx="9878290" cy="830997"/>
          </a:xfrm>
          <a:prstGeom prst="rect">
            <a:avLst/>
          </a:prstGeom>
        </p:spPr>
        <p:txBody>
          <a:bodyPr wrap="square">
            <a:spAutoFit/>
          </a:bodyPr>
          <a:lstStyle/>
          <a:p>
            <a:r>
              <a:rPr lang="tr-TR" sz="2400" dirty="0">
                <a:latin typeface="TTKBDikTemelAbece"/>
              </a:rPr>
              <a:t>2- Kare şeklindeki bir yürüyüş parkının çevresi 240 metredir. Yürüyüş parkının bir kenarının uzunluğu kaç metredir?</a:t>
            </a:r>
            <a:endParaRPr lang="tr-TR" sz="2400" dirty="0"/>
          </a:p>
        </p:txBody>
      </p:sp>
      <p:sp>
        <p:nvSpPr>
          <p:cNvPr id="5" name="Dikdörtgen 4">
            <a:extLst>
              <a:ext uri="{FF2B5EF4-FFF2-40B4-BE49-F238E27FC236}">
                <a16:creationId xmlns="" xmlns:a16="http://schemas.microsoft.com/office/drawing/2014/main" id="{553F3FC4-BE30-4688-97A9-73663C234D46}"/>
              </a:ext>
            </a:extLst>
          </p:cNvPr>
          <p:cNvSpPr/>
          <p:nvPr/>
        </p:nvSpPr>
        <p:spPr>
          <a:xfrm>
            <a:off x="1507849" y="1674167"/>
            <a:ext cx="4715137" cy="461665"/>
          </a:xfrm>
          <a:prstGeom prst="rect">
            <a:avLst/>
          </a:prstGeom>
        </p:spPr>
        <p:txBody>
          <a:bodyPr wrap="none">
            <a:spAutoFit/>
          </a:bodyPr>
          <a:lstStyle/>
          <a:p>
            <a:r>
              <a:rPr lang="tr-TR" sz="2400" dirty="0">
                <a:solidFill>
                  <a:srgbClr val="FF0000"/>
                </a:solidFill>
                <a:latin typeface="TTKBDikTemelAbece"/>
              </a:rPr>
              <a:t>Çevre = 2 x (uzun kenar + kısa kenar)</a:t>
            </a:r>
          </a:p>
        </p:txBody>
      </p:sp>
      <p:sp>
        <p:nvSpPr>
          <p:cNvPr id="6" name="Dikdörtgen 5">
            <a:extLst>
              <a:ext uri="{FF2B5EF4-FFF2-40B4-BE49-F238E27FC236}">
                <a16:creationId xmlns="" xmlns:a16="http://schemas.microsoft.com/office/drawing/2014/main" id="{1BAC7D65-3505-4457-BC60-0678CCD3C3B2}"/>
              </a:ext>
            </a:extLst>
          </p:cNvPr>
          <p:cNvSpPr/>
          <p:nvPr/>
        </p:nvSpPr>
        <p:spPr>
          <a:xfrm>
            <a:off x="1507849" y="2505440"/>
            <a:ext cx="4919039" cy="461665"/>
          </a:xfrm>
          <a:prstGeom prst="rect">
            <a:avLst/>
          </a:prstGeom>
        </p:spPr>
        <p:txBody>
          <a:bodyPr wrap="none">
            <a:spAutoFit/>
          </a:bodyPr>
          <a:lstStyle/>
          <a:p>
            <a:r>
              <a:rPr lang="tr-TR" sz="2400" dirty="0">
                <a:solidFill>
                  <a:srgbClr val="FF0000"/>
                </a:solidFill>
                <a:latin typeface="TTKBDikTemelAbece"/>
              </a:rPr>
              <a:t>KARENİN Çevresi = 4 x kenar uzunluğu</a:t>
            </a:r>
          </a:p>
        </p:txBody>
      </p:sp>
      <p:sp>
        <p:nvSpPr>
          <p:cNvPr id="7" name="Dikdörtgen 6">
            <a:extLst>
              <a:ext uri="{FF2B5EF4-FFF2-40B4-BE49-F238E27FC236}">
                <a16:creationId xmlns="" xmlns:a16="http://schemas.microsoft.com/office/drawing/2014/main" id="{4DB44B3E-2ABC-435C-9832-A92C4A1CDEEA}"/>
              </a:ext>
            </a:extLst>
          </p:cNvPr>
          <p:cNvSpPr/>
          <p:nvPr/>
        </p:nvSpPr>
        <p:spPr>
          <a:xfrm>
            <a:off x="1610590" y="3198167"/>
            <a:ext cx="1963884" cy="461665"/>
          </a:xfrm>
          <a:prstGeom prst="rect">
            <a:avLst/>
          </a:prstGeom>
        </p:spPr>
        <p:txBody>
          <a:bodyPr wrap="square">
            <a:spAutoFit/>
          </a:bodyPr>
          <a:lstStyle/>
          <a:p>
            <a:r>
              <a:rPr lang="tr-TR" sz="2400" dirty="0"/>
              <a:t>4 x  ? = 240</a:t>
            </a:r>
          </a:p>
        </p:txBody>
      </p:sp>
      <p:sp>
        <p:nvSpPr>
          <p:cNvPr id="8" name="Dikdörtgen 7">
            <a:extLst>
              <a:ext uri="{FF2B5EF4-FFF2-40B4-BE49-F238E27FC236}">
                <a16:creationId xmlns="" xmlns:a16="http://schemas.microsoft.com/office/drawing/2014/main" id="{09A1EF10-4166-4906-8D8E-5F5D62AB7A75}"/>
              </a:ext>
            </a:extLst>
          </p:cNvPr>
          <p:cNvSpPr/>
          <p:nvPr/>
        </p:nvSpPr>
        <p:spPr>
          <a:xfrm>
            <a:off x="1610590" y="3729381"/>
            <a:ext cx="1963884" cy="461665"/>
          </a:xfrm>
          <a:prstGeom prst="rect">
            <a:avLst/>
          </a:prstGeom>
        </p:spPr>
        <p:txBody>
          <a:bodyPr wrap="square">
            <a:spAutoFit/>
          </a:bodyPr>
          <a:lstStyle/>
          <a:p>
            <a:r>
              <a:rPr lang="tr-TR" sz="2400" dirty="0"/>
              <a:t>240 /  4 = 60</a:t>
            </a:r>
          </a:p>
        </p:txBody>
      </p:sp>
      <p:sp>
        <p:nvSpPr>
          <p:cNvPr id="9" name="Dikdörtgen 8">
            <a:extLst>
              <a:ext uri="{FF2B5EF4-FFF2-40B4-BE49-F238E27FC236}">
                <a16:creationId xmlns="" xmlns:a16="http://schemas.microsoft.com/office/drawing/2014/main" id="{91FBA57C-6E14-43E4-99B6-A177FBF09756}"/>
              </a:ext>
            </a:extLst>
          </p:cNvPr>
          <p:cNvSpPr/>
          <p:nvPr/>
        </p:nvSpPr>
        <p:spPr>
          <a:xfrm>
            <a:off x="1610590" y="4221263"/>
            <a:ext cx="1963884" cy="461665"/>
          </a:xfrm>
          <a:prstGeom prst="rect">
            <a:avLst/>
          </a:prstGeom>
        </p:spPr>
        <p:txBody>
          <a:bodyPr wrap="square">
            <a:spAutoFit/>
          </a:bodyPr>
          <a:lstStyle/>
          <a:p>
            <a:r>
              <a:rPr lang="tr-TR" sz="2400" dirty="0"/>
              <a:t>60 cm</a:t>
            </a:r>
          </a:p>
        </p:txBody>
      </p:sp>
    </p:spTree>
    <p:extLst>
      <p:ext uri="{BB962C8B-B14F-4D97-AF65-F5344CB8AC3E}">
        <p14:creationId xmlns="" xmlns:p14="http://schemas.microsoft.com/office/powerpoint/2010/main" val="298959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F98ED85F-DCEE-4B50-802E-71A6E3E12B0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321564" y="320040"/>
            <a:ext cx="11548872" cy="621792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Başlık 1">
            <a:extLst>
              <a:ext uri="{FF2B5EF4-FFF2-40B4-BE49-F238E27FC236}">
                <a16:creationId xmlns="" xmlns:a16="http://schemas.microsoft.com/office/drawing/2014/main" id="{ADD0B849-E3D4-41EB-A1AD-4E33D71E83A5}"/>
              </a:ext>
            </a:extLst>
          </p:cNvPr>
          <p:cNvSpPr>
            <a:spLocks noGrp="1"/>
          </p:cNvSpPr>
          <p:nvPr>
            <p:ph type="title"/>
          </p:nvPr>
        </p:nvSpPr>
        <p:spPr>
          <a:xfrm>
            <a:off x="838200" y="631825"/>
            <a:ext cx="10515600" cy="1325563"/>
          </a:xfrm>
        </p:spPr>
        <p:txBody>
          <a:bodyPr>
            <a:normAutofit/>
          </a:bodyPr>
          <a:lstStyle/>
          <a:p>
            <a:r>
              <a:rPr lang="tr-TR" b="1" dirty="0">
                <a:solidFill>
                  <a:schemeClr val="bg1"/>
                </a:solidFill>
              </a:rPr>
              <a:t>Milimetrenin Kullanımı</a:t>
            </a:r>
            <a:endParaRPr lang="tr-TR" dirty="0">
              <a:solidFill>
                <a:schemeClr val="bg1"/>
              </a:solidFill>
            </a:endParaRPr>
          </a:p>
        </p:txBody>
      </p:sp>
      <p:cxnSp>
        <p:nvCxnSpPr>
          <p:cNvPr id="16" name="Straight Connector 9">
            <a:extLst>
              <a:ext uri="{FF2B5EF4-FFF2-40B4-BE49-F238E27FC236}">
                <a16:creationId xmlns="" xmlns:a16="http://schemas.microsoft.com/office/drawing/2014/main" id="{E8E35B83-1EC3-4F87-9D54-D863463351B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897636" y="1957388"/>
            <a:ext cx="1039672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İçerik Yer Tutucusu 2">
            <a:extLst>
              <a:ext uri="{FF2B5EF4-FFF2-40B4-BE49-F238E27FC236}">
                <a16:creationId xmlns="" xmlns:a16="http://schemas.microsoft.com/office/drawing/2014/main" id="{5FD96E21-D301-4C4F-B8E6-D0633BD040A5}"/>
              </a:ext>
            </a:extLst>
          </p:cNvPr>
          <p:cNvSpPr>
            <a:spLocks noGrp="1"/>
          </p:cNvSpPr>
          <p:nvPr>
            <p:ph idx="1"/>
          </p:nvPr>
        </p:nvSpPr>
        <p:spPr>
          <a:xfrm>
            <a:off x="838200" y="2269173"/>
            <a:ext cx="10515600" cy="3659988"/>
          </a:xfrm>
        </p:spPr>
        <p:txBody>
          <a:bodyPr>
            <a:normAutofit/>
          </a:bodyPr>
          <a:lstStyle/>
          <a:p>
            <a:pPr marL="0" indent="0">
              <a:buNone/>
            </a:pPr>
            <a:r>
              <a:rPr lang="tr-TR" sz="2400" dirty="0">
                <a:solidFill>
                  <a:schemeClr val="bg1"/>
                </a:solidFill>
              </a:rPr>
              <a:t>Yaşantımızda birçok cismin uzunluğunun bilinmesine ihtiyaç duyarız. Bir fotoğrafı çerçeveletmek istediğimizde fotoğrafın kenar uzunluklarına uygun olan bir çerçeve alırız. Kitaplığa kitapları dizerken kitabın uzunluğuna uygun olan rafı seçeriz. Kıyafet alırken beden ölçümüze, kol-gövde-bacak uzunluğumuza göre alışveriş tercihinde bulunuruz.</a:t>
            </a:r>
          </a:p>
          <a:p>
            <a:pPr marL="0" indent="0">
              <a:buNone/>
            </a:pPr>
            <a:r>
              <a:rPr lang="tr-TR" sz="2400" dirty="0">
                <a:solidFill>
                  <a:schemeClr val="bg1"/>
                </a:solidFill>
              </a:rPr>
              <a:t>Standart ölçme birimlerinde temel ölçü birimi metredir ve “m” harfi ile gösterilir.</a:t>
            </a:r>
          </a:p>
          <a:p>
            <a:pPr marL="0" indent="0">
              <a:buNone/>
            </a:pPr>
            <a:r>
              <a:rPr lang="tr-TR" sz="2400" dirty="0">
                <a:solidFill>
                  <a:schemeClr val="bg1"/>
                </a:solidFill>
              </a:rPr>
              <a:t>Bir metrelik uzunlukta 100 tane birer santimetrelik uzunluk bulunur.</a:t>
            </a:r>
          </a:p>
        </p:txBody>
      </p:sp>
    </p:spTree>
    <p:extLst>
      <p:ext uri="{BB962C8B-B14F-4D97-AF65-F5344CB8AC3E}">
        <p14:creationId xmlns="" xmlns:p14="http://schemas.microsoft.com/office/powerpoint/2010/main" val="173538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kdörtgen 3">
            <a:extLst>
              <a:ext uri="{FF2B5EF4-FFF2-40B4-BE49-F238E27FC236}">
                <a16:creationId xmlns="" xmlns:a16="http://schemas.microsoft.com/office/drawing/2014/main" id="{3F5844C4-B87F-45FC-A238-E2283232AF86}"/>
              </a:ext>
            </a:extLst>
          </p:cNvPr>
          <p:cNvSpPr/>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200" kern="1200" dirty="0">
                <a:solidFill>
                  <a:schemeClr val="bg1"/>
                </a:solidFill>
                <a:latin typeface="+mj-lt"/>
                <a:ea typeface="+mj-ea"/>
                <a:cs typeface="+mj-cs"/>
              </a:rPr>
              <a:t>3- </a:t>
            </a:r>
            <a:r>
              <a:rPr lang="en-US" sz="2200" kern="1200" dirty="0" err="1">
                <a:solidFill>
                  <a:schemeClr val="bg1"/>
                </a:solidFill>
                <a:latin typeface="+mj-lt"/>
                <a:ea typeface="+mj-ea"/>
                <a:cs typeface="+mj-cs"/>
              </a:rPr>
              <a:t>Aşağıdaki</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şekilde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dikdörtgenin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kenarı</a:t>
            </a:r>
            <a:r>
              <a:rPr lang="en-US" sz="2200" kern="1200" dirty="0">
                <a:solidFill>
                  <a:schemeClr val="bg1"/>
                </a:solidFill>
                <a:latin typeface="+mj-lt"/>
                <a:ea typeface="+mj-ea"/>
                <a:cs typeface="+mj-cs"/>
              </a:rPr>
              <a:t> 14 </a:t>
            </a:r>
            <a:r>
              <a:rPr lang="en-US" sz="2200" kern="1200" dirty="0" err="1">
                <a:solidFill>
                  <a:schemeClr val="bg1"/>
                </a:solidFill>
                <a:latin typeface="+mj-lt"/>
                <a:ea typeface="+mj-ea"/>
                <a:cs typeface="+mj-cs"/>
              </a:rPr>
              <a:t>santimetre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kısa</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kenarı</a:t>
            </a:r>
            <a:r>
              <a:rPr lang="en-US" sz="2200" kern="1200" dirty="0">
                <a:solidFill>
                  <a:schemeClr val="bg1"/>
                </a:solidFill>
                <a:latin typeface="+mj-lt"/>
                <a:ea typeface="+mj-ea"/>
                <a:cs typeface="+mj-cs"/>
              </a:rPr>
              <a:t> 6  </a:t>
            </a:r>
            <a:r>
              <a:rPr lang="en-US" sz="2200" kern="1200" dirty="0" err="1">
                <a:solidFill>
                  <a:schemeClr val="bg1"/>
                </a:solidFill>
                <a:latin typeface="+mj-lt"/>
                <a:ea typeface="+mj-ea"/>
                <a:cs typeface="+mj-cs"/>
              </a:rPr>
              <a:t>santimetredir</a:t>
            </a:r>
            <a:r>
              <a:rPr lang="en-US" sz="2200" kern="1200" dirty="0">
                <a:solidFill>
                  <a:schemeClr val="bg1"/>
                </a:solidFill>
                <a:latin typeface="+mj-lt"/>
                <a:ea typeface="+mj-ea"/>
                <a:cs typeface="+mj-cs"/>
              </a:rPr>
              <a:t>. Kare </a:t>
            </a:r>
            <a:r>
              <a:rPr lang="en-US" sz="2200" kern="1200" dirty="0" err="1">
                <a:solidFill>
                  <a:schemeClr val="bg1"/>
                </a:solidFill>
                <a:latin typeface="+mj-lt"/>
                <a:ea typeface="+mj-ea"/>
                <a:cs typeface="+mj-cs"/>
              </a:rPr>
              <a:t>ile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dikdörtgenin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çevre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uzunluğu</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eşittir</a:t>
            </a:r>
            <a:r>
              <a:rPr lang="en-US" sz="2200" kern="1200" dirty="0">
                <a:solidFill>
                  <a:schemeClr val="bg1"/>
                </a:solidFill>
                <a:latin typeface="+mj-lt"/>
                <a:ea typeface="+mj-ea"/>
                <a:cs typeface="+mj-cs"/>
              </a:rPr>
              <a:t>. Buna </a:t>
            </a:r>
            <a:r>
              <a:rPr lang="en-US" sz="2200" kern="1200" dirty="0" err="1">
                <a:solidFill>
                  <a:schemeClr val="bg1"/>
                </a:solidFill>
                <a:latin typeface="+mj-lt"/>
                <a:ea typeface="+mj-ea"/>
                <a:cs typeface="+mj-cs"/>
              </a:rPr>
              <a:t>göre</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karenin</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bir</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kenar</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uzunluğunu</a:t>
            </a:r>
            <a:r>
              <a:rPr lang="en-US" sz="2200" kern="1200" dirty="0">
                <a:solidFill>
                  <a:schemeClr val="bg1"/>
                </a:solidFill>
                <a:latin typeface="+mj-lt"/>
                <a:ea typeface="+mj-ea"/>
                <a:cs typeface="+mj-cs"/>
              </a:rPr>
              <a:t> </a:t>
            </a:r>
            <a:r>
              <a:rPr lang="en-US" sz="2200" kern="1200" dirty="0" err="1">
                <a:solidFill>
                  <a:schemeClr val="bg1"/>
                </a:solidFill>
                <a:latin typeface="+mj-lt"/>
                <a:ea typeface="+mj-ea"/>
                <a:cs typeface="+mj-cs"/>
              </a:rPr>
              <a:t>bulunuz</a:t>
            </a:r>
            <a:r>
              <a:rPr lang="en-US" sz="2200" kern="1200" dirty="0">
                <a:solidFill>
                  <a:schemeClr val="bg1"/>
                </a:solidFill>
                <a:latin typeface="+mj-lt"/>
                <a:ea typeface="+mj-ea"/>
                <a:cs typeface="+mj-cs"/>
              </a:rPr>
              <a:t>.</a:t>
            </a:r>
          </a:p>
        </p:txBody>
      </p:sp>
      <p:pic>
        <p:nvPicPr>
          <p:cNvPr id="5" name="Resim 4">
            <a:extLst>
              <a:ext uri="{FF2B5EF4-FFF2-40B4-BE49-F238E27FC236}">
                <a16:creationId xmlns="" xmlns:a16="http://schemas.microsoft.com/office/drawing/2014/main" id="{16733EBE-DE04-45B9-B716-27C2B5D73511}"/>
              </a:ext>
            </a:extLst>
          </p:cNvPr>
          <p:cNvPicPr>
            <a:picLocks noChangeAspect="1"/>
          </p:cNvPicPr>
          <p:nvPr/>
        </p:nvPicPr>
        <p:blipFill>
          <a:blip r:embed="rId2" cstate="print"/>
          <a:stretch>
            <a:fillRect/>
          </a:stretch>
        </p:blipFill>
        <p:spPr>
          <a:xfrm>
            <a:off x="1121768" y="1388303"/>
            <a:ext cx="8639978" cy="3002392"/>
          </a:xfrm>
          <a:prstGeom prst="rect">
            <a:avLst/>
          </a:prstGeom>
        </p:spPr>
      </p:pic>
      <p:sp>
        <p:nvSpPr>
          <p:cNvPr id="8" name="Dikdörtgen 7">
            <a:extLst>
              <a:ext uri="{FF2B5EF4-FFF2-40B4-BE49-F238E27FC236}">
                <a16:creationId xmlns="" xmlns:a16="http://schemas.microsoft.com/office/drawing/2014/main" id="{BFEBB5AB-6187-4C77-9FBA-DC096F816E89}"/>
              </a:ext>
            </a:extLst>
          </p:cNvPr>
          <p:cNvSpPr/>
          <p:nvPr/>
        </p:nvSpPr>
        <p:spPr>
          <a:xfrm>
            <a:off x="1121767" y="4441740"/>
            <a:ext cx="3422523" cy="461665"/>
          </a:xfrm>
          <a:prstGeom prst="rect">
            <a:avLst/>
          </a:prstGeom>
        </p:spPr>
        <p:txBody>
          <a:bodyPr wrap="square">
            <a:spAutoFit/>
          </a:bodyPr>
          <a:lstStyle/>
          <a:p>
            <a:r>
              <a:rPr lang="tr-TR" sz="2400" dirty="0"/>
              <a:t>Çevre = 2 x ( 14+6 )</a:t>
            </a:r>
          </a:p>
        </p:txBody>
      </p:sp>
      <p:sp>
        <p:nvSpPr>
          <p:cNvPr id="9" name="Dikdörtgen 8">
            <a:extLst>
              <a:ext uri="{FF2B5EF4-FFF2-40B4-BE49-F238E27FC236}">
                <a16:creationId xmlns="" xmlns:a16="http://schemas.microsoft.com/office/drawing/2014/main" id="{7453AA65-57AB-4089-97FB-775A12EBECEC}"/>
              </a:ext>
            </a:extLst>
          </p:cNvPr>
          <p:cNvSpPr/>
          <p:nvPr/>
        </p:nvSpPr>
        <p:spPr>
          <a:xfrm>
            <a:off x="1022940" y="3980075"/>
            <a:ext cx="4715137" cy="461665"/>
          </a:xfrm>
          <a:prstGeom prst="rect">
            <a:avLst/>
          </a:prstGeom>
        </p:spPr>
        <p:txBody>
          <a:bodyPr wrap="none">
            <a:spAutoFit/>
          </a:bodyPr>
          <a:lstStyle/>
          <a:p>
            <a:r>
              <a:rPr lang="tr-TR" sz="2400" dirty="0">
                <a:solidFill>
                  <a:srgbClr val="FF0000"/>
                </a:solidFill>
                <a:latin typeface="TTKBDikTemelAbece"/>
              </a:rPr>
              <a:t>Çevre = 2 x (uzun kenar + kısa kenar)</a:t>
            </a:r>
          </a:p>
        </p:txBody>
      </p:sp>
      <p:sp>
        <p:nvSpPr>
          <p:cNvPr id="11" name="Dikdörtgen 10">
            <a:extLst>
              <a:ext uri="{FF2B5EF4-FFF2-40B4-BE49-F238E27FC236}">
                <a16:creationId xmlns="" xmlns:a16="http://schemas.microsoft.com/office/drawing/2014/main" id="{536BE69E-270D-41A6-A81E-6087AD598E31}"/>
              </a:ext>
            </a:extLst>
          </p:cNvPr>
          <p:cNvSpPr/>
          <p:nvPr/>
        </p:nvSpPr>
        <p:spPr>
          <a:xfrm>
            <a:off x="1121766" y="4852360"/>
            <a:ext cx="3422523" cy="461665"/>
          </a:xfrm>
          <a:prstGeom prst="rect">
            <a:avLst/>
          </a:prstGeom>
        </p:spPr>
        <p:txBody>
          <a:bodyPr wrap="square">
            <a:spAutoFit/>
          </a:bodyPr>
          <a:lstStyle/>
          <a:p>
            <a:r>
              <a:rPr lang="tr-TR" sz="2400" dirty="0"/>
              <a:t>Çevre = 2 x 20</a:t>
            </a:r>
          </a:p>
        </p:txBody>
      </p:sp>
      <p:sp>
        <p:nvSpPr>
          <p:cNvPr id="12" name="Dikdörtgen 11">
            <a:extLst>
              <a:ext uri="{FF2B5EF4-FFF2-40B4-BE49-F238E27FC236}">
                <a16:creationId xmlns="" xmlns:a16="http://schemas.microsoft.com/office/drawing/2014/main" id="{038166A5-23E0-4277-8227-F938B1413ED5}"/>
              </a:ext>
            </a:extLst>
          </p:cNvPr>
          <p:cNvSpPr/>
          <p:nvPr/>
        </p:nvSpPr>
        <p:spPr>
          <a:xfrm>
            <a:off x="5610639" y="4417392"/>
            <a:ext cx="3422523" cy="461665"/>
          </a:xfrm>
          <a:prstGeom prst="rect">
            <a:avLst/>
          </a:prstGeom>
        </p:spPr>
        <p:txBody>
          <a:bodyPr wrap="square">
            <a:spAutoFit/>
          </a:bodyPr>
          <a:lstStyle/>
          <a:p>
            <a:r>
              <a:rPr lang="tr-TR" sz="2400" dirty="0"/>
              <a:t>Çevre = 40 cm</a:t>
            </a:r>
          </a:p>
        </p:txBody>
      </p:sp>
      <p:sp>
        <p:nvSpPr>
          <p:cNvPr id="13" name="Dikdörtgen 12">
            <a:extLst>
              <a:ext uri="{FF2B5EF4-FFF2-40B4-BE49-F238E27FC236}">
                <a16:creationId xmlns="" xmlns:a16="http://schemas.microsoft.com/office/drawing/2014/main" id="{E02CA2C5-BB27-42B4-BDC7-E4A81318464E}"/>
              </a:ext>
            </a:extLst>
          </p:cNvPr>
          <p:cNvSpPr/>
          <p:nvPr/>
        </p:nvSpPr>
        <p:spPr>
          <a:xfrm>
            <a:off x="5610638" y="4876206"/>
            <a:ext cx="3422523" cy="461665"/>
          </a:xfrm>
          <a:prstGeom prst="rect">
            <a:avLst/>
          </a:prstGeom>
        </p:spPr>
        <p:txBody>
          <a:bodyPr wrap="square">
            <a:spAutoFit/>
          </a:bodyPr>
          <a:lstStyle/>
          <a:p>
            <a:r>
              <a:rPr lang="tr-TR" sz="2400" dirty="0"/>
              <a:t>40 / 4 = 10 </a:t>
            </a:r>
          </a:p>
        </p:txBody>
      </p:sp>
      <p:sp>
        <p:nvSpPr>
          <p:cNvPr id="14" name="Dikdörtgen 13">
            <a:extLst>
              <a:ext uri="{FF2B5EF4-FFF2-40B4-BE49-F238E27FC236}">
                <a16:creationId xmlns="" xmlns:a16="http://schemas.microsoft.com/office/drawing/2014/main" id="{8A6DFEE3-278B-42AB-818A-9305B21F0413}"/>
              </a:ext>
            </a:extLst>
          </p:cNvPr>
          <p:cNvSpPr/>
          <p:nvPr/>
        </p:nvSpPr>
        <p:spPr>
          <a:xfrm>
            <a:off x="5738077" y="5343958"/>
            <a:ext cx="3422523" cy="461665"/>
          </a:xfrm>
          <a:prstGeom prst="rect">
            <a:avLst/>
          </a:prstGeom>
        </p:spPr>
        <p:txBody>
          <a:bodyPr wrap="square">
            <a:spAutoFit/>
          </a:bodyPr>
          <a:lstStyle/>
          <a:p>
            <a:r>
              <a:rPr lang="tr-TR" sz="2400" dirty="0"/>
              <a:t>10 cm </a:t>
            </a:r>
          </a:p>
        </p:txBody>
      </p:sp>
      <p:sp>
        <p:nvSpPr>
          <p:cNvPr id="15" name="Dikdörtgen 14">
            <a:extLst>
              <a:ext uri="{FF2B5EF4-FFF2-40B4-BE49-F238E27FC236}">
                <a16:creationId xmlns="" xmlns:a16="http://schemas.microsoft.com/office/drawing/2014/main" id="{3227B921-BA48-4E37-852D-5A2E88BF6CBD}"/>
              </a:ext>
            </a:extLst>
          </p:cNvPr>
          <p:cNvSpPr/>
          <p:nvPr/>
        </p:nvSpPr>
        <p:spPr>
          <a:xfrm>
            <a:off x="1022940" y="5327545"/>
            <a:ext cx="3422523" cy="461665"/>
          </a:xfrm>
          <a:prstGeom prst="rect">
            <a:avLst/>
          </a:prstGeom>
        </p:spPr>
        <p:txBody>
          <a:bodyPr wrap="square">
            <a:spAutoFit/>
          </a:bodyPr>
          <a:lstStyle/>
          <a:p>
            <a:r>
              <a:rPr lang="tr-TR" sz="2400" dirty="0"/>
              <a:t>Çevre = 40 cm</a:t>
            </a:r>
          </a:p>
        </p:txBody>
      </p:sp>
    </p:spTree>
    <p:extLst>
      <p:ext uri="{BB962C8B-B14F-4D97-AF65-F5344CB8AC3E}">
        <p14:creationId xmlns="" xmlns:p14="http://schemas.microsoft.com/office/powerpoint/2010/main" val="220419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wipe(down)">
                                      <p:cBhvr>
                                        <p:cTn id="47" dur="500"/>
                                        <p:tgtEl>
                                          <p:spTgt spid="1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4">
                                            <p:txEl>
                                              <p:pRg st="0" end="0"/>
                                            </p:txEl>
                                          </p:spTgt>
                                        </p:tgtEl>
                                        <p:attrNameLst>
                                          <p:attrName>style.visibility</p:attrName>
                                        </p:attrNameLst>
                                      </p:cBhvr>
                                      <p:to>
                                        <p:strVal val="visible"/>
                                      </p:to>
                                    </p:set>
                                    <p:animEffect transition="in" filter="wipe(down)">
                                      <p:cBhvr>
                                        <p:cTn id="5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1" grpId="0"/>
      <p:bldP spid="12"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D08F8683-97A3-4DBB-B25A-AB36A1E5210A}"/>
              </a:ext>
            </a:extLst>
          </p:cNvPr>
          <p:cNvSpPr/>
          <p:nvPr/>
        </p:nvSpPr>
        <p:spPr>
          <a:xfrm>
            <a:off x="994346" y="490370"/>
            <a:ext cx="9618689" cy="1200329"/>
          </a:xfrm>
          <a:prstGeom prst="rect">
            <a:avLst/>
          </a:prstGeom>
        </p:spPr>
        <p:txBody>
          <a:bodyPr wrap="square">
            <a:spAutoFit/>
          </a:bodyPr>
          <a:lstStyle/>
          <a:p>
            <a:r>
              <a:rPr lang="tr-TR" sz="2400" dirty="0">
                <a:latin typeface="TTKBDikTemelAbece"/>
              </a:rPr>
              <a:t>4- Dikdörtgen şeklindeki bir okul bahçesinin etrafına onar metre aralıklarla fidan dikilecektir. Bahçenin kısa kenarı 40 metre, uzun kenarı 80 metredir. Kaç tane fidan alınması  gerekir?</a:t>
            </a:r>
            <a:endParaRPr lang="tr-TR" sz="2400" dirty="0"/>
          </a:p>
        </p:txBody>
      </p:sp>
      <p:sp>
        <p:nvSpPr>
          <p:cNvPr id="5" name="Dikdörtgen 4">
            <a:extLst>
              <a:ext uri="{FF2B5EF4-FFF2-40B4-BE49-F238E27FC236}">
                <a16:creationId xmlns="" xmlns:a16="http://schemas.microsoft.com/office/drawing/2014/main" id="{7E90B293-84A7-469D-98B7-6E8F05BD975B}"/>
              </a:ext>
            </a:extLst>
          </p:cNvPr>
          <p:cNvSpPr/>
          <p:nvPr/>
        </p:nvSpPr>
        <p:spPr>
          <a:xfrm>
            <a:off x="994346" y="2473377"/>
            <a:ext cx="6790544" cy="2743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a:p>
        </p:txBody>
      </p:sp>
      <p:sp>
        <p:nvSpPr>
          <p:cNvPr id="6" name="Dikdörtgen 5">
            <a:extLst>
              <a:ext uri="{FF2B5EF4-FFF2-40B4-BE49-F238E27FC236}">
                <a16:creationId xmlns="" xmlns:a16="http://schemas.microsoft.com/office/drawing/2014/main" id="{C8C024B9-CF56-43C0-8F3C-9215BF393E2B}"/>
              </a:ext>
            </a:extLst>
          </p:cNvPr>
          <p:cNvSpPr/>
          <p:nvPr/>
        </p:nvSpPr>
        <p:spPr>
          <a:xfrm>
            <a:off x="4389618" y="2011712"/>
            <a:ext cx="2078635" cy="461665"/>
          </a:xfrm>
          <a:prstGeom prst="rect">
            <a:avLst/>
          </a:prstGeom>
        </p:spPr>
        <p:txBody>
          <a:bodyPr wrap="square">
            <a:spAutoFit/>
          </a:bodyPr>
          <a:lstStyle/>
          <a:p>
            <a:r>
              <a:rPr lang="tr-TR" sz="2400" dirty="0"/>
              <a:t>80 m</a:t>
            </a:r>
          </a:p>
        </p:txBody>
      </p:sp>
      <p:sp>
        <p:nvSpPr>
          <p:cNvPr id="7" name="Dikdörtgen 6">
            <a:extLst>
              <a:ext uri="{FF2B5EF4-FFF2-40B4-BE49-F238E27FC236}">
                <a16:creationId xmlns="" xmlns:a16="http://schemas.microsoft.com/office/drawing/2014/main" id="{61E026B0-DD0F-4113-B972-C9882DEDE845}"/>
              </a:ext>
            </a:extLst>
          </p:cNvPr>
          <p:cNvSpPr/>
          <p:nvPr/>
        </p:nvSpPr>
        <p:spPr>
          <a:xfrm>
            <a:off x="1151742" y="3429000"/>
            <a:ext cx="2078635" cy="461665"/>
          </a:xfrm>
          <a:prstGeom prst="rect">
            <a:avLst/>
          </a:prstGeom>
        </p:spPr>
        <p:txBody>
          <a:bodyPr wrap="square">
            <a:spAutoFit/>
          </a:bodyPr>
          <a:lstStyle/>
          <a:p>
            <a:r>
              <a:rPr lang="tr-TR" sz="2400" dirty="0"/>
              <a:t>40 m</a:t>
            </a:r>
          </a:p>
        </p:txBody>
      </p:sp>
      <p:sp>
        <p:nvSpPr>
          <p:cNvPr id="8" name="Dikdörtgen 7">
            <a:extLst>
              <a:ext uri="{FF2B5EF4-FFF2-40B4-BE49-F238E27FC236}">
                <a16:creationId xmlns="" xmlns:a16="http://schemas.microsoft.com/office/drawing/2014/main" id="{4CCC76B4-D3D8-455C-B7BD-6E202A46D02A}"/>
              </a:ext>
            </a:extLst>
          </p:cNvPr>
          <p:cNvSpPr/>
          <p:nvPr/>
        </p:nvSpPr>
        <p:spPr>
          <a:xfrm>
            <a:off x="8534400" y="2298757"/>
            <a:ext cx="2078635" cy="461665"/>
          </a:xfrm>
          <a:prstGeom prst="rect">
            <a:avLst/>
          </a:prstGeom>
        </p:spPr>
        <p:txBody>
          <a:bodyPr wrap="square">
            <a:spAutoFit/>
          </a:bodyPr>
          <a:lstStyle/>
          <a:p>
            <a:r>
              <a:rPr lang="tr-TR" sz="2400" dirty="0"/>
              <a:t>40+80 =120</a:t>
            </a:r>
          </a:p>
        </p:txBody>
      </p:sp>
      <p:sp>
        <p:nvSpPr>
          <p:cNvPr id="9" name="Dikdörtgen 8">
            <a:extLst>
              <a:ext uri="{FF2B5EF4-FFF2-40B4-BE49-F238E27FC236}">
                <a16:creationId xmlns="" xmlns:a16="http://schemas.microsoft.com/office/drawing/2014/main" id="{A4E4B3A1-EF4F-40B8-8271-E3B7DA33F05E}"/>
              </a:ext>
            </a:extLst>
          </p:cNvPr>
          <p:cNvSpPr/>
          <p:nvPr/>
        </p:nvSpPr>
        <p:spPr>
          <a:xfrm>
            <a:off x="8534399" y="2760422"/>
            <a:ext cx="2078635" cy="830997"/>
          </a:xfrm>
          <a:prstGeom prst="rect">
            <a:avLst/>
          </a:prstGeom>
        </p:spPr>
        <p:txBody>
          <a:bodyPr wrap="square">
            <a:spAutoFit/>
          </a:bodyPr>
          <a:lstStyle/>
          <a:p>
            <a:r>
              <a:rPr lang="tr-TR" sz="2400" dirty="0"/>
              <a:t>120 x 2 =240 m çevresi</a:t>
            </a:r>
          </a:p>
        </p:txBody>
      </p:sp>
      <p:sp>
        <p:nvSpPr>
          <p:cNvPr id="10" name="Dikdörtgen 9">
            <a:extLst>
              <a:ext uri="{FF2B5EF4-FFF2-40B4-BE49-F238E27FC236}">
                <a16:creationId xmlns="" xmlns:a16="http://schemas.microsoft.com/office/drawing/2014/main" id="{21D69D27-19E2-4D87-8AD9-CF4E6933922D}"/>
              </a:ext>
            </a:extLst>
          </p:cNvPr>
          <p:cNvSpPr/>
          <p:nvPr/>
        </p:nvSpPr>
        <p:spPr>
          <a:xfrm>
            <a:off x="8534398" y="3668602"/>
            <a:ext cx="2078635" cy="830997"/>
          </a:xfrm>
          <a:prstGeom prst="rect">
            <a:avLst/>
          </a:prstGeom>
        </p:spPr>
        <p:txBody>
          <a:bodyPr wrap="square">
            <a:spAutoFit/>
          </a:bodyPr>
          <a:lstStyle/>
          <a:p>
            <a:r>
              <a:rPr lang="tr-TR" sz="2400" dirty="0"/>
              <a:t>240 / 10 =24</a:t>
            </a:r>
          </a:p>
          <a:p>
            <a:r>
              <a:rPr lang="tr-TR" sz="2400" dirty="0"/>
              <a:t>24 fidan </a:t>
            </a:r>
          </a:p>
        </p:txBody>
      </p:sp>
    </p:spTree>
    <p:extLst>
      <p:ext uri="{BB962C8B-B14F-4D97-AF65-F5344CB8AC3E}">
        <p14:creationId xmlns="" xmlns:p14="http://schemas.microsoft.com/office/powerpoint/2010/main" val="347704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4F042EA6-AFAC-4EC0-A159-B8FD394D974B}"/>
              </a:ext>
            </a:extLst>
          </p:cNvPr>
          <p:cNvSpPr>
            <a:spLocks noGrp="1"/>
          </p:cNvSpPr>
          <p:nvPr>
            <p:ph idx="1"/>
          </p:nvPr>
        </p:nvSpPr>
        <p:spPr>
          <a:xfrm>
            <a:off x="505691" y="315480"/>
            <a:ext cx="8483564" cy="4351338"/>
          </a:xfrm>
        </p:spPr>
        <p:txBody>
          <a:bodyPr/>
          <a:lstStyle/>
          <a:p>
            <a:pPr marL="0" indent="0">
              <a:buNone/>
            </a:pPr>
            <a:r>
              <a:rPr lang="tr-TR" b="1" dirty="0"/>
              <a:t>Milimetre</a:t>
            </a:r>
          </a:p>
          <a:p>
            <a:pPr marL="0" indent="0">
              <a:buNone/>
            </a:pPr>
            <a:r>
              <a:rPr lang="tr-TR" dirty="0"/>
              <a:t>1 santimetreden küçük olan uzunlukları ölçmede ve </a:t>
            </a:r>
            <a:r>
              <a:rPr lang="fi-FI" dirty="0"/>
              <a:t>hassas ölçümlerde </a:t>
            </a:r>
            <a:r>
              <a:rPr lang="fi-FI" b="1" dirty="0"/>
              <a:t>milimetre </a:t>
            </a:r>
            <a:r>
              <a:rPr lang="fi-FI" dirty="0"/>
              <a:t>birimini kullan</a:t>
            </a:r>
            <a:r>
              <a:rPr lang="tr-TR" dirty="0"/>
              <a:t>ı</a:t>
            </a:r>
            <a:r>
              <a:rPr lang="fi-FI" dirty="0"/>
              <a:t>r</a:t>
            </a:r>
            <a:r>
              <a:rPr lang="tr-TR" dirty="0"/>
              <a:t>ı</a:t>
            </a:r>
            <a:r>
              <a:rPr lang="fi-FI" dirty="0"/>
              <a:t>z.</a:t>
            </a:r>
            <a:endParaRPr lang="tr-TR" dirty="0"/>
          </a:p>
        </p:txBody>
      </p:sp>
      <p:sp>
        <p:nvSpPr>
          <p:cNvPr id="5" name="Dikdörtgen 4">
            <a:extLst>
              <a:ext uri="{FF2B5EF4-FFF2-40B4-BE49-F238E27FC236}">
                <a16:creationId xmlns="" xmlns:a16="http://schemas.microsoft.com/office/drawing/2014/main" id="{5D33F298-9D86-403B-AF81-0E218AE98B1F}"/>
              </a:ext>
            </a:extLst>
          </p:cNvPr>
          <p:cNvSpPr/>
          <p:nvPr/>
        </p:nvSpPr>
        <p:spPr>
          <a:xfrm>
            <a:off x="354037" y="4397870"/>
            <a:ext cx="11483926" cy="1815882"/>
          </a:xfrm>
          <a:prstGeom prst="rect">
            <a:avLst/>
          </a:prstGeom>
        </p:spPr>
        <p:txBody>
          <a:bodyPr wrap="square">
            <a:spAutoFit/>
          </a:bodyPr>
          <a:lstStyle/>
          <a:p>
            <a:r>
              <a:rPr lang="tr-TR" sz="2800" dirty="0"/>
              <a:t>Bina, uçak, köprü, araba yapımında milimetrik ölçümler yapılır. Çünkü küçücük bir ölçme hatası ciddi sorunların ortaya çıkmasına neden olabilir. </a:t>
            </a:r>
            <a:r>
              <a:rPr lang="tr-TR" sz="2800" dirty="0">
                <a:solidFill>
                  <a:srgbClr val="00B0F0"/>
                </a:solidFill>
              </a:rPr>
              <a:t>Milimetre mm sembolü ile gösterilir.</a:t>
            </a:r>
          </a:p>
          <a:p>
            <a:r>
              <a:rPr lang="tr-TR" sz="2800" dirty="0">
                <a:solidFill>
                  <a:srgbClr val="00B0F0"/>
                </a:solidFill>
              </a:rPr>
              <a:t>     1 santimetre 10 </a:t>
            </a:r>
            <a:r>
              <a:rPr lang="tr-TR" sz="2800" dirty="0" err="1">
                <a:solidFill>
                  <a:srgbClr val="00B0F0"/>
                </a:solidFill>
              </a:rPr>
              <a:t>milimetre’dir</a:t>
            </a:r>
            <a:r>
              <a:rPr lang="tr-TR" sz="2800" dirty="0">
                <a:solidFill>
                  <a:srgbClr val="00B0F0"/>
                </a:solidFill>
              </a:rPr>
              <a:t>.</a:t>
            </a:r>
          </a:p>
        </p:txBody>
      </p:sp>
      <p:pic>
        <p:nvPicPr>
          <p:cNvPr id="6" name="Resim 5">
            <a:extLst>
              <a:ext uri="{FF2B5EF4-FFF2-40B4-BE49-F238E27FC236}">
                <a16:creationId xmlns="" xmlns:a16="http://schemas.microsoft.com/office/drawing/2014/main" id="{B011B3DD-C103-472B-A8AE-55E30D2BDCB9}"/>
              </a:ext>
            </a:extLst>
          </p:cNvPr>
          <p:cNvPicPr>
            <a:picLocks noChangeAspect="1"/>
          </p:cNvPicPr>
          <p:nvPr/>
        </p:nvPicPr>
        <p:blipFill>
          <a:blip r:embed="rId2" cstate="print"/>
          <a:stretch>
            <a:fillRect/>
          </a:stretch>
        </p:blipFill>
        <p:spPr>
          <a:xfrm>
            <a:off x="8384345" y="0"/>
            <a:ext cx="3807655" cy="1771009"/>
          </a:xfrm>
          <a:prstGeom prst="rect">
            <a:avLst/>
          </a:prstGeom>
        </p:spPr>
      </p:pic>
      <p:pic>
        <p:nvPicPr>
          <p:cNvPr id="2" name="Resim 1">
            <a:extLst>
              <a:ext uri="{FF2B5EF4-FFF2-40B4-BE49-F238E27FC236}">
                <a16:creationId xmlns="" xmlns:a16="http://schemas.microsoft.com/office/drawing/2014/main" id="{61D69F00-D3B9-40D1-8EBE-960CCD10893A}"/>
              </a:ext>
            </a:extLst>
          </p:cNvPr>
          <p:cNvPicPr>
            <a:picLocks noChangeAspect="1"/>
          </p:cNvPicPr>
          <p:nvPr/>
        </p:nvPicPr>
        <p:blipFill>
          <a:blip r:embed="rId3" cstate="print"/>
          <a:stretch>
            <a:fillRect/>
          </a:stretch>
        </p:blipFill>
        <p:spPr>
          <a:xfrm>
            <a:off x="1323975" y="2247900"/>
            <a:ext cx="9544050" cy="2362200"/>
          </a:xfrm>
          <a:prstGeom prst="rect">
            <a:avLst/>
          </a:prstGeom>
        </p:spPr>
      </p:pic>
    </p:spTree>
    <p:extLst>
      <p:ext uri="{BB962C8B-B14F-4D97-AF65-F5344CB8AC3E}">
        <p14:creationId xmlns="" xmlns:p14="http://schemas.microsoft.com/office/powerpoint/2010/main" val="109030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wipe(down)">
                                      <p:cBhvr>
                                        <p:cTn id="23" dur="500"/>
                                        <p:tgtEl>
                                          <p:spTgt spid="5">
                                            <p:txEl>
                                              <p:pRg st="0" end="0"/>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wipe(down)">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17D67C15-1656-4C51-8AC5-8F55EEFE9FE0}"/>
              </a:ext>
            </a:extLst>
          </p:cNvPr>
          <p:cNvSpPr/>
          <p:nvPr/>
        </p:nvSpPr>
        <p:spPr>
          <a:xfrm>
            <a:off x="567317" y="708952"/>
            <a:ext cx="6510115" cy="400110"/>
          </a:xfrm>
          <a:prstGeom prst="rect">
            <a:avLst/>
          </a:prstGeom>
        </p:spPr>
        <p:txBody>
          <a:bodyPr wrap="none">
            <a:spAutoFit/>
          </a:bodyPr>
          <a:lstStyle/>
          <a:p>
            <a:r>
              <a:rPr lang="tr-TR" sz="2000" dirty="0">
                <a:latin typeface="Comic Sans MS" panose="030F0702030302020204" pitchFamily="66" charset="0"/>
              </a:rPr>
              <a:t>7 santimetrelik bir kurdeleyi mm olarak ifade edelim.</a:t>
            </a:r>
          </a:p>
        </p:txBody>
      </p:sp>
      <p:sp>
        <p:nvSpPr>
          <p:cNvPr id="6" name="Dikdörtgen 5">
            <a:extLst>
              <a:ext uri="{FF2B5EF4-FFF2-40B4-BE49-F238E27FC236}">
                <a16:creationId xmlns="" xmlns:a16="http://schemas.microsoft.com/office/drawing/2014/main" id="{17E8F0CD-00D7-41DD-944E-3D1667F77AE2}"/>
              </a:ext>
            </a:extLst>
          </p:cNvPr>
          <p:cNvSpPr/>
          <p:nvPr/>
        </p:nvSpPr>
        <p:spPr>
          <a:xfrm>
            <a:off x="1183942" y="1647671"/>
            <a:ext cx="6096000" cy="1015663"/>
          </a:xfrm>
          <a:prstGeom prst="rect">
            <a:avLst/>
          </a:prstGeom>
        </p:spPr>
        <p:txBody>
          <a:bodyPr>
            <a:spAutoFit/>
          </a:bodyPr>
          <a:lstStyle/>
          <a:p>
            <a:r>
              <a:rPr lang="tr-TR" sz="2000" dirty="0">
                <a:latin typeface="Comic Sans MS" panose="030F0702030302020204" pitchFamily="66" charset="0"/>
              </a:rPr>
              <a:t>1 cm = 10 milimetredir.</a:t>
            </a:r>
          </a:p>
          <a:p>
            <a:r>
              <a:rPr lang="tr-TR" sz="2000" dirty="0">
                <a:latin typeface="Comic Sans MS" panose="030F0702030302020204" pitchFamily="66" charset="0"/>
              </a:rPr>
              <a:t>7 cm = 7 x 10 mm’dir.</a:t>
            </a:r>
          </a:p>
          <a:p>
            <a:r>
              <a:rPr lang="tr-TR" sz="2000" dirty="0">
                <a:latin typeface="Comic Sans MS" panose="030F0702030302020204" pitchFamily="66" charset="0"/>
              </a:rPr>
              <a:t>7 cm = 70 mm’dir.</a:t>
            </a:r>
          </a:p>
        </p:txBody>
      </p:sp>
      <p:sp>
        <p:nvSpPr>
          <p:cNvPr id="7" name="Dikdörtgen 6">
            <a:extLst>
              <a:ext uri="{FF2B5EF4-FFF2-40B4-BE49-F238E27FC236}">
                <a16:creationId xmlns="" xmlns:a16="http://schemas.microsoft.com/office/drawing/2014/main" id="{3DD8235C-93E6-4D7E-BB02-085AB5DE178C}"/>
              </a:ext>
            </a:extLst>
          </p:cNvPr>
          <p:cNvSpPr/>
          <p:nvPr/>
        </p:nvSpPr>
        <p:spPr>
          <a:xfrm>
            <a:off x="5430983" y="1659155"/>
            <a:ext cx="6331526" cy="707886"/>
          </a:xfrm>
          <a:prstGeom prst="rect">
            <a:avLst/>
          </a:prstGeom>
        </p:spPr>
        <p:txBody>
          <a:bodyPr wrap="square">
            <a:spAutoFit/>
          </a:bodyPr>
          <a:lstStyle/>
          <a:p>
            <a:r>
              <a:rPr lang="tr-TR" sz="2000" dirty="0">
                <a:solidFill>
                  <a:srgbClr val="FF0000"/>
                </a:solidFill>
                <a:latin typeface="Comic Sans MS" panose="030F0702030302020204" pitchFamily="66" charset="0"/>
              </a:rPr>
              <a:t>(Santimetre birimindeki sayı milimetre ile ifade edilirken 10 ile çarpılır.)</a:t>
            </a:r>
          </a:p>
        </p:txBody>
      </p:sp>
      <p:sp>
        <p:nvSpPr>
          <p:cNvPr id="8" name="Dikdörtgen 7">
            <a:extLst>
              <a:ext uri="{FF2B5EF4-FFF2-40B4-BE49-F238E27FC236}">
                <a16:creationId xmlns="" xmlns:a16="http://schemas.microsoft.com/office/drawing/2014/main" id="{BD1DE4A7-C8DC-4AEA-8CE1-FE8D5AEDC96F}"/>
              </a:ext>
            </a:extLst>
          </p:cNvPr>
          <p:cNvSpPr/>
          <p:nvPr/>
        </p:nvSpPr>
        <p:spPr>
          <a:xfrm>
            <a:off x="567317" y="3509719"/>
            <a:ext cx="7329251" cy="400110"/>
          </a:xfrm>
          <a:prstGeom prst="rect">
            <a:avLst/>
          </a:prstGeom>
        </p:spPr>
        <p:txBody>
          <a:bodyPr wrap="none">
            <a:spAutoFit/>
          </a:bodyPr>
          <a:lstStyle/>
          <a:p>
            <a:r>
              <a:rPr lang="tr-TR" sz="2000" dirty="0">
                <a:latin typeface="Comic Sans MS" panose="030F0702030302020204" pitchFamily="66" charset="0"/>
              </a:rPr>
              <a:t>50 milimetrelik bir kitabın kalınlığını cm olarak ifade edelim.</a:t>
            </a:r>
          </a:p>
        </p:txBody>
      </p:sp>
      <p:sp>
        <p:nvSpPr>
          <p:cNvPr id="9" name="Dikdörtgen 8">
            <a:extLst>
              <a:ext uri="{FF2B5EF4-FFF2-40B4-BE49-F238E27FC236}">
                <a16:creationId xmlns="" xmlns:a16="http://schemas.microsoft.com/office/drawing/2014/main" id="{CA12CA7E-4D8D-4A1E-97B2-7FE374616EE8}"/>
              </a:ext>
            </a:extLst>
          </p:cNvPr>
          <p:cNvSpPr/>
          <p:nvPr/>
        </p:nvSpPr>
        <p:spPr>
          <a:xfrm>
            <a:off x="981432" y="4448438"/>
            <a:ext cx="6096000" cy="707886"/>
          </a:xfrm>
          <a:prstGeom prst="rect">
            <a:avLst/>
          </a:prstGeom>
        </p:spPr>
        <p:txBody>
          <a:bodyPr>
            <a:spAutoFit/>
          </a:bodyPr>
          <a:lstStyle/>
          <a:p>
            <a:r>
              <a:rPr lang="tr-TR" sz="2000" dirty="0">
                <a:latin typeface="Comic Sans MS" panose="030F0702030302020204" pitchFamily="66" charset="0"/>
              </a:rPr>
              <a:t>50 : 10 = 5</a:t>
            </a:r>
          </a:p>
          <a:p>
            <a:r>
              <a:rPr lang="tr-TR" sz="2000" dirty="0">
                <a:latin typeface="Comic Sans MS" panose="030F0702030302020204" pitchFamily="66" charset="0"/>
              </a:rPr>
              <a:t>50 mm = 5 cm</a:t>
            </a:r>
          </a:p>
        </p:txBody>
      </p:sp>
      <p:sp>
        <p:nvSpPr>
          <p:cNvPr id="10" name="Dikdörtgen 9">
            <a:extLst>
              <a:ext uri="{FF2B5EF4-FFF2-40B4-BE49-F238E27FC236}">
                <a16:creationId xmlns="" xmlns:a16="http://schemas.microsoft.com/office/drawing/2014/main" id="{5232DED6-BDE5-4260-B0BF-5A13688504C7}"/>
              </a:ext>
            </a:extLst>
          </p:cNvPr>
          <p:cNvSpPr/>
          <p:nvPr/>
        </p:nvSpPr>
        <p:spPr>
          <a:xfrm>
            <a:off x="3408219" y="4494604"/>
            <a:ext cx="8354290" cy="707886"/>
          </a:xfrm>
          <a:prstGeom prst="rect">
            <a:avLst/>
          </a:prstGeom>
        </p:spPr>
        <p:txBody>
          <a:bodyPr wrap="square">
            <a:spAutoFit/>
          </a:bodyPr>
          <a:lstStyle/>
          <a:p>
            <a:r>
              <a:rPr lang="tr-TR" sz="2000" dirty="0">
                <a:solidFill>
                  <a:srgbClr val="FF0000"/>
                </a:solidFill>
                <a:latin typeface="Comic Sans MS" panose="030F0702030302020204" pitchFamily="66" charset="0"/>
              </a:rPr>
              <a:t>(Milimetre birimindeki sayı santimetre ile ifade edilirken 10’a bölünür.)</a:t>
            </a:r>
          </a:p>
        </p:txBody>
      </p:sp>
    </p:spTree>
    <p:extLst>
      <p:ext uri="{BB962C8B-B14F-4D97-AF65-F5344CB8AC3E}">
        <p14:creationId xmlns="" xmlns:p14="http://schemas.microsoft.com/office/powerpoint/2010/main" val="218625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C0E55B66-B04D-4B1D-BEF1-7B88CF798849}"/>
              </a:ext>
            </a:extLst>
          </p:cNvPr>
          <p:cNvSpPr/>
          <p:nvPr/>
        </p:nvSpPr>
        <p:spPr>
          <a:xfrm>
            <a:off x="838199" y="328385"/>
            <a:ext cx="3432927" cy="584775"/>
          </a:xfrm>
          <a:prstGeom prst="rect">
            <a:avLst/>
          </a:prstGeom>
        </p:spPr>
        <p:txBody>
          <a:bodyPr wrap="none">
            <a:spAutoFit/>
          </a:bodyPr>
          <a:lstStyle/>
          <a:p>
            <a:r>
              <a:rPr lang="tr-TR" sz="3200" b="1" dirty="0">
                <a:solidFill>
                  <a:srgbClr val="FF0000"/>
                </a:solidFill>
                <a:latin typeface="VagRoundedBoldTurk"/>
              </a:rPr>
              <a:t>Santimetre - Metre</a:t>
            </a:r>
            <a:endParaRPr lang="tr-TR" sz="3200" dirty="0">
              <a:solidFill>
                <a:srgbClr val="FF0000"/>
              </a:solidFill>
            </a:endParaRPr>
          </a:p>
        </p:txBody>
      </p:sp>
      <p:pic>
        <p:nvPicPr>
          <p:cNvPr id="5" name="Resim 4">
            <a:extLst>
              <a:ext uri="{FF2B5EF4-FFF2-40B4-BE49-F238E27FC236}">
                <a16:creationId xmlns="" xmlns:a16="http://schemas.microsoft.com/office/drawing/2014/main" id="{905E1568-4186-41CF-84C0-2D183CFEC4AC}"/>
              </a:ext>
            </a:extLst>
          </p:cNvPr>
          <p:cNvPicPr>
            <a:picLocks noChangeAspect="1"/>
          </p:cNvPicPr>
          <p:nvPr/>
        </p:nvPicPr>
        <p:blipFill>
          <a:blip r:embed="rId2" cstate="print"/>
          <a:stretch>
            <a:fillRect/>
          </a:stretch>
        </p:blipFill>
        <p:spPr>
          <a:xfrm>
            <a:off x="731200" y="1592409"/>
            <a:ext cx="3906139" cy="1245611"/>
          </a:xfrm>
          <a:prstGeom prst="rect">
            <a:avLst/>
          </a:prstGeom>
        </p:spPr>
      </p:pic>
      <p:sp>
        <p:nvSpPr>
          <p:cNvPr id="6" name="Dikdörtgen 5">
            <a:extLst>
              <a:ext uri="{FF2B5EF4-FFF2-40B4-BE49-F238E27FC236}">
                <a16:creationId xmlns="" xmlns:a16="http://schemas.microsoft.com/office/drawing/2014/main" id="{73419F93-B52E-4652-BF32-0F09E48F629C}"/>
              </a:ext>
            </a:extLst>
          </p:cNvPr>
          <p:cNvSpPr/>
          <p:nvPr/>
        </p:nvSpPr>
        <p:spPr>
          <a:xfrm>
            <a:off x="1108433" y="4019980"/>
            <a:ext cx="2586798" cy="461665"/>
          </a:xfrm>
          <a:prstGeom prst="rect">
            <a:avLst/>
          </a:prstGeom>
        </p:spPr>
        <p:txBody>
          <a:bodyPr wrap="none">
            <a:spAutoFit/>
          </a:bodyPr>
          <a:lstStyle/>
          <a:p>
            <a:r>
              <a:rPr lang="tr-TR" sz="2400" dirty="0"/>
              <a:t>1 metre 100 cm’dir.</a:t>
            </a:r>
          </a:p>
        </p:txBody>
      </p:sp>
      <p:sp>
        <p:nvSpPr>
          <p:cNvPr id="7" name="Dikdörtgen 6">
            <a:extLst>
              <a:ext uri="{FF2B5EF4-FFF2-40B4-BE49-F238E27FC236}">
                <a16:creationId xmlns="" xmlns:a16="http://schemas.microsoft.com/office/drawing/2014/main" id="{158CB8F9-68D5-4376-B8EE-459AB891A37C}"/>
              </a:ext>
            </a:extLst>
          </p:cNvPr>
          <p:cNvSpPr/>
          <p:nvPr/>
        </p:nvSpPr>
        <p:spPr>
          <a:xfrm>
            <a:off x="1108433" y="4563771"/>
            <a:ext cx="1856598" cy="461665"/>
          </a:xfrm>
          <a:prstGeom prst="rect">
            <a:avLst/>
          </a:prstGeom>
        </p:spPr>
        <p:txBody>
          <a:bodyPr wrap="none">
            <a:spAutoFit/>
          </a:bodyPr>
          <a:lstStyle/>
          <a:p>
            <a:r>
              <a:rPr lang="tr-TR" sz="2400" dirty="0"/>
              <a:t>1 m = 100 cm</a:t>
            </a:r>
          </a:p>
        </p:txBody>
      </p:sp>
      <p:sp>
        <p:nvSpPr>
          <p:cNvPr id="9" name="Dikdörtgen 8">
            <a:extLst>
              <a:ext uri="{FF2B5EF4-FFF2-40B4-BE49-F238E27FC236}">
                <a16:creationId xmlns="" xmlns:a16="http://schemas.microsoft.com/office/drawing/2014/main" id="{92F0957B-EC79-4AF3-8A29-015F506E6631}"/>
              </a:ext>
            </a:extLst>
          </p:cNvPr>
          <p:cNvSpPr/>
          <p:nvPr/>
        </p:nvSpPr>
        <p:spPr>
          <a:xfrm>
            <a:off x="4803593" y="966554"/>
            <a:ext cx="7388407" cy="1938992"/>
          </a:xfrm>
          <a:prstGeom prst="rect">
            <a:avLst/>
          </a:prstGeom>
        </p:spPr>
        <p:txBody>
          <a:bodyPr wrap="square">
            <a:spAutoFit/>
          </a:bodyPr>
          <a:lstStyle/>
          <a:p>
            <a:pPr marL="285750" indent="-285750">
              <a:buFont typeface="Wingdings" panose="05000000000000000000" pitchFamily="2" charset="2"/>
              <a:buChar char="Ø"/>
            </a:pPr>
            <a:r>
              <a:rPr lang="tr-TR" sz="2000" b="1" dirty="0">
                <a:latin typeface="Comic Sans MS" panose="030F0702030302020204" pitchFamily="66" charset="0"/>
              </a:rPr>
              <a:t>1 metre santimetrenin 100 katı olduğundan metre olarak verilen uzunluğu santimetreye çevirmek için 100 ile çarparız.</a:t>
            </a:r>
          </a:p>
          <a:p>
            <a:pPr marL="285750" indent="-285750">
              <a:buFont typeface="Wingdings" panose="05000000000000000000" pitchFamily="2" charset="2"/>
              <a:buChar char="Ø"/>
            </a:pPr>
            <a:r>
              <a:rPr lang="tr-TR" sz="2000" b="1" dirty="0">
                <a:latin typeface="Comic Sans MS" panose="030F0702030302020204" pitchFamily="66" charset="0"/>
              </a:rPr>
              <a:t>1 cm, metrenin 100’de 1’i olduğundan santimetre olarak verilen uzunluğu metreye çevirmek için 100’e böleriz.</a:t>
            </a:r>
            <a:endParaRPr lang="tr-TR" sz="2000" dirty="0">
              <a:latin typeface="Comic Sans MS" panose="030F0702030302020204" pitchFamily="66" charset="0"/>
            </a:endParaRPr>
          </a:p>
          <a:p>
            <a:endParaRPr lang="tr-TR" sz="2000" b="1" dirty="0">
              <a:latin typeface="Comic Sans MS" panose="030F0702030302020204" pitchFamily="66" charset="0"/>
            </a:endParaRPr>
          </a:p>
        </p:txBody>
      </p:sp>
      <p:sp>
        <p:nvSpPr>
          <p:cNvPr id="11" name="Dikdörtgen 10">
            <a:extLst>
              <a:ext uri="{FF2B5EF4-FFF2-40B4-BE49-F238E27FC236}">
                <a16:creationId xmlns="" xmlns:a16="http://schemas.microsoft.com/office/drawing/2014/main" id="{A41ED7F6-D762-41DC-8FAA-530A8B00F483}"/>
              </a:ext>
            </a:extLst>
          </p:cNvPr>
          <p:cNvSpPr/>
          <p:nvPr/>
        </p:nvSpPr>
        <p:spPr>
          <a:xfrm>
            <a:off x="5086678" y="3134536"/>
            <a:ext cx="5554726" cy="400110"/>
          </a:xfrm>
          <a:prstGeom prst="rect">
            <a:avLst/>
          </a:prstGeom>
        </p:spPr>
        <p:txBody>
          <a:bodyPr wrap="none">
            <a:spAutoFit/>
          </a:bodyPr>
          <a:lstStyle/>
          <a:p>
            <a:r>
              <a:rPr lang="tr-TR" sz="2000" dirty="0">
                <a:latin typeface="Comic Sans MS" panose="030F0702030302020204" pitchFamily="66" charset="0"/>
              </a:rPr>
              <a:t>6 metrelik bir kumaşı cm olarak ifade edelim.</a:t>
            </a:r>
          </a:p>
        </p:txBody>
      </p:sp>
      <p:sp>
        <p:nvSpPr>
          <p:cNvPr id="12" name="Dikdörtgen 11">
            <a:extLst>
              <a:ext uri="{FF2B5EF4-FFF2-40B4-BE49-F238E27FC236}">
                <a16:creationId xmlns="" xmlns:a16="http://schemas.microsoft.com/office/drawing/2014/main" id="{C9DB7885-2FF8-472C-A427-E2FF57099DC5}"/>
              </a:ext>
            </a:extLst>
          </p:cNvPr>
          <p:cNvSpPr/>
          <p:nvPr/>
        </p:nvSpPr>
        <p:spPr>
          <a:xfrm>
            <a:off x="5666509" y="3833826"/>
            <a:ext cx="6096000" cy="1015663"/>
          </a:xfrm>
          <a:prstGeom prst="rect">
            <a:avLst/>
          </a:prstGeom>
        </p:spPr>
        <p:txBody>
          <a:bodyPr>
            <a:spAutoFit/>
          </a:bodyPr>
          <a:lstStyle/>
          <a:p>
            <a:r>
              <a:rPr lang="tr-TR" sz="2000" dirty="0">
                <a:latin typeface="Comic Sans MS" panose="030F0702030302020204" pitchFamily="66" charset="0"/>
              </a:rPr>
              <a:t>1 m = 100 santimetredir.</a:t>
            </a:r>
          </a:p>
          <a:p>
            <a:r>
              <a:rPr lang="tr-TR" sz="2000" dirty="0">
                <a:latin typeface="Comic Sans MS" panose="030F0702030302020204" pitchFamily="66" charset="0"/>
              </a:rPr>
              <a:t>6 m = 6 x 100 cm’dir.</a:t>
            </a:r>
          </a:p>
          <a:p>
            <a:r>
              <a:rPr lang="tr-TR" sz="2000" dirty="0">
                <a:latin typeface="Comic Sans MS" panose="030F0702030302020204" pitchFamily="66" charset="0"/>
              </a:rPr>
              <a:t>6 m = 600 cm’dir.</a:t>
            </a:r>
          </a:p>
        </p:txBody>
      </p:sp>
      <p:sp>
        <p:nvSpPr>
          <p:cNvPr id="13" name="Dikdörtgen 12">
            <a:extLst>
              <a:ext uri="{FF2B5EF4-FFF2-40B4-BE49-F238E27FC236}">
                <a16:creationId xmlns="" xmlns:a16="http://schemas.microsoft.com/office/drawing/2014/main" id="{1BC58C94-5746-4426-8D14-CC0D62CBD3CC}"/>
              </a:ext>
            </a:extLst>
          </p:cNvPr>
          <p:cNvSpPr/>
          <p:nvPr/>
        </p:nvSpPr>
        <p:spPr>
          <a:xfrm>
            <a:off x="5218199" y="4955207"/>
            <a:ext cx="6992620" cy="400110"/>
          </a:xfrm>
          <a:prstGeom prst="rect">
            <a:avLst/>
          </a:prstGeom>
        </p:spPr>
        <p:txBody>
          <a:bodyPr wrap="none">
            <a:spAutoFit/>
          </a:bodyPr>
          <a:lstStyle/>
          <a:p>
            <a:r>
              <a:rPr lang="tr-TR" sz="2000" dirty="0">
                <a:latin typeface="Comic Sans MS" panose="030F0702030302020204" pitchFamily="66" charset="0"/>
              </a:rPr>
              <a:t>800 santimetrelik telin uzunluğunu m olarak ifade edelim.</a:t>
            </a:r>
          </a:p>
        </p:txBody>
      </p:sp>
      <p:sp>
        <p:nvSpPr>
          <p:cNvPr id="14" name="Dikdörtgen 13">
            <a:extLst>
              <a:ext uri="{FF2B5EF4-FFF2-40B4-BE49-F238E27FC236}">
                <a16:creationId xmlns="" xmlns:a16="http://schemas.microsoft.com/office/drawing/2014/main" id="{18792AE0-2E81-43F2-894D-95B3974A0476}"/>
              </a:ext>
            </a:extLst>
          </p:cNvPr>
          <p:cNvSpPr/>
          <p:nvPr/>
        </p:nvSpPr>
        <p:spPr>
          <a:xfrm>
            <a:off x="5666509" y="5553568"/>
            <a:ext cx="6096000" cy="707886"/>
          </a:xfrm>
          <a:prstGeom prst="rect">
            <a:avLst/>
          </a:prstGeom>
        </p:spPr>
        <p:txBody>
          <a:bodyPr>
            <a:spAutoFit/>
          </a:bodyPr>
          <a:lstStyle/>
          <a:p>
            <a:r>
              <a:rPr lang="tr-TR" sz="2000" dirty="0">
                <a:latin typeface="Comic Sans MS" panose="030F0702030302020204" pitchFamily="66" charset="0"/>
              </a:rPr>
              <a:t>800 : 100 = 8</a:t>
            </a:r>
          </a:p>
          <a:p>
            <a:r>
              <a:rPr lang="tr-TR" sz="2000" dirty="0">
                <a:latin typeface="Comic Sans MS" panose="030F0702030302020204" pitchFamily="66" charset="0"/>
              </a:rPr>
              <a:t>800 cm = 8 m</a:t>
            </a:r>
          </a:p>
        </p:txBody>
      </p:sp>
    </p:spTree>
    <p:extLst>
      <p:ext uri="{BB962C8B-B14F-4D97-AF65-F5344CB8AC3E}">
        <p14:creationId xmlns="" xmlns:p14="http://schemas.microsoft.com/office/powerpoint/2010/main" val="94299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D24BC18-3C44-4C93-B0AD-542DB3F1B055}"/>
              </a:ext>
            </a:extLst>
          </p:cNvPr>
          <p:cNvSpPr>
            <a:spLocks noGrp="1"/>
          </p:cNvSpPr>
          <p:nvPr>
            <p:ph type="title"/>
          </p:nvPr>
        </p:nvSpPr>
        <p:spPr>
          <a:xfrm>
            <a:off x="408709" y="-173472"/>
            <a:ext cx="10515600" cy="1325563"/>
          </a:xfrm>
        </p:spPr>
        <p:txBody>
          <a:bodyPr/>
          <a:lstStyle/>
          <a:p>
            <a:r>
              <a:rPr lang="tr-TR" b="1" dirty="0">
                <a:solidFill>
                  <a:srgbClr val="FF0000"/>
                </a:solidFill>
              </a:rPr>
              <a:t>Kilometre</a:t>
            </a:r>
            <a:endParaRPr lang="tr-TR" dirty="0">
              <a:solidFill>
                <a:srgbClr val="FF0000"/>
              </a:solidFill>
            </a:endParaRPr>
          </a:p>
        </p:txBody>
      </p:sp>
      <p:sp>
        <p:nvSpPr>
          <p:cNvPr id="3" name="İçerik Yer Tutucusu 2">
            <a:extLst>
              <a:ext uri="{FF2B5EF4-FFF2-40B4-BE49-F238E27FC236}">
                <a16:creationId xmlns="" xmlns:a16="http://schemas.microsoft.com/office/drawing/2014/main" id="{0D72219B-85E3-47EA-B31A-A46E8D76DDC1}"/>
              </a:ext>
            </a:extLst>
          </p:cNvPr>
          <p:cNvSpPr>
            <a:spLocks noGrp="1"/>
          </p:cNvSpPr>
          <p:nvPr>
            <p:ph idx="1"/>
          </p:nvPr>
        </p:nvSpPr>
        <p:spPr>
          <a:xfrm>
            <a:off x="336211" y="772699"/>
            <a:ext cx="11409218" cy="1968131"/>
          </a:xfrm>
        </p:spPr>
        <p:txBody>
          <a:bodyPr/>
          <a:lstStyle/>
          <a:p>
            <a:pPr marL="0" indent="0">
              <a:buNone/>
            </a:pPr>
            <a:r>
              <a:rPr lang="tr-TR" dirty="0"/>
              <a:t>Şehirler ve ülkeler arası mesafeler, kıyıların uzunlukları, ülkeler arasındaki sınırların uzunlukları </a:t>
            </a:r>
            <a:r>
              <a:rPr lang="tr-TR" b="1" dirty="0"/>
              <a:t>kilometre </a:t>
            </a:r>
            <a:r>
              <a:rPr lang="tr-TR" dirty="0"/>
              <a:t>ile belirlenir.</a:t>
            </a:r>
          </a:p>
          <a:p>
            <a:pPr marL="0" indent="0">
              <a:buNone/>
            </a:pPr>
            <a:r>
              <a:rPr lang="tr-TR" dirty="0"/>
              <a:t>Kilometrenin kısaltılmış gösterimi </a:t>
            </a:r>
            <a:r>
              <a:rPr lang="tr-TR" b="1" dirty="0"/>
              <a:t>km</a:t>
            </a:r>
            <a:r>
              <a:rPr lang="tr-TR" dirty="0"/>
              <a:t>’dir.</a:t>
            </a:r>
          </a:p>
          <a:p>
            <a:pPr marL="0" indent="0">
              <a:buNone/>
            </a:pPr>
            <a:r>
              <a:rPr lang="tr-TR" dirty="0"/>
              <a:t>1000 metrelik uzunluk </a:t>
            </a:r>
            <a:r>
              <a:rPr lang="tr-TR" b="1" dirty="0"/>
              <a:t>1 kilometre </a:t>
            </a:r>
            <a:r>
              <a:rPr lang="tr-TR" dirty="0"/>
              <a:t>olarak ifade edilir.</a:t>
            </a:r>
          </a:p>
        </p:txBody>
      </p:sp>
      <p:sp>
        <p:nvSpPr>
          <p:cNvPr id="4" name="Dikdörtgen 3">
            <a:extLst>
              <a:ext uri="{FF2B5EF4-FFF2-40B4-BE49-F238E27FC236}">
                <a16:creationId xmlns="" xmlns:a16="http://schemas.microsoft.com/office/drawing/2014/main" id="{0BDDD93F-E799-4061-BFDF-BF21913BB670}"/>
              </a:ext>
            </a:extLst>
          </p:cNvPr>
          <p:cNvSpPr/>
          <p:nvPr/>
        </p:nvSpPr>
        <p:spPr>
          <a:xfrm>
            <a:off x="408709" y="2999635"/>
            <a:ext cx="6037230" cy="400110"/>
          </a:xfrm>
          <a:prstGeom prst="rect">
            <a:avLst/>
          </a:prstGeom>
        </p:spPr>
        <p:txBody>
          <a:bodyPr wrap="none">
            <a:spAutoFit/>
          </a:bodyPr>
          <a:lstStyle/>
          <a:p>
            <a:r>
              <a:rPr lang="tr-TR" sz="2000" dirty="0">
                <a:latin typeface="Comic Sans MS" panose="030F0702030302020204" pitchFamily="66" charset="0"/>
              </a:rPr>
              <a:t>4 kilometrelik bir yolu metre olarak ifade edelim.</a:t>
            </a:r>
          </a:p>
        </p:txBody>
      </p:sp>
      <p:sp>
        <p:nvSpPr>
          <p:cNvPr id="5" name="Dikdörtgen 4">
            <a:extLst>
              <a:ext uri="{FF2B5EF4-FFF2-40B4-BE49-F238E27FC236}">
                <a16:creationId xmlns="" xmlns:a16="http://schemas.microsoft.com/office/drawing/2014/main" id="{4ECD6384-85B3-49BD-A96E-07879D6C73E8}"/>
              </a:ext>
            </a:extLst>
          </p:cNvPr>
          <p:cNvSpPr/>
          <p:nvPr/>
        </p:nvSpPr>
        <p:spPr>
          <a:xfrm>
            <a:off x="678873" y="3489034"/>
            <a:ext cx="6096000" cy="1015663"/>
          </a:xfrm>
          <a:prstGeom prst="rect">
            <a:avLst/>
          </a:prstGeom>
        </p:spPr>
        <p:txBody>
          <a:bodyPr>
            <a:spAutoFit/>
          </a:bodyPr>
          <a:lstStyle/>
          <a:p>
            <a:r>
              <a:rPr lang="tr-TR" sz="2000" dirty="0">
                <a:latin typeface="Comic Sans MS" panose="030F0702030302020204" pitchFamily="66" charset="0"/>
              </a:rPr>
              <a:t>1 km = 1000 metredir.</a:t>
            </a:r>
          </a:p>
          <a:p>
            <a:r>
              <a:rPr lang="pt-BR" sz="2000" dirty="0">
                <a:latin typeface="Comic Sans MS" panose="030F0702030302020204" pitchFamily="66" charset="0"/>
              </a:rPr>
              <a:t>4 km = 4 x 1000 m’dir.</a:t>
            </a:r>
          </a:p>
          <a:p>
            <a:r>
              <a:rPr lang="tr-TR" sz="2000" dirty="0">
                <a:latin typeface="Comic Sans MS" panose="030F0702030302020204" pitchFamily="66" charset="0"/>
              </a:rPr>
              <a:t>4 km = 4000 m’dir.</a:t>
            </a:r>
          </a:p>
        </p:txBody>
      </p:sp>
      <p:sp>
        <p:nvSpPr>
          <p:cNvPr id="6" name="Dikdörtgen 5">
            <a:extLst>
              <a:ext uri="{FF2B5EF4-FFF2-40B4-BE49-F238E27FC236}">
                <a16:creationId xmlns="" xmlns:a16="http://schemas.microsoft.com/office/drawing/2014/main" id="{48C9986C-90BF-4CAF-9E13-7B23984DFF2F}"/>
              </a:ext>
            </a:extLst>
          </p:cNvPr>
          <p:cNvSpPr/>
          <p:nvPr/>
        </p:nvSpPr>
        <p:spPr>
          <a:xfrm>
            <a:off x="3643745" y="3627772"/>
            <a:ext cx="8548255" cy="400110"/>
          </a:xfrm>
          <a:prstGeom prst="rect">
            <a:avLst/>
          </a:prstGeom>
        </p:spPr>
        <p:txBody>
          <a:bodyPr wrap="square">
            <a:spAutoFit/>
          </a:bodyPr>
          <a:lstStyle/>
          <a:p>
            <a:r>
              <a:rPr lang="tr-TR" sz="2000" dirty="0">
                <a:solidFill>
                  <a:srgbClr val="FF0000"/>
                </a:solidFill>
                <a:latin typeface="Comic Sans MS" panose="030F0702030302020204" pitchFamily="66" charset="0"/>
              </a:rPr>
              <a:t>(Kilometre birimindeki sayı metre ile ifade edilirken 1000 ile çarpılır. )</a:t>
            </a:r>
          </a:p>
        </p:txBody>
      </p:sp>
      <p:sp>
        <p:nvSpPr>
          <p:cNvPr id="7" name="Dikdörtgen 6">
            <a:extLst>
              <a:ext uri="{FF2B5EF4-FFF2-40B4-BE49-F238E27FC236}">
                <a16:creationId xmlns="" xmlns:a16="http://schemas.microsoft.com/office/drawing/2014/main" id="{0ABD6AA3-B73C-4BB9-903E-F5F69C60B760}"/>
              </a:ext>
            </a:extLst>
          </p:cNvPr>
          <p:cNvSpPr/>
          <p:nvPr/>
        </p:nvSpPr>
        <p:spPr>
          <a:xfrm>
            <a:off x="408709" y="4793607"/>
            <a:ext cx="5881738" cy="400110"/>
          </a:xfrm>
          <a:prstGeom prst="rect">
            <a:avLst/>
          </a:prstGeom>
        </p:spPr>
        <p:txBody>
          <a:bodyPr wrap="none">
            <a:spAutoFit/>
          </a:bodyPr>
          <a:lstStyle/>
          <a:p>
            <a:r>
              <a:rPr lang="tr-TR" sz="2000" dirty="0">
                <a:latin typeface="Comic Sans MS" panose="030F0702030302020204" pitchFamily="66" charset="0"/>
              </a:rPr>
              <a:t>9000 metrelik mesafeyi km olarak ifade edelim.</a:t>
            </a:r>
          </a:p>
        </p:txBody>
      </p:sp>
      <p:sp>
        <p:nvSpPr>
          <p:cNvPr id="8" name="Dikdörtgen 7">
            <a:extLst>
              <a:ext uri="{FF2B5EF4-FFF2-40B4-BE49-F238E27FC236}">
                <a16:creationId xmlns="" xmlns:a16="http://schemas.microsoft.com/office/drawing/2014/main" id="{FAB9E88A-97F5-4ACA-9949-D8A870660217}"/>
              </a:ext>
            </a:extLst>
          </p:cNvPr>
          <p:cNvSpPr/>
          <p:nvPr/>
        </p:nvSpPr>
        <p:spPr>
          <a:xfrm>
            <a:off x="678873" y="5438970"/>
            <a:ext cx="2632363" cy="707886"/>
          </a:xfrm>
          <a:prstGeom prst="rect">
            <a:avLst/>
          </a:prstGeom>
        </p:spPr>
        <p:txBody>
          <a:bodyPr wrap="square">
            <a:spAutoFit/>
          </a:bodyPr>
          <a:lstStyle/>
          <a:p>
            <a:r>
              <a:rPr lang="tr-TR" sz="2000" dirty="0">
                <a:latin typeface="Comic Sans MS" panose="030F0702030302020204" pitchFamily="66" charset="0"/>
              </a:rPr>
              <a:t>9000 : 1000 = 9</a:t>
            </a:r>
          </a:p>
          <a:p>
            <a:r>
              <a:rPr lang="tr-TR" sz="2000" dirty="0">
                <a:latin typeface="Comic Sans MS" panose="030F0702030302020204" pitchFamily="66" charset="0"/>
              </a:rPr>
              <a:t>9000 m = 9 km</a:t>
            </a:r>
          </a:p>
        </p:txBody>
      </p:sp>
      <p:sp>
        <p:nvSpPr>
          <p:cNvPr id="9" name="Dikdörtgen 8">
            <a:extLst>
              <a:ext uri="{FF2B5EF4-FFF2-40B4-BE49-F238E27FC236}">
                <a16:creationId xmlns="" xmlns:a16="http://schemas.microsoft.com/office/drawing/2014/main" id="{2CC45A6B-E132-4F18-8811-2F61636D5F28}"/>
              </a:ext>
            </a:extLst>
          </p:cNvPr>
          <p:cNvSpPr/>
          <p:nvPr/>
        </p:nvSpPr>
        <p:spPr>
          <a:xfrm>
            <a:off x="3408218" y="5495817"/>
            <a:ext cx="8548255" cy="400110"/>
          </a:xfrm>
          <a:prstGeom prst="rect">
            <a:avLst/>
          </a:prstGeom>
        </p:spPr>
        <p:txBody>
          <a:bodyPr wrap="square">
            <a:spAutoFit/>
          </a:bodyPr>
          <a:lstStyle/>
          <a:p>
            <a:r>
              <a:rPr lang="tr-TR" sz="2000" dirty="0">
                <a:solidFill>
                  <a:srgbClr val="FF0000"/>
                </a:solidFill>
                <a:latin typeface="Comic Sans MS" panose="030F0702030302020204" pitchFamily="66" charset="0"/>
              </a:rPr>
              <a:t>(Metre birimindeki sayı kilometre ile ifade edilirken 1000’e bölünür.)</a:t>
            </a:r>
          </a:p>
        </p:txBody>
      </p:sp>
    </p:spTree>
    <p:extLst>
      <p:ext uri="{BB962C8B-B14F-4D97-AF65-F5344CB8AC3E}">
        <p14:creationId xmlns="" xmlns:p14="http://schemas.microsoft.com/office/powerpoint/2010/main" val="246331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inVertical)">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arn(inVertical)">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inVertical)">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5D3CC541-0886-4BE5-9CD5-48BD2E28994A}"/>
              </a:ext>
            </a:extLst>
          </p:cNvPr>
          <p:cNvPicPr>
            <a:picLocks noChangeAspect="1"/>
          </p:cNvPicPr>
          <p:nvPr/>
        </p:nvPicPr>
        <p:blipFill>
          <a:blip r:embed="rId2" cstate="print"/>
          <a:stretch>
            <a:fillRect/>
          </a:stretch>
        </p:blipFill>
        <p:spPr>
          <a:xfrm>
            <a:off x="1102735" y="534699"/>
            <a:ext cx="9655753" cy="5793452"/>
          </a:xfrm>
          <a:prstGeom prst="rect">
            <a:avLst/>
          </a:prstGeom>
        </p:spPr>
      </p:pic>
      <p:cxnSp>
        <p:nvCxnSpPr>
          <p:cNvPr id="6" name="Düz Ok Bağlayıcısı 5">
            <a:extLst>
              <a:ext uri="{FF2B5EF4-FFF2-40B4-BE49-F238E27FC236}">
                <a16:creationId xmlns="" xmlns:a16="http://schemas.microsoft.com/office/drawing/2014/main" id="{02A4E0BB-8443-4291-88C7-FCF748A997D6}"/>
              </a:ext>
            </a:extLst>
          </p:cNvPr>
          <p:cNvCxnSpPr>
            <a:cxnSpLocks/>
          </p:cNvCxnSpPr>
          <p:nvPr/>
        </p:nvCxnSpPr>
        <p:spPr>
          <a:xfrm>
            <a:off x="6175881" y="894094"/>
            <a:ext cx="2538628" cy="2637603"/>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7" name="Düz Ok Bağlayıcısı 6">
            <a:extLst>
              <a:ext uri="{FF2B5EF4-FFF2-40B4-BE49-F238E27FC236}">
                <a16:creationId xmlns="" xmlns:a16="http://schemas.microsoft.com/office/drawing/2014/main" id="{06EBD6FA-1ABC-4244-829F-95E584C83E16}"/>
              </a:ext>
            </a:extLst>
          </p:cNvPr>
          <p:cNvCxnSpPr>
            <a:cxnSpLocks/>
          </p:cNvCxnSpPr>
          <p:nvPr/>
        </p:nvCxnSpPr>
        <p:spPr>
          <a:xfrm>
            <a:off x="5486400" y="1828800"/>
            <a:ext cx="3380510" cy="0"/>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10" name="Düz Ok Bağlayıcısı 9">
            <a:extLst>
              <a:ext uri="{FF2B5EF4-FFF2-40B4-BE49-F238E27FC236}">
                <a16:creationId xmlns="" xmlns:a16="http://schemas.microsoft.com/office/drawing/2014/main" id="{3DB2FD36-9436-4588-86D2-A62B23F1BE7E}"/>
              </a:ext>
            </a:extLst>
          </p:cNvPr>
          <p:cNvCxnSpPr>
            <a:cxnSpLocks/>
          </p:cNvCxnSpPr>
          <p:nvPr/>
        </p:nvCxnSpPr>
        <p:spPr>
          <a:xfrm>
            <a:off x="5583381" y="4946637"/>
            <a:ext cx="3408219" cy="706582"/>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11" name="Düz Ok Bağlayıcısı 10">
            <a:extLst>
              <a:ext uri="{FF2B5EF4-FFF2-40B4-BE49-F238E27FC236}">
                <a16:creationId xmlns="" xmlns:a16="http://schemas.microsoft.com/office/drawing/2014/main" id="{4B8E5DEE-646E-40D4-A25C-2A69F2B985B8}"/>
              </a:ext>
            </a:extLst>
          </p:cNvPr>
          <p:cNvCxnSpPr>
            <a:cxnSpLocks/>
          </p:cNvCxnSpPr>
          <p:nvPr/>
        </p:nvCxnSpPr>
        <p:spPr>
          <a:xfrm>
            <a:off x="5486400" y="2597727"/>
            <a:ext cx="3380510" cy="0"/>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12" name="Düz Ok Bağlayıcısı 11">
            <a:extLst>
              <a:ext uri="{FF2B5EF4-FFF2-40B4-BE49-F238E27FC236}">
                <a16:creationId xmlns="" xmlns:a16="http://schemas.microsoft.com/office/drawing/2014/main" id="{DB3AC20D-4877-4ABD-B70C-C7FF9FC1B4FD}"/>
              </a:ext>
            </a:extLst>
          </p:cNvPr>
          <p:cNvCxnSpPr>
            <a:cxnSpLocks/>
          </p:cNvCxnSpPr>
          <p:nvPr/>
        </p:nvCxnSpPr>
        <p:spPr>
          <a:xfrm flipV="1">
            <a:off x="5860473" y="4227412"/>
            <a:ext cx="2854036" cy="1432171"/>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15" name="Düz Ok Bağlayıcısı 14">
            <a:extLst>
              <a:ext uri="{FF2B5EF4-FFF2-40B4-BE49-F238E27FC236}">
                <a16:creationId xmlns="" xmlns:a16="http://schemas.microsoft.com/office/drawing/2014/main" id="{84BD5C57-9496-40BC-9265-964306048298}"/>
              </a:ext>
            </a:extLst>
          </p:cNvPr>
          <p:cNvCxnSpPr>
            <a:cxnSpLocks/>
          </p:cNvCxnSpPr>
          <p:nvPr/>
        </p:nvCxnSpPr>
        <p:spPr>
          <a:xfrm>
            <a:off x="5472545" y="4227412"/>
            <a:ext cx="3338946" cy="871061"/>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44971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 xmlns:a16="http://schemas.microsoft.com/office/drawing/2014/main" id="{AB584ADD-E2E3-492D-BDC3-AA9A96688DFA}"/>
              </a:ext>
            </a:extLst>
          </p:cNvPr>
          <p:cNvPicPr>
            <a:picLocks noChangeAspect="1"/>
          </p:cNvPicPr>
          <p:nvPr/>
        </p:nvPicPr>
        <p:blipFill>
          <a:blip r:embed="rId2" cstate="print"/>
          <a:stretch>
            <a:fillRect/>
          </a:stretch>
        </p:blipFill>
        <p:spPr>
          <a:xfrm>
            <a:off x="1053812" y="1169410"/>
            <a:ext cx="10571582" cy="4783641"/>
          </a:xfrm>
          <a:prstGeom prst="rect">
            <a:avLst/>
          </a:prstGeom>
        </p:spPr>
      </p:pic>
      <p:cxnSp>
        <p:nvCxnSpPr>
          <p:cNvPr id="6" name="Düz Bağlayıcı 5">
            <a:extLst>
              <a:ext uri="{FF2B5EF4-FFF2-40B4-BE49-F238E27FC236}">
                <a16:creationId xmlns="" xmlns:a16="http://schemas.microsoft.com/office/drawing/2014/main" id="{5ABBA38B-67D3-49B4-8766-036661FEA083}"/>
              </a:ext>
            </a:extLst>
          </p:cNvPr>
          <p:cNvCxnSpPr/>
          <p:nvPr/>
        </p:nvCxnSpPr>
        <p:spPr>
          <a:xfrm>
            <a:off x="6788727" y="1773382"/>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Dikdörtgen 6">
            <a:extLst>
              <a:ext uri="{FF2B5EF4-FFF2-40B4-BE49-F238E27FC236}">
                <a16:creationId xmlns="" xmlns:a16="http://schemas.microsoft.com/office/drawing/2014/main" id="{0026ADCD-CAB2-4EE4-82A4-2013A9FE6E75}"/>
              </a:ext>
            </a:extLst>
          </p:cNvPr>
          <p:cNvSpPr/>
          <p:nvPr/>
        </p:nvSpPr>
        <p:spPr>
          <a:xfrm>
            <a:off x="871838" y="370008"/>
            <a:ext cx="11583397" cy="830997"/>
          </a:xfrm>
          <a:prstGeom prst="rect">
            <a:avLst/>
          </a:prstGeom>
        </p:spPr>
        <p:txBody>
          <a:bodyPr wrap="square">
            <a:spAutoFit/>
          </a:bodyPr>
          <a:lstStyle/>
          <a:p>
            <a:r>
              <a:rPr lang="tr-TR" sz="2400" dirty="0">
                <a:latin typeface="TTKBDikTemelAbece"/>
              </a:rPr>
              <a:t>Aşağıdaki tabloda birbirinden farklı uzunluklar verilmiştir. Her satırda en kısa olanı işaretleyiniz.</a:t>
            </a:r>
            <a:endParaRPr lang="tr-TR" sz="2400" dirty="0"/>
          </a:p>
        </p:txBody>
      </p:sp>
      <p:cxnSp>
        <p:nvCxnSpPr>
          <p:cNvPr id="8" name="Düz Bağlayıcı 7">
            <a:extLst>
              <a:ext uri="{FF2B5EF4-FFF2-40B4-BE49-F238E27FC236}">
                <a16:creationId xmlns="" xmlns:a16="http://schemas.microsoft.com/office/drawing/2014/main" id="{97288628-FFB2-46A6-B622-7A18DA896760}"/>
              </a:ext>
            </a:extLst>
          </p:cNvPr>
          <p:cNvCxnSpPr/>
          <p:nvPr/>
        </p:nvCxnSpPr>
        <p:spPr>
          <a:xfrm>
            <a:off x="4336473" y="2396836"/>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Düz Bağlayıcı 8">
            <a:extLst>
              <a:ext uri="{FF2B5EF4-FFF2-40B4-BE49-F238E27FC236}">
                <a16:creationId xmlns="" xmlns:a16="http://schemas.microsoft.com/office/drawing/2014/main" id="{936C44E7-2FEF-43EB-A10F-0A237551C030}"/>
              </a:ext>
            </a:extLst>
          </p:cNvPr>
          <p:cNvCxnSpPr/>
          <p:nvPr/>
        </p:nvCxnSpPr>
        <p:spPr>
          <a:xfrm>
            <a:off x="9712036" y="3061855"/>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Düz Bağlayıcı 9">
            <a:extLst>
              <a:ext uri="{FF2B5EF4-FFF2-40B4-BE49-F238E27FC236}">
                <a16:creationId xmlns="" xmlns:a16="http://schemas.microsoft.com/office/drawing/2014/main" id="{C051C6F5-5B76-45E6-982E-60677CB2BCAE}"/>
              </a:ext>
            </a:extLst>
          </p:cNvPr>
          <p:cNvCxnSpPr/>
          <p:nvPr/>
        </p:nvCxnSpPr>
        <p:spPr>
          <a:xfrm>
            <a:off x="9587346" y="3713018"/>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Düz Bağlayıcı 10">
            <a:extLst>
              <a:ext uri="{FF2B5EF4-FFF2-40B4-BE49-F238E27FC236}">
                <a16:creationId xmlns="" xmlns:a16="http://schemas.microsoft.com/office/drawing/2014/main" id="{451A85AD-1311-464D-981C-8B507FD6E3D4}"/>
              </a:ext>
            </a:extLst>
          </p:cNvPr>
          <p:cNvCxnSpPr/>
          <p:nvPr/>
        </p:nvCxnSpPr>
        <p:spPr>
          <a:xfrm>
            <a:off x="6788727" y="4405745"/>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Düz Bağlayıcı 11">
            <a:extLst>
              <a:ext uri="{FF2B5EF4-FFF2-40B4-BE49-F238E27FC236}">
                <a16:creationId xmlns="" xmlns:a16="http://schemas.microsoft.com/office/drawing/2014/main" id="{04454203-A54A-413F-9DB3-11D8A7AC665F}"/>
              </a:ext>
            </a:extLst>
          </p:cNvPr>
          <p:cNvCxnSpPr/>
          <p:nvPr/>
        </p:nvCxnSpPr>
        <p:spPr>
          <a:xfrm>
            <a:off x="9434945" y="5015345"/>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Düz Bağlayıcı 12">
            <a:extLst>
              <a:ext uri="{FF2B5EF4-FFF2-40B4-BE49-F238E27FC236}">
                <a16:creationId xmlns="" xmlns:a16="http://schemas.microsoft.com/office/drawing/2014/main" id="{BF6D1715-FACD-4596-9C85-DF4A2D7F73A1}"/>
              </a:ext>
            </a:extLst>
          </p:cNvPr>
          <p:cNvCxnSpPr/>
          <p:nvPr/>
        </p:nvCxnSpPr>
        <p:spPr>
          <a:xfrm>
            <a:off x="1759526" y="5708072"/>
            <a:ext cx="1330037"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48528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1614</Words>
  <PresentationFormat>Özel</PresentationFormat>
  <Paragraphs>200</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Office Teması</vt:lpstr>
      <vt:lpstr>UZUNLUK ÖLÇME</vt:lpstr>
      <vt:lpstr>Ölçülerde Neden Değişiklik Yapıldı?</vt:lpstr>
      <vt:lpstr>Milimetrenin Kullanımı</vt:lpstr>
      <vt:lpstr>Slayt 4</vt:lpstr>
      <vt:lpstr>Slayt 5</vt:lpstr>
      <vt:lpstr>Slayt 6</vt:lpstr>
      <vt:lpstr>Kilometre</vt:lpstr>
      <vt:lpstr>Slayt 8</vt:lpstr>
      <vt:lpstr>Slayt 9</vt:lpstr>
      <vt:lpstr>Slayt 10</vt:lpstr>
      <vt:lpstr>Slayt 11</vt:lpstr>
      <vt:lpstr>Slayt 12</vt:lpstr>
      <vt:lpstr>Slayt 13</vt:lpstr>
      <vt:lpstr>Slayt 14</vt:lpstr>
      <vt:lpstr>ÇEVRE ÖLÇME</vt:lpstr>
      <vt:lpstr>Karenin Çevre Uzunluğu</vt:lpstr>
      <vt:lpstr>5 cm</vt:lpstr>
      <vt:lpstr>Slayt 18</vt:lpstr>
      <vt:lpstr>Dikdörtgenin Çevre Uzunluğu</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2020-05-21T19:26:21Z</dcterms:created>
  <dcterms:modified xsi:type="dcterms:W3CDTF">2020-10-05T07:12:51Z</dcterms:modified>
  <cp:category>https://www.sorubak.com</cp:category>
</cp:coreProperties>
</file>