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eşgen 8"/>
          <p:cNvSpPr/>
          <p:nvPr/>
        </p:nvSpPr>
        <p:spPr>
          <a:xfrm>
            <a:off x="298769" y="5158838"/>
            <a:ext cx="3426363" cy="126614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Beşgen 7"/>
          <p:cNvSpPr/>
          <p:nvPr/>
        </p:nvSpPr>
        <p:spPr>
          <a:xfrm rot="10800000">
            <a:off x="5061516" y="2442907"/>
            <a:ext cx="3902971" cy="1790439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eşgen 2"/>
          <p:cNvSpPr/>
          <p:nvPr/>
        </p:nvSpPr>
        <p:spPr>
          <a:xfrm>
            <a:off x="298071" y="509874"/>
            <a:ext cx="3591272" cy="1266142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475138" y="329466"/>
            <a:ext cx="35201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Wingdings" pitchFamily="2" charset="2"/>
              <a:buChar char="q"/>
            </a:pPr>
            <a:r>
              <a:rPr lang="tr-TR" sz="6000" i="1" dirty="0">
                <a:solidFill>
                  <a:srgbClr val="FF0000"/>
                </a:solidFill>
              </a:rPr>
              <a:t>C</a:t>
            </a:r>
            <a:r>
              <a:rPr lang="tr-TR" sz="2400" i="1" dirty="0">
                <a:solidFill>
                  <a:srgbClr val="00B050"/>
                </a:solidFill>
              </a:rPr>
              <a:t>ümle büyük harfle </a:t>
            </a:r>
            <a:r>
              <a:rPr lang="tr-TR" sz="2400" i="1" dirty="0" smtClean="0">
                <a:solidFill>
                  <a:srgbClr val="00B050"/>
                </a:solidFill>
              </a:rPr>
              <a:t>başlar</a:t>
            </a:r>
            <a:r>
              <a:rPr lang="tr-TR" sz="2800" i="1" dirty="0" smtClean="0">
                <a:solidFill>
                  <a:srgbClr val="00B050"/>
                </a:solidFill>
              </a:rPr>
              <a:t>.</a:t>
            </a:r>
            <a:endParaRPr lang="tr-TR" sz="2800" i="1" dirty="0">
              <a:solidFill>
                <a:srgbClr val="00B05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652120" y="2645632"/>
            <a:ext cx="3654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400" i="1" dirty="0">
                <a:solidFill>
                  <a:srgbClr val="FF0000"/>
                </a:solidFill>
              </a:rPr>
              <a:t>Özel isimler cümlenin neresinde olursa olsun büyük harfle başlar.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790564" y="34556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/>
              <a:t>BÜYÜK HARFLERİN KULLANILDIĞI YERLER</a:t>
            </a:r>
            <a:endParaRPr lang="tr-TR" sz="2000" b="1" i="1" dirty="0"/>
          </a:p>
        </p:txBody>
      </p:sp>
      <p:sp>
        <p:nvSpPr>
          <p:cNvPr id="7" name="Dikdörtgen 6"/>
          <p:cNvSpPr/>
          <p:nvPr/>
        </p:nvSpPr>
        <p:spPr>
          <a:xfrm>
            <a:off x="427775" y="5314856"/>
            <a:ext cx="3168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rgbClr val="7030A0"/>
                </a:solidFill>
              </a:rPr>
              <a:t>Şiir dizeleri büyük harfle </a:t>
            </a:r>
            <a:r>
              <a:rPr lang="tr-TR" altLang="tr-TR" sz="2400" i="1" dirty="0" smtClean="0">
                <a:solidFill>
                  <a:srgbClr val="7030A0"/>
                </a:solidFill>
              </a:rPr>
              <a:t>başlar.</a:t>
            </a:r>
            <a:endParaRPr lang="tr-TR" sz="2400" i="1" dirty="0">
              <a:solidFill>
                <a:srgbClr val="7030A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72000" y="81977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/>
              <a:t>Bugün hava çok sıcak.</a:t>
            </a:r>
          </a:p>
          <a:p>
            <a:r>
              <a:rPr lang="tr-TR" sz="2800" dirty="0"/>
              <a:t>Terliklerimi gören oldu mu ?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60477" y="2659333"/>
            <a:ext cx="70348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Türkiye'nin başkenti Ankara'dır.</a:t>
            </a:r>
            <a:br>
              <a:rPr lang="tr-TR" sz="2800" dirty="0"/>
            </a:br>
            <a:r>
              <a:rPr lang="tr-TR" sz="2800" dirty="0" smtClean="0"/>
              <a:t>Bizim </a:t>
            </a:r>
            <a:r>
              <a:rPr lang="tr-TR" sz="2800" dirty="0"/>
              <a:t>sınıftan sadece Yasin </a:t>
            </a:r>
            <a:endParaRPr lang="tr-TR" sz="2800" dirty="0" smtClean="0"/>
          </a:p>
          <a:p>
            <a:r>
              <a:rPr lang="tr-TR" sz="2800" dirty="0" smtClean="0"/>
              <a:t>gelemedi</a:t>
            </a:r>
            <a:r>
              <a:rPr lang="tr-TR" sz="2800" dirty="0"/>
              <a:t>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3889343" y="4883968"/>
            <a:ext cx="6345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altLang="tr-TR" sz="2800" dirty="0" smtClean="0">
                <a:solidFill>
                  <a:srgbClr val="FF0000"/>
                </a:solidFill>
              </a:rPr>
              <a:t>  </a:t>
            </a:r>
            <a:r>
              <a:rPr lang="tr-TR" altLang="tr-TR" sz="2800" dirty="0" smtClean="0"/>
              <a:t>Can </a:t>
            </a:r>
            <a:r>
              <a:rPr lang="tr-TR" altLang="tr-TR" sz="2800" dirty="0"/>
              <a:t>sıkıntısı sobeleyemez kimseyi </a:t>
            </a:r>
            <a:endParaRPr lang="tr-TR" altLang="tr-TR" sz="2800" dirty="0" smtClean="0"/>
          </a:p>
          <a:p>
            <a:pPr>
              <a:defRPr/>
            </a:pPr>
            <a:r>
              <a:rPr lang="tr-TR" altLang="tr-TR" sz="2800" dirty="0"/>
              <a:t> </a:t>
            </a:r>
            <a:r>
              <a:rPr lang="tr-TR" altLang="tr-TR" sz="2800" dirty="0" smtClean="0"/>
              <a:t> İçine </a:t>
            </a:r>
            <a:r>
              <a:rPr lang="tr-TR" altLang="tr-TR" sz="2800" dirty="0"/>
              <a:t>saklanınca bir kitabın</a:t>
            </a:r>
          </a:p>
          <a:p>
            <a:pPr>
              <a:defRPr/>
            </a:pPr>
            <a:r>
              <a:rPr lang="tr-TR" altLang="tr-TR" sz="2800" dirty="0"/>
              <a:t>  Çünkü bir kitabın içine bakmak</a:t>
            </a:r>
          </a:p>
          <a:p>
            <a:pPr>
              <a:defRPr/>
            </a:pPr>
            <a:r>
              <a:rPr lang="tr-TR" altLang="tr-TR" sz="2800" dirty="0"/>
              <a:t>  Hiç aklına gelmez sıkıntının.</a:t>
            </a:r>
          </a:p>
        </p:txBody>
      </p:sp>
      <p:pic>
        <p:nvPicPr>
          <p:cNvPr id="4100" name="Picture 4" descr="Cocuk Cizgi PNG Images, Cocuk Cizgi Clipart Free Downlo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811" y="3468955"/>
            <a:ext cx="1150452" cy="1528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342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eşgen 9"/>
          <p:cNvSpPr/>
          <p:nvPr/>
        </p:nvSpPr>
        <p:spPr>
          <a:xfrm rot="10800000">
            <a:off x="4788024" y="2204665"/>
            <a:ext cx="4248472" cy="122433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Beşgen 8"/>
          <p:cNvSpPr/>
          <p:nvPr/>
        </p:nvSpPr>
        <p:spPr>
          <a:xfrm>
            <a:off x="94839" y="5421030"/>
            <a:ext cx="4095328" cy="1266142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Beşgen 7"/>
          <p:cNvSpPr/>
          <p:nvPr/>
        </p:nvSpPr>
        <p:spPr>
          <a:xfrm>
            <a:off x="94839" y="176638"/>
            <a:ext cx="3685074" cy="1266142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92702" y="341305"/>
            <a:ext cx="3257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/>
              <a:t>Gezegen ve yıldız adları büyük harfle başlar.</a:t>
            </a:r>
            <a:endParaRPr lang="tr-TR" sz="2400" i="1" dirty="0"/>
          </a:p>
        </p:txBody>
      </p:sp>
      <p:sp>
        <p:nvSpPr>
          <p:cNvPr id="4" name="Dikdörtgen 3"/>
          <p:cNvSpPr/>
          <p:nvPr/>
        </p:nvSpPr>
        <p:spPr>
          <a:xfrm>
            <a:off x="5530800" y="2218136"/>
            <a:ext cx="3505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rgbClr val="002060"/>
                </a:solidFill>
              </a:rPr>
              <a:t>Kitap, dergi ve gazete isimlerinin her kelimesi büyük harfle başlar. </a:t>
            </a:r>
            <a:br>
              <a:rPr lang="tr-TR" altLang="tr-TR" sz="2400" i="1" dirty="0">
                <a:solidFill>
                  <a:srgbClr val="002060"/>
                </a:solidFill>
              </a:rPr>
            </a:br>
            <a:endParaRPr lang="tr-TR" sz="2400" i="1" dirty="0">
              <a:solidFill>
                <a:srgbClr val="00206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2703" y="5577048"/>
            <a:ext cx="3487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chemeClr val="accent6">
                    <a:lumMod val="50000"/>
                  </a:schemeClr>
                </a:solidFill>
              </a:rPr>
              <a:t>Hitap kelimeleri büyük harfle başlar. </a:t>
            </a:r>
            <a:endParaRPr lang="tr-TR" sz="2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975263" y="316968"/>
            <a:ext cx="53640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800" dirty="0"/>
              <a:t>Dünya, Güneş’in etrafında dolanır</a:t>
            </a:r>
            <a:r>
              <a:rPr lang="pl-PL" altLang="tr-TR" sz="2800" dirty="0"/>
              <a:t>.</a:t>
            </a:r>
            <a:endParaRPr lang="tr-TR" altLang="tr-TR" sz="2800" dirty="0"/>
          </a:p>
          <a:p>
            <a:r>
              <a:rPr lang="tr-TR" altLang="tr-TR" sz="2800" dirty="0"/>
              <a:t>En büyük gezegen Jüpiter’dir.</a:t>
            </a:r>
            <a:endParaRPr lang="pl-PL" alt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73832" y="2204666"/>
            <a:ext cx="48600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800" dirty="0"/>
              <a:t>Mehmet Akif Ersoy’un en büyük eseri Safahat’tır.</a:t>
            </a:r>
          </a:p>
          <a:p>
            <a:pPr>
              <a:defRPr/>
            </a:pPr>
            <a:r>
              <a:rPr lang="tr-TR" sz="2800" dirty="0"/>
              <a:t>Yusuf, </a:t>
            </a:r>
            <a:r>
              <a:rPr lang="tr-TR" sz="2800" dirty="0" smtClean="0"/>
              <a:t>Sabah </a:t>
            </a:r>
            <a:r>
              <a:rPr lang="tr-TR" sz="2800" dirty="0"/>
              <a:t>gazetesini aldı.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908645" y="504211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/>
              <a:t>Sevgili Öğrenciler,</a:t>
            </a:r>
          </a:p>
          <a:p>
            <a:r>
              <a:rPr lang="tr-TR" sz="2800" dirty="0"/>
              <a:t>Sayın Müdürüm,</a:t>
            </a:r>
          </a:p>
          <a:p>
            <a:r>
              <a:rPr lang="tr-TR" sz="2800" dirty="0"/>
              <a:t>Sayın Belediye Başkanım,</a:t>
            </a:r>
          </a:p>
          <a:p>
            <a:r>
              <a:rPr lang="tr-TR" sz="2800" dirty="0"/>
              <a:t>Canım Anneciğim,</a:t>
            </a:r>
          </a:p>
        </p:txBody>
      </p:sp>
      <p:pic>
        <p:nvPicPr>
          <p:cNvPr id="12" name="Picture 2" descr="Güneş çizgi film vektörler ve grafikleri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6" y="1202788"/>
            <a:ext cx="926915" cy="8725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artoon Globe Görsel, Stok Fotoğraf ve Vektörleri | Shuttersto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481" y="1061622"/>
            <a:ext cx="1008112" cy="1041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çizgi film Konuşmacı png | PNGEg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48" y="4191996"/>
            <a:ext cx="1332753" cy="1700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afahat , Mehmet Akif Ersoy - Fiyatı &amp; Satın Al | idefi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89661"/>
            <a:ext cx="1166092" cy="1706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azetelerde Newroz'a Hazırlık - biane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050" y="3589661"/>
            <a:ext cx="2404079" cy="12476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2508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eşgen 8"/>
          <p:cNvSpPr/>
          <p:nvPr/>
        </p:nvSpPr>
        <p:spPr>
          <a:xfrm>
            <a:off x="250505" y="5373216"/>
            <a:ext cx="3127784" cy="1200329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Beşgen 7"/>
          <p:cNvSpPr/>
          <p:nvPr/>
        </p:nvSpPr>
        <p:spPr>
          <a:xfrm>
            <a:off x="24041" y="81497"/>
            <a:ext cx="3539847" cy="1105925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Beşgen 6"/>
          <p:cNvSpPr/>
          <p:nvPr/>
        </p:nvSpPr>
        <p:spPr>
          <a:xfrm rot="10800000">
            <a:off x="5399608" y="2647709"/>
            <a:ext cx="3456384" cy="1354726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94697" y="81341"/>
            <a:ext cx="3127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400" i="1" dirty="0">
                <a:solidFill>
                  <a:srgbClr val="C00000"/>
                </a:solidFill>
              </a:rPr>
              <a:t>Millet, din ve dil adları büyük harfle başlar.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024812" y="2647710"/>
            <a:ext cx="3119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rgbClr val="00B050"/>
                </a:solidFill>
              </a:rPr>
              <a:t>Hayvanlara verilen özel adlar büyük harfle başlar</a:t>
            </a:r>
            <a:endParaRPr lang="tr-TR" sz="2400" i="1" dirty="0">
              <a:solidFill>
                <a:srgbClr val="00B05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8467" y="5373216"/>
            <a:ext cx="30893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rgbClr val="002060"/>
                </a:solidFill>
              </a:rPr>
              <a:t>Milli bayram ve savaş adları büyük harfle başlar.</a:t>
            </a:r>
            <a:endParaRPr lang="tr-TR" sz="2400" i="1" dirty="0">
              <a:solidFill>
                <a:srgbClr val="00206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779912" y="34220"/>
            <a:ext cx="53640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800" dirty="0"/>
              <a:t>Ülkemize Alman iş adamları geldi.</a:t>
            </a:r>
          </a:p>
          <a:p>
            <a:r>
              <a:rPr lang="tr-TR" altLang="tr-TR" sz="2800" dirty="0"/>
              <a:t>Çok güzel Japonca biliyorum</a:t>
            </a:r>
            <a:endParaRPr lang="tr-TR" sz="2800" dirty="0"/>
          </a:p>
        </p:txBody>
      </p:sp>
      <p:sp>
        <p:nvSpPr>
          <p:cNvPr id="10" name="Dikdörtgen 9"/>
          <p:cNvSpPr/>
          <p:nvPr/>
        </p:nvSpPr>
        <p:spPr>
          <a:xfrm>
            <a:off x="0" y="2642959"/>
            <a:ext cx="5537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Kedim Pamuk çok tatlı.</a:t>
            </a:r>
          </a:p>
          <a:p>
            <a:r>
              <a:rPr lang="tr-TR" sz="2800" dirty="0"/>
              <a:t>Eşeğimin adını Karakaçan koydum.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347864" y="4860933"/>
            <a:ext cx="57606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800" dirty="0"/>
              <a:t>Atatürk, Kurtuluş Savaşı’nı başlatmak için Samsun’a çıktı.</a:t>
            </a:r>
          </a:p>
          <a:p>
            <a:r>
              <a:rPr lang="tr-TR" altLang="tr-TR" sz="2800" dirty="0"/>
              <a:t>Meryem, Zafer Bayramı gösterilerine katıldı.</a:t>
            </a:r>
          </a:p>
        </p:txBody>
      </p:sp>
      <p:sp>
        <p:nvSpPr>
          <p:cNvPr id="12" name="AutoShape 2" descr="Dünyada En Çok Konuşulan Diller - BiletBayisi Seyahat Blogu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 descr="C:\Users\Windows 10\Desktop\dunya-dilleri-biletbayis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956" y="883898"/>
            <a:ext cx="1763810" cy="17638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vcil Hayvan Sahiplerinin Hayatını Kolaylaştıracak 7 Türk Giriş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78" y="1302899"/>
            <a:ext cx="2290531" cy="1145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Malazgirt 1071 - Kiyametin Ilk Günü: Alican, Mustafa, n/a: 9786058301160:  Amazon.com: Book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493897"/>
            <a:ext cx="1160463" cy="1674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0465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kyanuslar ve Kıtalar | Coğrafya ve Eğit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44" y="3182934"/>
            <a:ext cx="3785975" cy="1968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eşgen 9"/>
          <p:cNvSpPr/>
          <p:nvPr/>
        </p:nvSpPr>
        <p:spPr>
          <a:xfrm>
            <a:off x="139485" y="5182556"/>
            <a:ext cx="3892456" cy="143525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Beşgen 8"/>
          <p:cNvSpPr/>
          <p:nvPr/>
        </p:nvSpPr>
        <p:spPr>
          <a:xfrm>
            <a:off x="143508" y="119052"/>
            <a:ext cx="3484625" cy="1284339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Beşgen 7"/>
          <p:cNvSpPr/>
          <p:nvPr/>
        </p:nvSpPr>
        <p:spPr>
          <a:xfrm rot="10800000">
            <a:off x="5076056" y="1462957"/>
            <a:ext cx="3849271" cy="1533995"/>
          </a:xfrm>
          <a:prstGeom prst="homePlat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99740" y="203062"/>
            <a:ext cx="42193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 smtClean="0">
                <a:solidFill>
                  <a:srgbClr val="00B050"/>
                </a:solidFill>
              </a:rPr>
              <a:t>İki noktadan </a:t>
            </a:r>
            <a:r>
              <a:rPr lang="tr-TR" altLang="tr-TR" sz="2400" i="1" dirty="0">
                <a:solidFill>
                  <a:srgbClr val="00B050"/>
                </a:solidFill>
              </a:rPr>
              <a:t>sonra </a:t>
            </a:r>
            <a:endParaRPr lang="tr-TR" altLang="tr-TR" sz="2400" i="1" dirty="0" smtClean="0">
              <a:solidFill>
                <a:srgbClr val="00B050"/>
              </a:solidFill>
            </a:endParaRPr>
          </a:p>
          <a:p>
            <a:r>
              <a:rPr lang="tr-TR" altLang="tr-TR" sz="2400" i="1" dirty="0" smtClean="0">
                <a:solidFill>
                  <a:srgbClr val="00B050"/>
                </a:solidFill>
              </a:rPr>
              <a:t>başlayan </a:t>
            </a:r>
            <a:r>
              <a:rPr lang="tr-TR" altLang="tr-TR" sz="2400" i="1" dirty="0">
                <a:solidFill>
                  <a:srgbClr val="00B050"/>
                </a:solidFill>
              </a:rPr>
              <a:t>cümleler </a:t>
            </a:r>
            <a:endParaRPr lang="tr-TR" altLang="tr-TR" sz="2400" i="1" dirty="0" smtClean="0">
              <a:solidFill>
                <a:srgbClr val="00B050"/>
              </a:solidFill>
            </a:endParaRPr>
          </a:p>
          <a:p>
            <a:r>
              <a:rPr lang="tr-TR" altLang="tr-TR" sz="2400" i="1" dirty="0" smtClean="0">
                <a:solidFill>
                  <a:srgbClr val="00B050"/>
                </a:solidFill>
              </a:rPr>
              <a:t>büyük </a:t>
            </a:r>
            <a:r>
              <a:rPr lang="tr-TR" altLang="tr-TR" sz="2400" i="1" dirty="0">
                <a:solidFill>
                  <a:srgbClr val="00B050"/>
                </a:solidFill>
              </a:rPr>
              <a:t>harfle başlar.</a:t>
            </a:r>
            <a:endParaRPr lang="tr-TR" sz="2400" i="1" dirty="0">
              <a:solidFill>
                <a:srgbClr val="00B05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76820" y="1512266"/>
            <a:ext cx="37133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 smtClean="0">
                <a:solidFill>
                  <a:srgbClr val="FF0000"/>
                </a:solidFill>
              </a:rPr>
              <a:t>Yer</a:t>
            </a:r>
            <a:r>
              <a:rPr lang="tr-TR" altLang="tr-TR" sz="2400" i="1" dirty="0">
                <a:solidFill>
                  <a:srgbClr val="FF0000"/>
                </a:solidFill>
              </a:rPr>
              <a:t>, kıta, ülke, bölge</a:t>
            </a:r>
            <a:r>
              <a:rPr lang="tr-TR" altLang="tr-TR" sz="2400" i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tr-TR" altLang="tr-TR" sz="2400" i="1" dirty="0" smtClean="0">
                <a:solidFill>
                  <a:srgbClr val="FF0000"/>
                </a:solidFill>
              </a:rPr>
              <a:t> </a:t>
            </a:r>
            <a:r>
              <a:rPr lang="tr-TR" altLang="tr-TR" sz="2400" i="1" dirty="0">
                <a:solidFill>
                  <a:srgbClr val="FF0000"/>
                </a:solidFill>
              </a:rPr>
              <a:t>il, ilçe, köy, semt </a:t>
            </a:r>
            <a:endParaRPr lang="tr-TR" altLang="tr-TR" sz="2400" i="1" dirty="0" smtClean="0">
              <a:solidFill>
                <a:srgbClr val="FF0000"/>
              </a:solidFill>
            </a:endParaRPr>
          </a:p>
          <a:p>
            <a:r>
              <a:rPr lang="tr-TR" altLang="tr-TR" sz="2400" i="1" dirty="0" smtClean="0">
                <a:solidFill>
                  <a:srgbClr val="FF0000"/>
                </a:solidFill>
              </a:rPr>
              <a:t>adları </a:t>
            </a:r>
            <a:r>
              <a:rPr lang="tr-TR" altLang="tr-TR" sz="2400" i="1" dirty="0">
                <a:solidFill>
                  <a:srgbClr val="FF0000"/>
                </a:solidFill>
              </a:rPr>
              <a:t>büyük harfle </a:t>
            </a:r>
            <a:endParaRPr lang="tr-TR" altLang="tr-TR" sz="2400" i="1" dirty="0" smtClean="0">
              <a:solidFill>
                <a:srgbClr val="FF0000"/>
              </a:solidFill>
            </a:endParaRPr>
          </a:p>
          <a:p>
            <a:r>
              <a:rPr lang="tr-TR" altLang="tr-TR" sz="2400" i="1" dirty="0" smtClean="0">
                <a:solidFill>
                  <a:srgbClr val="FF0000"/>
                </a:solidFill>
              </a:rPr>
              <a:t>başlar</a:t>
            </a:r>
            <a:r>
              <a:rPr lang="tr-TR" altLang="tr-TR" sz="2400" i="1" dirty="0">
                <a:solidFill>
                  <a:srgbClr val="FF0000"/>
                </a:solidFill>
              </a:rPr>
              <a:t>.</a:t>
            </a:r>
            <a:br>
              <a:rPr lang="tr-TR" altLang="tr-TR" sz="2400" i="1" dirty="0">
                <a:solidFill>
                  <a:srgbClr val="FF0000"/>
                </a:solidFill>
              </a:rPr>
            </a:b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0" y="5282266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altLang="tr-TR" sz="2400" i="1" dirty="0">
                <a:solidFill>
                  <a:schemeClr val="accent2">
                    <a:lumMod val="75000"/>
                  </a:schemeClr>
                </a:solidFill>
              </a:rPr>
              <a:t>Kurum, kuruluş ve kurul adlarının her kelimesi büyük harfle başlar. </a:t>
            </a:r>
            <a:br>
              <a:rPr lang="tr-TR" altLang="tr-TR" sz="2400" i="1" dirty="0">
                <a:solidFill>
                  <a:schemeClr val="accent2">
                    <a:lumMod val="75000"/>
                  </a:schemeClr>
                </a:solidFill>
              </a:rPr>
            </a:br>
            <a:endParaRPr lang="tr-TR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72541" y="15875"/>
            <a:ext cx="48933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- Minik kız çocuğu merakla sordu: “Bana ne aldın?”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35594" y="1709707"/>
            <a:ext cx="564122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2800" dirty="0"/>
              <a:t>Elazığ, Doğu Anadolu Bölgesinde mi?</a:t>
            </a:r>
          </a:p>
          <a:p>
            <a:endParaRPr lang="tr-TR" altLang="tr-TR" sz="2800" dirty="0" smtClean="0"/>
          </a:p>
          <a:p>
            <a:r>
              <a:rPr lang="tr-TR" altLang="tr-TR" sz="2800" dirty="0" smtClean="0"/>
              <a:t>Türkiye</a:t>
            </a:r>
            <a:r>
              <a:rPr lang="tr-TR" altLang="tr-TR" sz="2800" dirty="0"/>
              <a:t>, Asya ile Avrupa kıtaları üzerindedir.</a:t>
            </a:r>
          </a:p>
          <a:p>
            <a:endParaRPr lang="tr-TR" altLang="tr-TR" sz="2800" dirty="0"/>
          </a:p>
        </p:txBody>
      </p:sp>
      <p:sp>
        <p:nvSpPr>
          <p:cNvPr id="14" name="Dikdörtgen 13"/>
          <p:cNvSpPr/>
          <p:nvPr/>
        </p:nvSpPr>
        <p:spPr>
          <a:xfrm>
            <a:off x="4084951" y="5477889"/>
            <a:ext cx="49105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800" dirty="0"/>
              <a:t>Orhan, Milli Eğitim Bakanlığında </a:t>
            </a:r>
            <a:endParaRPr lang="tr-TR" altLang="tr-TR" sz="2800" dirty="0" smtClean="0"/>
          </a:p>
          <a:p>
            <a:r>
              <a:rPr lang="tr-TR" altLang="tr-TR" sz="2800" dirty="0" smtClean="0"/>
              <a:t>çalışıyor</a:t>
            </a:r>
            <a:r>
              <a:rPr lang="tr-TR" altLang="tr-TR" sz="2800" dirty="0"/>
              <a:t>.</a:t>
            </a:r>
          </a:p>
        </p:txBody>
      </p:sp>
      <p:sp>
        <p:nvSpPr>
          <p:cNvPr id="15" name="AutoShape 4" descr="Bayraklı Türkiye Haritası | Bayrak, Sanat, Fotoğraf kopya kağıdı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 descr="C:\Users\Windows 10\Desktop\indi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2" y="3451258"/>
            <a:ext cx="2464618" cy="10556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MEB Logo ve Amblem (Milli Eğitim Bakanlığı) meb.gov.tr image | Vector free,  Logos, Vector free downloa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229" y="4397063"/>
            <a:ext cx="1047708" cy="1047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9" descr="T.C. Sağlık Bakanlığı - YouTube"/>
          <p:cNvSpPr>
            <a:spLocks noChangeAspect="1" noChangeArrowheads="1"/>
          </p:cNvSpPr>
          <p:nvPr/>
        </p:nvSpPr>
        <p:spPr bwMode="auto">
          <a:xfrm>
            <a:off x="307975" y="15875"/>
            <a:ext cx="296863" cy="296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5" name="Picture 11" descr="3. FASİKÜL. Cümle Bilgisi. Noktalama İşaretleri. Cümle Bilgisi. Olumlu  Cümle Olumsuz Cümle. Soru Cümlesi Ünlem Cümlesi PDF Ücretsiz indiri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133" y="-18369"/>
            <a:ext cx="1174033" cy="1782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724341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263</Words>
  <PresentationFormat>Ekran Gösterisi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2020-10-29T14:17:13Z</dcterms:created>
  <dcterms:modified xsi:type="dcterms:W3CDTF">2020-12-13T10:07:13Z</dcterms:modified>
  <cp:category>https://www.sorubak.com</cp:category>
</cp:coreProperties>
</file>