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lker Unsal" initials="IU" lastIdx="1" clrIdx="0">
    <p:extLst>
      <p:ext uri="{19B8F6BF-5375-455C-9EA6-DF929625EA0E}">
        <p15:presenceInfo xmlns="" xmlns:p15="http://schemas.microsoft.com/office/powerpoint/2012/main" userId="Ilker Unsa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3" autoAdjust="0"/>
    <p:restoredTop sz="94660"/>
  </p:normalViewPr>
  <p:slideViewPr>
    <p:cSldViewPr snapToGrid="0">
      <p:cViewPr varScale="1">
        <p:scale>
          <a:sx n="76" d="100"/>
          <a:sy n="76" d="100"/>
        </p:scale>
        <p:origin x="-90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663DB7-187F-48EC-AB35-4F348B312598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A2DAA77-154D-48E0-A876-66C9ADB1D2E3}">
      <dgm:prSet/>
      <dgm:spPr/>
      <dgm:t>
        <a:bodyPr/>
        <a:lstStyle/>
        <a:p>
          <a:r>
            <a:rPr lang="tr-TR" b="1">
              <a:latin typeface="Times New Roman" panose="02020603050405020304" pitchFamily="18" charset="0"/>
              <a:cs typeface="Times New Roman" panose="02020603050405020304" pitchFamily="18" charset="0"/>
            </a:rPr>
            <a:t>A) Vitaminler</a:t>
          </a:r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45D9DF-939E-4DC6-8D2C-5C8B654D4C08}" type="parTrans" cxnId="{02014066-0084-47D8-8D69-B37CB9790589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89B4618-9170-48A3-8571-BFDCA6E4734E}" type="sibTrans" cxnId="{02014066-0084-47D8-8D69-B37CB9790589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395F58A-8619-4B6B-8AC2-94C592DB9908}">
      <dgm:prSet/>
      <dgm:spPr/>
      <dgm:t>
        <a:bodyPr/>
        <a:lstStyle/>
        <a:p>
          <a:r>
            <a:rPr lang="tr-TR" b="1">
              <a:latin typeface="Times New Roman" panose="02020603050405020304" pitchFamily="18" charset="0"/>
              <a:cs typeface="Times New Roman" panose="02020603050405020304" pitchFamily="18" charset="0"/>
            </a:rPr>
            <a:t>B) Karbonhidratlar</a:t>
          </a:r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068280-8F9F-497C-9181-A39A468DA14C}" type="parTrans" cxnId="{CFB1BE40-F6AD-4738-9CD1-ACBAB1A08136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D40DDB0-FD78-4025-9B81-4B2AAA302E5E}" type="sibTrans" cxnId="{CFB1BE40-F6AD-4738-9CD1-ACBAB1A08136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95DAFA-F287-4214-83C8-5BCBF75C4402}">
      <dgm:prSet/>
      <dgm:spPr/>
      <dgm:t>
        <a:bodyPr/>
        <a:lstStyle/>
        <a:p>
          <a:r>
            <a:rPr lang="tr-TR" b="1">
              <a:latin typeface="Times New Roman" panose="02020603050405020304" pitchFamily="18" charset="0"/>
              <a:cs typeface="Times New Roman" panose="02020603050405020304" pitchFamily="18" charset="0"/>
            </a:rPr>
            <a:t>C) Yağlar</a:t>
          </a:r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A7CB03D-EEE5-4823-B210-A340F0008034}" type="parTrans" cxnId="{8538A1DC-44BC-4FF1-BCEE-59348EAD5022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A7C214E-E846-40E0-84AD-CD4CF5F558E3}" type="sibTrans" cxnId="{8538A1DC-44BC-4FF1-BCEE-59348EAD5022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DBF4D5D-B77D-4B25-90AF-B9635C8718E5}">
      <dgm:prSet/>
      <dgm:spPr/>
      <dgm:t>
        <a:bodyPr/>
        <a:lstStyle/>
        <a:p>
          <a:r>
            <a:rPr lang="tr-TR" b="1">
              <a:latin typeface="Times New Roman" panose="02020603050405020304" pitchFamily="18" charset="0"/>
              <a:cs typeface="Times New Roman" panose="02020603050405020304" pitchFamily="18" charset="0"/>
            </a:rPr>
            <a:t>D) Proteinler</a:t>
          </a:r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A85F89-2570-40DA-8904-FFE0CA927242}" type="parTrans" cxnId="{7E449FAA-3F40-4010-9C4C-0B3A2E4EA0E3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DABFF2-D624-42D0-9495-DC3EA53BC25E}" type="sibTrans" cxnId="{7E449FAA-3F40-4010-9C4C-0B3A2E4EA0E3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FF1127-4ABC-4F02-866C-BC688440DBAC}" type="pres">
      <dgm:prSet presAssocID="{8F663DB7-187F-48EC-AB35-4F348B312598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tr-TR"/>
        </a:p>
      </dgm:t>
    </dgm:pt>
    <dgm:pt modelId="{23490E0F-5D77-4438-951C-E1C45CA7965A}" type="pres">
      <dgm:prSet presAssocID="{8A2DAA77-154D-48E0-A876-66C9ADB1D2E3}" presName="thickLine" presStyleLbl="alignNode1" presStyleIdx="0" presStyleCnt="4"/>
      <dgm:spPr/>
    </dgm:pt>
    <dgm:pt modelId="{E8240797-681A-45C1-99FD-6DEF0F7A6AA3}" type="pres">
      <dgm:prSet presAssocID="{8A2DAA77-154D-48E0-A876-66C9ADB1D2E3}" presName="horz1" presStyleCnt="0"/>
      <dgm:spPr/>
    </dgm:pt>
    <dgm:pt modelId="{19F7914B-1185-4798-8618-9D0C83E14AD8}" type="pres">
      <dgm:prSet presAssocID="{8A2DAA77-154D-48E0-A876-66C9ADB1D2E3}" presName="tx1" presStyleLbl="revTx" presStyleIdx="0" presStyleCnt="4"/>
      <dgm:spPr/>
      <dgm:t>
        <a:bodyPr/>
        <a:lstStyle/>
        <a:p>
          <a:endParaRPr lang="tr-TR"/>
        </a:p>
      </dgm:t>
    </dgm:pt>
    <dgm:pt modelId="{CC7DABBB-B87E-4D8F-BE16-91447AC36B15}" type="pres">
      <dgm:prSet presAssocID="{8A2DAA77-154D-48E0-A876-66C9ADB1D2E3}" presName="vert1" presStyleCnt="0"/>
      <dgm:spPr/>
    </dgm:pt>
    <dgm:pt modelId="{59F9FEE1-D5DC-402C-9298-63A6BE0A4DDF}" type="pres">
      <dgm:prSet presAssocID="{8395F58A-8619-4B6B-8AC2-94C592DB9908}" presName="thickLine" presStyleLbl="alignNode1" presStyleIdx="1" presStyleCnt="4"/>
      <dgm:spPr/>
    </dgm:pt>
    <dgm:pt modelId="{E2F359C7-8773-41FE-9BF1-F11BB427126B}" type="pres">
      <dgm:prSet presAssocID="{8395F58A-8619-4B6B-8AC2-94C592DB9908}" presName="horz1" presStyleCnt="0"/>
      <dgm:spPr/>
    </dgm:pt>
    <dgm:pt modelId="{78023C41-67C0-40BB-9CED-EB82D75A566E}" type="pres">
      <dgm:prSet presAssocID="{8395F58A-8619-4B6B-8AC2-94C592DB9908}" presName="tx1" presStyleLbl="revTx" presStyleIdx="1" presStyleCnt="4"/>
      <dgm:spPr/>
      <dgm:t>
        <a:bodyPr/>
        <a:lstStyle/>
        <a:p>
          <a:endParaRPr lang="tr-TR"/>
        </a:p>
      </dgm:t>
    </dgm:pt>
    <dgm:pt modelId="{37E3B93A-7DDC-4E05-9DBA-6E38AD92BDAA}" type="pres">
      <dgm:prSet presAssocID="{8395F58A-8619-4B6B-8AC2-94C592DB9908}" presName="vert1" presStyleCnt="0"/>
      <dgm:spPr/>
    </dgm:pt>
    <dgm:pt modelId="{BA947465-1AB8-4528-A32E-F6C99D67C8DB}" type="pres">
      <dgm:prSet presAssocID="{EC95DAFA-F287-4214-83C8-5BCBF75C4402}" presName="thickLine" presStyleLbl="alignNode1" presStyleIdx="2" presStyleCnt="4"/>
      <dgm:spPr/>
    </dgm:pt>
    <dgm:pt modelId="{89959A76-9537-49F6-861D-05A5C2120203}" type="pres">
      <dgm:prSet presAssocID="{EC95DAFA-F287-4214-83C8-5BCBF75C4402}" presName="horz1" presStyleCnt="0"/>
      <dgm:spPr/>
    </dgm:pt>
    <dgm:pt modelId="{CB28DDFF-D046-4B64-910F-D277046B49DC}" type="pres">
      <dgm:prSet presAssocID="{EC95DAFA-F287-4214-83C8-5BCBF75C4402}" presName="tx1" presStyleLbl="revTx" presStyleIdx="2" presStyleCnt="4"/>
      <dgm:spPr/>
      <dgm:t>
        <a:bodyPr/>
        <a:lstStyle/>
        <a:p>
          <a:endParaRPr lang="tr-TR"/>
        </a:p>
      </dgm:t>
    </dgm:pt>
    <dgm:pt modelId="{D26AD5E5-0A74-4F1B-AEBD-517FA1267665}" type="pres">
      <dgm:prSet presAssocID="{EC95DAFA-F287-4214-83C8-5BCBF75C4402}" presName="vert1" presStyleCnt="0"/>
      <dgm:spPr/>
    </dgm:pt>
    <dgm:pt modelId="{AEA145F0-775D-46E5-B3DC-2A58B3C28A14}" type="pres">
      <dgm:prSet presAssocID="{4DBF4D5D-B77D-4B25-90AF-B9635C8718E5}" presName="thickLine" presStyleLbl="alignNode1" presStyleIdx="3" presStyleCnt="4"/>
      <dgm:spPr/>
    </dgm:pt>
    <dgm:pt modelId="{408979ED-4DF5-457E-BA98-4C7F8FD42051}" type="pres">
      <dgm:prSet presAssocID="{4DBF4D5D-B77D-4B25-90AF-B9635C8718E5}" presName="horz1" presStyleCnt="0"/>
      <dgm:spPr/>
    </dgm:pt>
    <dgm:pt modelId="{F199D918-062E-4FF3-AACD-364BB790AB82}" type="pres">
      <dgm:prSet presAssocID="{4DBF4D5D-B77D-4B25-90AF-B9635C8718E5}" presName="tx1" presStyleLbl="revTx" presStyleIdx="3" presStyleCnt="4"/>
      <dgm:spPr/>
      <dgm:t>
        <a:bodyPr/>
        <a:lstStyle/>
        <a:p>
          <a:endParaRPr lang="tr-TR"/>
        </a:p>
      </dgm:t>
    </dgm:pt>
    <dgm:pt modelId="{8C614DD4-8B65-4E76-94DB-43ECC9D1EAD9}" type="pres">
      <dgm:prSet presAssocID="{4DBF4D5D-B77D-4B25-90AF-B9635C8718E5}" presName="vert1" presStyleCnt="0"/>
      <dgm:spPr/>
    </dgm:pt>
  </dgm:ptLst>
  <dgm:cxnLst>
    <dgm:cxn modelId="{6020FEE6-20DD-4A6B-A2D1-99063375D14E}" type="presOf" srcId="{8A2DAA77-154D-48E0-A876-66C9ADB1D2E3}" destId="{19F7914B-1185-4798-8618-9D0C83E14AD8}" srcOrd="0" destOrd="0" presId="urn:microsoft.com/office/officeart/2008/layout/LinedList"/>
    <dgm:cxn modelId="{8538A1DC-44BC-4FF1-BCEE-59348EAD5022}" srcId="{8F663DB7-187F-48EC-AB35-4F348B312598}" destId="{EC95DAFA-F287-4214-83C8-5BCBF75C4402}" srcOrd="2" destOrd="0" parTransId="{BA7CB03D-EEE5-4823-B210-A340F0008034}" sibTransId="{3A7C214E-E846-40E0-84AD-CD4CF5F558E3}"/>
    <dgm:cxn modelId="{02014066-0084-47D8-8D69-B37CB9790589}" srcId="{8F663DB7-187F-48EC-AB35-4F348B312598}" destId="{8A2DAA77-154D-48E0-A876-66C9ADB1D2E3}" srcOrd="0" destOrd="0" parTransId="{2D45D9DF-939E-4DC6-8D2C-5C8B654D4C08}" sibTransId="{689B4618-9170-48A3-8571-BFDCA6E4734E}"/>
    <dgm:cxn modelId="{CFB1BE40-F6AD-4738-9CD1-ACBAB1A08136}" srcId="{8F663DB7-187F-48EC-AB35-4F348B312598}" destId="{8395F58A-8619-4B6B-8AC2-94C592DB9908}" srcOrd="1" destOrd="0" parTransId="{2B068280-8F9F-497C-9181-A39A468DA14C}" sibTransId="{CD40DDB0-FD78-4025-9B81-4B2AAA302E5E}"/>
    <dgm:cxn modelId="{23025DFE-65A4-4648-8806-6FFFA27B3426}" type="presOf" srcId="{8395F58A-8619-4B6B-8AC2-94C592DB9908}" destId="{78023C41-67C0-40BB-9CED-EB82D75A566E}" srcOrd="0" destOrd="0" presId="urn:microsoft.com/office/officeart/2008/layout/LinedList"/>
    <dgm:cxn modelId="{4962DA4F-352E-4A5A-AE6D-1564C9AB745D}" type="presOf" srcId="{EC95DAFA-F287-4214-83C8-5BCBF75C4402}" destId="{CB28DDFF-D046-4B64-910F-D277046B49DC}" srcOrd="0" destOrd="0" presId="urn:microsoft.com/office/officeart/2008/layout/LinedList"/>
    <dgm:cxn modelId="{3967C373-0A54-411D-A2AF-A65F17825F76}" type="presOf" srcId="{8F663DB7-187F-48EC-AB35-4F348B312598}" destId="{09FF1127-4ABC-4F02-866C-BC688440DBAC}" srcOrd="0" destOrd="0" presId="urn:microsoft.com/office/officeart/2008/layout/LinedList"/>
    <dgm:cxn modelId="{838B84BB-141F-46A2-8031-19D19EFB874D}" type="presOf" srcId="{4DBF4D5D-B77D-4B25-90AF-B9635C8718E5}" destId="{F199D918-062E-4FF3-AACD-364BB790AB82}" srcOrd="0" destOrd="0" presId="urn:microsoft.com/office/officeart/2008/layout/LinedList"/>
    <dgm:cxn modelId="{7E449FAA-3F40-4010-9C4C-0B3A2E4EA0E3}" srcId="{8F663DB7-187F-48EC-AB35-4F348B312598}" destId="{4DBF4D5D-B77D-4B25-90AF-B9635C8718E5}" srcOrd="3" destOrd="0" parTransId="{A6A85F89-2570-40DA-8904-FFE0CA927242}" sibTransId="{2ADABFF2-D624-42D0-9495-DC3EA53BC25E}"/>
    <dgm:cxn modelId="{8C948983-A2A9-40AB-8EF2-F69CB505EDAE}" type="presParOf" srcId="{09FF1127-4ABC-4F02-866C-BC688440DBAC}" destId="{23490E0F-5D77-4438-951C-E1C45CA7965A}" srcOrd="0" destOrd="0" presId="urn:microsoft.com/office/officeart/2008/layout/LinedList"/>
    <dgm:cxn modelId="{10FAAAA0-4170-4D95-B3FD-AE0BB22021D9}" type="presParOf" srcId="{09FF1127-4ABC-4F02-866C-BC688440DBAC}" destId="{E8240797-681A-45C1-99FD-6DEF0F7A6AA3}" srcOrd="1" destOrd="0" presId="urn:microsoft.com/office/officeart/2008/layout/LinedList"/>
    <dgm:cxn modelId="{242B1670-8F66-4502-9B37-51EB774E535E}" type="presParOf" srcId="{E8240797-681A-45C1-99FD-6DEF0F7A6AA3}" destId="{19F7914B-1185-4798-8618-9D0C83E14AD8}" srcOrd="0" destOrd="0" presId="urn:microsoft.com/office/officeart/2008/layout/LinedList"/>
    <dgm:cxn modelId="{5E553692-DD0C-4140-944A-FFAC2B6C3ACE}" type="presParOf" srcId="{E8240797-681A-45C1-99FD-6DEF0F7A6AA3}" destId="{CC7DABBB-B87E-4D8F-BE16-91447AC36B15}" srcOrd="1" destOrd="0" presId="urn:microsoft.com/office/officeart/2008/layout/LinedList"/>
    <dgm:cxn modelId="{B6BDB1E2-6BE4-4286-9179-8B6CE9646969}" type="presParOf" srcId="{09FF1127-4ABC-4F02-866C-BC688440DBAC}" destId="{59F9FEE1-D5DC-402C-9298-63A6BE0A4DDF}" srcOrd="2" destOrd="0" presId="urn:microsoft.com/office/officeart/2008/layout/LinedList"/>
    <dgm:cxn modelId="{450B8147-7B29-444C-8D6C-50FDA08D3344}" type="presParOf" srcId="{09FF1127-4ABC-4F02-866C-BC688440DBAC}" destId="{E2F359C7-8773-41FE-9BF1-F11BB427126B}" srcOrd="3" destOrd="0" presId="urn:microsoft.com/office/officeart/2008/layout/LinedList"/>
    <dgm:cxn modelId="{272F90B5-84A3-4A09-B4E3-8ED40F6AF7CE}" type="presParOf" srcId="{E2F359C7-8773-41FE-9BF1-F11BB427126B}" destId="{78023C41-67C0-40BB-9CED-EB82D75A566E}" srcOrd="0" destOrd="0" presId="urn:microsoft.com/office/officeart/2008/layout/LinedList"/>
    <dgm:cxn modelId="{68F2E2F3-1C25-4A09-8BEE-03F2AF39A80B}" type="presParOf" srcId="{E2F359C7-8773-41FE-9BF1-F11BB427126B}" destId="{37E3B93A-7DDC-4E05-9DBA-6E38AD92BDAA}" srcOrd="1" destOrd="0" presId="urn:microsoft.com/office/officeart/2008/layout/LinedList"/>
    <dgm:cxn modelId="{81043D4E-C46D-42F3-9EBF-D686A9CB515A}" type="presParOf" srcId="{09FF1127-4ABC-4F02-866C-BC688440DBAC}" destId="{BA947465-1AB8-4528-A32E-F6C99D67C8DB}" srcOrd="4" destOrd="0" presId="urn:microsoft.com/office/officeart/2008/layout/LinedList"/>
    <dgm:cxn modelId="{BFA05879-7605-4AB4-BDE4-65FC06879AA6}" type="presParOf" srcId="{09FF1127-4ABC-4F02-866C-BC688440DBAC}" destId="{89959A76-9537-49F6-861D-05A5C2120203}" srcOrd="5" destOrd="0" presId="urn:microsoft.com/office/officeart/2008/layout/LinedList"/>
    <dgm:cxn modelId="{D9DB25F2-B7DB-42FF-8C9F-8BB4B1649FC9}" type="presParOf" srcId="{89959A76-9537-49F6-861D-05A5C2120203}" destId="{CB28DDFF-D046-4B64-910F-D277046B49DC}" srcOrd="0" destOrd="0" presId="urn:microsoft.com/office/officeart/2008/layout/LinedList"/>
    <dgm:cxn modelId="{89AF90F2-24A3-46E3-B780-174062835A75}" type="presParOf" srcId="{89959A76-9537-49F6-861D-05A5C2120203}" destId="{D26AD5E5-0A74-4F1B-AEBD-517FA1267665}" srcOrd="1" destOrd="0" presId="urn:microsoft.com/office/officeart/2008/layout/LinedList"/>
    <dgm:cxn modelId="{2B960730-3377-45D6-8885-2395C157A356}" type="presParOf" srcId="{09FF1127-4ABC-4F02-866C-BC688440DBAC}" destId="{AEA145F0-775D-46E5-B3DC-2A58B3C28A14}" srcOrd="6" destOrd="0" presId="urn:microsoft.com/office/officeart/2008/layout/LinedList"/>
    <dgm:cxn modelId="{27A3BF27-9024-4EEB-A956-8653DD1D8D7C}" type="presParOf" srcId="{09FF1127-4ABC-4F02-866C-BC688440DBAC}" destId="{408979ED-4DF5-457E-BA98-4C7F8FD42051}" srcOrd="7" destOrd="0" presId="urn:microsoft.com/office/officeart/2008/layout/LinedList"/>
    <dgm:cxn modelId="{ABC1F4A0-CD8F-4AF4-9563-91C15438BD3B}" type="presParOf" srcId="{408979ED-4DF5-457E-BA98-4C7F8FD42051}" destId="{F199D918-062E-4FF3-AACD-364BB790AB82}" srcOrd="0" destOrd="0" presId="urn:microsoft.com/office/officeart/2008/layout/LinedList"/>
    <dgm:cxn modelId="{2465C35B-871F-4912-8126-DF3052FBAE18}" type="presParOf" srcId="{408979ED-4DF5-457E-BA98-4C7F8FD42051}" destId="{8C614DD4-8B65-4E76-94DB-43ECC9D1EAD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3490E0F-5D77-4438-951C-E1C45CA7965A}">
      <dsp:nvSpPr>
        <dsp:cNvPr id="0" name=""/>
        <dsp:cNvSpPr/>
      </dsp:nvSpPr>
      <dsp:spPr>
        <a:xfrm>
          <a:off x="0" y="0"/>
          <a:ext cx="628187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F7914B-1185-4798-8618-9D0C83E14AD8}">
      <dsp:nvSpPr>
        <dsp:cNvPr id="0" name=""/>
        <dsp:cNvSpPr/>
      </dsp:nvSpPr>
      <dsp:spPr>
        <a:xfrm>
          <a:off x="0" y="0"/>
          <a:ext cx="6281873" cy="13121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740" tIns="205740" rIns="205740" bIns="205740" numCol="1" spcCol="1270" anchor="t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4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A) Vitaminler</a:t>
          </a:r>
          <a:endParaRPr lang="en-US" sz="54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6281873" cy="1312155"/>
      </dsp:txXfrm>
    </dsp:sp>
    <dsp:sp modelId="{59F9FEE1-D5DC-402C-9298-63A6BE0A4DDF}">
      <dsp:nvSpPr>
        <dsp:cNvPr id="0" name=""/>
        <dsp:cNvSpPr/>
      </dsp:nvSpPr>
      <dsp:spPr>
        <a:xfrm>
          <a:off x="0" y="1312155"/>
          <a:ext cx="628187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023C41-67C0-40BB-9CED-EB82D75A566E}">
      <dsp:nvSpPr>
        <dsp:cNvPr id="0" name=""/>
        <dsp:cNvSpPr/>
      </dsp:nvSpPr>
      <dsp:spPr>
        <a:xfrm>
          <a:off x="0" y="1312155"/>
          <a:ext cx="6281873" cy="13121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740" tIns="205740" rIns="205740" bIns="205740" numCol="1" spcCol="1270" anchor="t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4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B) Karbonhidratlar</a:t>
          </a:r>
          <a:endParaRPr lang="en-US" sz="54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312155"/>
        <a:ext cx="6281873" cy="1312155"/>
      </dsp:txXfrm>
    </dsp:sp>
    <dsp:sp modelId="{BA947465-1AB8-4528-A32E-F6C99D67C8DB}">
      <dsp:nvSpPr>
        <dsp:cNvPr id="0" name=""/>
        <dsp:cNvSpPr/>
      </dsp:nvSpPr>
      <dsp:spPr>
        <a:xfrm>
          <a:off x="0" y="2624311"/>
          <a:ext cx="628187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28DDFF-D046-4B64-910F-D277046B49DC}">
      <dsp:nvSpPr>
        <dsp:cNvPr id="0" name=""/>
        <dsp:cNvSpPr/>
      </dsp:nvSpPr>
      <dsp:spPr>
        <a:xfrm>
          <a:off x="0" y="2624311"/>
          <a:ext cx="6281873" cy="13121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740" tIns="205740" rIns="205740" bIns="205740" numCol="1" spcCol="1270" anchor="t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4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C) Yağlar</a:t>
          </a:r>
          <a:endParaRPr lang="en-US" sz="54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624311"/>
        <a:ext cx="6281873" cy="1312155"/>
      </dsp:txXfrm>
    </dsp:sp>
    <dsp:sp modelId="{AEA145F0-775D-46E5-B3DC-2A58B3C28A14}">
      <dsp:nvSpPr>
        <dsp:cNvPr id="0" name=""/>
        <dsp:cNvSpPr/>
      </dsp:nvSpPr>
      <dsp:spPr>
        <a:xfrm>
          <a:off x="0" y="3936466"/>
          <a:ext cx="628187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99D918-062E-4FF3-AACD-364BB790AB82}">
      <dsp:nvSpPr>
        <dsp:cNvPr id="0" name=""/>
        <dsp:cNvSpPr/>
      </dsp:nvSpPr>
      <dsp:spPr>
        <a:xfrm>
          <a:off x="0" y="3936466"/>
          <a:ext cx="6281873" cy="13121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740" tIns="205740" rIns="205740" bIns="205740" numCol="1" spcCol="1270" anchor="t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4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D) Proteinler</a:t>
          </a:r>
          <a:endParaRPr lang="en-US" sz="54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936466"/>
        <a:ext cx="6281873" cy="13121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1E2488F-C2ED-405B-98BB-DB2686830D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BESİNLER	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2B5F2150-ADA5-490C-A519-64AB8DD90D0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KAZANIM DEĞERLENDİRME</a:t>
            </a:r>
          </a:p>
          <a:p>
            <a:endParaRPr lang="tr-TR" dirty="0"/>
          </a:p>
          <a:p>
            <a:r>
              <a:rPr lang="tr-TR" dirty="0"/>
              <a:t>Hazırlayan : İlker ÜNSAL (Cumhuriyet İlkokulu Hendek/SAKARYA)</a:t>
            </a:r>
          </a:p>
        </p:txBody>
      </p:sp>
    </p:spTree>
    <p:extLst>
      <p:ext uri="{BB962C8B-B14F-4D97-AF65-F5344CB8AC3E}">
        <p14:creationId xmlns="" xmlns:p14="http://schemas.microsoft.com/office/powerpoint/2010/main" val="24452288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F5B5FA2-C9E0-4186-A138-8742FFF78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dirty="0">
                <a:solidFill>
                  <a:schemeClr val="tx1"/>
                </a:solidFill>
              </a:rPr>
              <a:t>Meyve ve sebzelerde en çok bulunan besin içeriği yandakilerden hangisidir?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6C08FFA-84DE-4898-9C4A-971B67BFED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Vitaminler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Proteinler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Yağlar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 Karbonhidratlar</a:t>
            </a:r>
          </a:p>
        </p:txBody>
      </p:sp>
      <p:pic>
        <p:nvPicPr>
          <p:cNvPr id="4" name="Resim 3" descr="şemsiye, çizim içeren bir resim&#10;&#10;Açıklama otomatik olarak oluşturuldu">
            <a:extLst>
              <a:ext uri="{FF2B5EF4-FFF2-40B4-BE49-F238E27FC236}">
                <a16:creationId xmlns="" xmlns:a16="http://schemas.microsoft.com/office/drawing/2014/main" id="{CD07830F-D5B7-4403-ABC9-43664B7DE2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5930" y="2012093"/>
            <a:ext cx="577205" cy="5418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5988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F7292CB-4CD9-479B-8A44-33D3088DB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800" dirty="0">
                <a:solidFill>
                  <a:schemeClr val="tx1"/>
                </a:solidFill>
              </a:rPr>
              <a:t>“İnsanda bağımlılık oluşturur, bırakılması için uzman kişilerin desteğine ihtiyaç duyar.” Bahsedilen ürün hangi seçenektedir?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97FB129-A5EF-4049-94B4-886935AB49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/>
              <a:t>A) Çay</a:t>
            </a:r>
          </a:p>
          <a:p>
            <a:r>
              <a:rPr lang="tr-TR" sz="3200" dirty="0"/>
              <a:t>B) Kahve</a:t>
            </a:r>
          </a:p>
          <a:p>
            <a:r>
              <a:rPr lang="tr-TR" sz="3200" dirty="0"/>
              <a:t>C) Sigara</a:t>
            </a:r>
          </a:p>
          <a:p>
            <a:r>
              <a:rPr lang="tr-TR" sz="3200" dirty="0"/>
              <a:t>D) Ekmek</a:t>
            </a:r>
          </a:p>
        </p:txBody>
      </p:sp>
      <p:pic>
        <p:nvPicPr>
          <p:cNvPr id="4" name="Resim 3" descr="şemsiye, çizim içeren bir resim&#10;&#10;Açıklama otomatik olarak oluşturuldu">
            <a:extLst>
              <a:ext uri="{FF2B5EF4-FFF2-40B4-BE49-F238E27FC236}">
                <a16:creationId xmlns="" xmlns:a16="http://schemas.microsoft.com/office/drawing/2014/main" id="{3D8DE26A-6374-429C-AE81-5DA1C23111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1530" y="3480271"/>
            <a:ext cx="577205" cy="5418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727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AA07175-63E2-4D83-8EDC-50F8F693A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solidFill>
                  <a:schemeClr val="tx1"/>
                </a:solidFill>
              </a:rPr>
              <a:t>Yandakilerden hangisi vücudun enerji kaynağı olarak kullandığı besindir?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C277EF0-CCAB-4314-850C-5D6899B89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Yoğurt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Buğday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Meyve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 Et</a:t>
            </a:r>
          </a:p>
        </p:txBody>
      </p:sp>
      <p:pic>
        <p:nvPicPr>
          <p:cNvPr id="4" name="Resim 3" descr="şemsiye, çizim içeren bir resim&#10;&#10;Açıklama otomatik olarak oluşturuldu">
            <a:extLst>
              <a:ext uri="{FF2B5EF4-FFF2-40B4-BE49-F238E27FC236}">
                <a16:creationId xmlns="" xmlns:a16="http://schemas.microsoft.com/office/drawing/2014/main" id="{E6F7A4F2-4D7B-41BD-AE51-C4F519C638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9949" y="2759225"/>
            <a:ext cx="577205" cy="5418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2989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4280EC6-59F1-4A19-A546-9191C39FF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>
                <a:solidFill>
                  <a:schemeClr val="tx1"/>
                </a:solidFill>
              </a:rPr>
              <a:t>Yandakilerden hangisi bitkisel yağlara örnektir?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B90738F-CC6B-4207-B29F-8C1A19449E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Kuyruk yağı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tr-TR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Tereyağ</a:t>
            </a:r>
            <a:endParaRPr lang="tr-TR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Fındık yağı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 Balık yağı</a:t>
            </a:r>
          </a:p>
        </p:txBody>
      </p:sp>
      <p:pic>
        <p:nvPicPr>
          <p:cNvPr id="4" name="Resim 3" descr="şemsiye, çizim içeren bir resim&#10;&#10;Açıklama otomatik olarak oluşturuldu">
            <a:extLst>
              <a:ext uri="{FF2B5EF4-FFF2-40B4-BE49-F238E27FC236}">
                <a16:creationId xmlns="" xmlns:a16="http://schemas.microsoft.com/office/drawing/2014/main" id="{E4263E29-23C0-46FC-97A7-E8D81998B8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9383" y="3578146"/>
            <a:ext cx="577205" cy="5418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2585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83AA13B-3199-49F9-9321-974F882AF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DOĞRU - YANLIŞ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655E931A-05CE-47DE-9C3D-14A0EC40E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0397" y="731457"/>
            <a:ext cx="512618" cy="512618"/>
          </a:xfrm>
          <a:prstGeom prst="rect">
            <a:avLst/>
          </a:prstGeom>
        </p:spPr>
      </p:pic>
      <p:pic>
        <p:nvPicPr>
          <p:cNvPr id="8" name="Resim 7" descr="şemsiye, çizim içeren bir resim&#10;&#10;Açıklama otomatik olarak oluşturuldu">
            <a:extLst>
              <a:ext uri="{FF2B5EF4-FFF2-40B4-BE49-F238E27FC236}">
                <a16:creationId xmlns="" xmlns:a16="http://schemas.microsoft.com/office/drawing/2014/main" id="{3BDD60F3-F83D-4C4B-A21F-3B7DAB26F7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5059" y="1406392"/>
            <a:ext cx="577205" cy="541851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="" xmlns:a16="http://schemas.microsoft.com/office/drawing/2014/main" id="{E57A1966-19D4-4D0A-AA4C-DD5964AB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928" y="4251767"/>
            <a:ext cx="512618" cy="512618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="" xmlns:a16="http://schemas.microsoft.com/office/drawing/2014/main" id="{84493B70-7B5D-47DA-A622-1567767B3B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0397" y="5537606"/>
            <a:ext cx="512618" cy="512618"/>
          </a:xfrm>
          <a:prstGeom prst="rect">
            <a:avLst/>
          </a:prstGeom>
        </p:spPr>
      </p:pic>
      <p:pic>
        <p:nvPicPr>
          <p:cNvPr id="11" name="Resim 10" descr="şemsiye, çizim içeren bir resim&#10;&#10;Açıklama otomatik olarak oluşturuldu">
            <a:extLst>
              <a:ext uri="{FF2B5EF4-FFF2-40B4-BE49-F238E27FC236}">
                <a16:creationId xmlns="" xmlns:a16="http://schemas.microsoft.com/office/drawing/2014/main" id="{EE5A4252-28C1-4F11-BA0A-4B82DDD37F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5810" y="2207453"/>
            <a:ext cx="577205" cy="541851"/>
          </a:xfrm>
          <a:prstGeom prst="rect">
            <a:avLst/>
          </a:prstGeom>
        </p:spPr>
      </p:pic>
      <p:pic>
        <p:nvPicPr>
          <p:cNvPr id="12" name="Resim 11" descr="şemsiye, çizim içeren bir resim&#10;&#10;Açıklama otomatik olarak oluşturuldu">
            <a:extLst>
              <a:ext uri="{FF2B5EF4-FFF2-40B4-BE49-F238E27FC236}">
                <a16:creationId xmlns="" xmlns:a16="http://schemas.microsoft.com/office/drawing/2014/main" id="{5E835992-ED71-43AE-B370-CF20F42F16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8526" y="2803064"/>
            <a:ext cx="577205" cy="541851"/>
          </a:xfrm>
          <a:prstGeom prst="rect">
            <a:avLst/>
          </a:prstGeom>
        </p:spPr>
      </p:pic>
      <p:pic>
        <p:nvPicPr>
          <p:cNvPr id="13" name="Resim 12" descr="şemsiye, çizim içeren bir resim&#10;&#10;Açıklama otomatik olarak oluşturuldu">
            <a:extLst>
              <a:ext uri="{FF2B5EF4-FFF2-40B4-BE49-F238E27FC236}">
                <a16:creationId xmlns="" xmlns:a16="http://schemas.microsoft.com/office/drawing/2014/main" id="{ADE22061-401F-45AC-960F-BE013B97EE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5299" y="3490245"/>
            <a:ext cx="577205" cy="541851"/>
          </a:xfrm>
          <a:prstGeom prst="rect">
            <a:avLst/>
          </a:prstGeom>
        </p:spPr>
      </p:pic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8E57EA0E-4142-483F-9A19-DF10B32AA023}"/>
              </a:ext>
            </a:extLst>
          </p:cNvPr>
          <p:cNvSpPr txBox="1"/>
          <p:nvPr/>
        </p:nvSpPr>
        <p:spPr>
          <a:xfrm>
            <a:off x="5183034" y="840413"/>
            <a:ext cx="6361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Karbonhidratlar vücudumuzda yapıcı ve onarıcı görev yapar.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CF8A2AC9-4A34-49EC-9D53-85E0033F65ED}"/>
              </a:ext>
            </a:extLst>
          </p:cNvPr>
          <p:cNvSpPr txBox="1"/>
          <p:nvPr/>
        </p:nvSpPr>
        <p:spPr>
          <a:xfrm>
            <a:off x="5181851" y="1374524"/>
            <a:ext cx="62112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Proteinler vücudun büyüyüp gelişmesini ve dokuların yenilenmesini sağlar.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="" xmlns:a16="http://schemas.microsoft.com/office/drawing/2014/main" id="{235E0405-8313-4F7B-AE61-D0788D6CC067}"/>
              </a:ext>
            </a:extLst>
          </p:cNvPr>
          <p:cNvSpPr txBox="1"/>
          <p:nvPr/>
        </p:nvSpPr>
        <p:spPr>
          <a:xfrm>
            <a:off x="5192264" y="2259493"/>
            <a:ext cx="62112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Hareket edebilmek için enerjiye ihtiyaç duyarız.</a:t>
            </a:r>
          </a:p>
        </p:txBody>
      </p:sp>
      <p:sp>
        <p:nvSpPr>
          <p:cNvPr id="21" name="Metin kutusu 20">
            <a:extLst>
              <a:ext uri="{FF2B5EF4-FFF2-40B4-BE49-F238E27FC236}">
                <a16:creationId xmlns="" xmlns:a16="http://schemas.microsoft.com/office/drawing/2014/main" id="{C3D4D9AE-4141-4B9A-BBC7-C06FA4E98411}"/>
              </a:ext>
            </a:extLst>
          </p:cNvPr>
          <p:cNvSpPr txBox="1"/>
          <p:nvPr/>
        </p:nvSpPr>
        <p:spPr>
          <a:xfrm>
            <a:off x="5181851" y="2843689"/>
            <a:ext cx="62137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Karbonhidratlar gibi yağlar da enerji verir.</a:t>
            </a:r>
          </a:p>
        </p:txBody>
      </p:sp>
      <p:sp>
        <p:nvSpPr>
          <p:cNvPr id="23" name="Metin kutusu 22">
            <a:extLst>
              <a:ext uri="{FF2B5EF4-FFF2-40B4-BE49-F238E27FC236}">
                <a16:creationId xmlns="" xmlns:a16="http://schemas.microsoft.com/office/drawing/2014/main" id="{23E2FA09-1E4E-471A-A9D8-017709A24F69}"/>
              </a:ext>
            </a:extLst>
          </p:cNvPr>
          <p:cNvSpPr txBox="1"/>
          <p:nvPr/>
        </p:nvSpPr>
        <p:spPr>
          <a:xfrm>
            <a:off x="5134988" y="3563462"/>
            <a:ext cx="62137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Vücudumuz karbonhidrat azalınca depolanmış olan yağı kullanır.</a:t>
            </a:r>
          </a:p>
        </p:txBody>
      </p:sp>
      <p:sp>
        <p:nvSpPr>
          <p:cNvPr id="25" name="Metin kutusu 24">
            <a:extLst>
              <a:ext uri="{FF2B5EF4-FFF2-40B4-BE49-F238E27FC236}">
                <a16:creationId xmlns="" xmlns:a16="http://schemas.microsoft.com/office/drawing/2014/main" id="{D1A57A26-BEED-4BD5-BC22-E83F25A1D7A8}"/>
              </a:ext>
            </a:extLst>
          </p:cNvPr>
          <p:cNvSpPr txBox="1"/>
          <p:nvPr/>
        </p:nvSpPr>
        <p:spPr>
          <a:xfrm>
            <a:off x="5192264" y="4288443"/>
            <a:ext cx="62137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00B050"/>
                </a:solidFill>
                <a:latin typeface="Calibri" panose="020F0502020204030204" pitchFamily="34" charset="0"/>
              </a:rPr>
              <a:t>Yağları sadece bitkisel besinlerden sağlarız.</a:t>
            </a:r>
          </a:p>
        </p:txBody>
      </p:sp>
      <p:sp>
        <p:nvSpPr>
          <p:cNvPr id="27" name="Metin kutusu 26">
            <a:extLst>
              <a:ext uri="{FF2B5EF4-FFF2-40B4-BE49-F238E27FC236}">
                <a16:creationId xmlns="" xmlns:a16="http://schemas.microsoft.com/office/drawing/2014/main" id="{A5C58D7A-F391-4475-B3DC-14AA2C2DD062}"/>
              </a:ext>
            </a:extLst>
          </p:cNvPr>
          <p:cNvSpPr txBox="1"/>
          <p:nvPr/>
        </p:nvSpPr>
        <p:spPr>
          <a:xfrm>
            <a:off x="5145731" y="4960134"/>
            <a:ext cx="62137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dirty="0">
                <a:solidFill>
                  <a:schemeClr val="accent6">
                    <a:lumMod val="7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Vitaminler vücudumuzda düzenleyici olarak görev yapar. </a:t>
            </a:r>
          </a:p>
        </p:txBody>
      </p:sp>
      <p:sp>
        <p:nvSpPr>
          <p:cNvPr id="29" name="Metin kutusu 28">
            <a:extLst>
              <a:ext uri="{FF2B5EF4-FFF2-40B4-BE49-F238E27FC236}">
                <a16:creationId xmlns="" xmlns:a16="http://schemas.microsoft.com/office/drawing/2014/main" id="{390ABEAE-44F8-4F94-AFBC-0393FECCF959}"/>
              </a:ext>
            </a:extLst>
          </p:cNvPr>
          <p:cNvSpPr txBox="1"/>
          <p:nvPr/>
        </p:nvSpPr>
        <p:spPr>
          <a:xfrm>
            <a:off x="5192264" y="5648255"/>
            <a:ext cx="62137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Meyve ve sebzelerde bol miktarda protein vardır. 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2" name="Resim 31" descr="şemsiye, çizim içeren bir resim&#10;&#10;Açıklama otomatik olarak oluşturuldu">
            <a:extLst>
              <a:ext uri="{FF2B5EF4-FFF2-40B4-BE49-F238E27FC236}">
                <a16:creationId xmlns="" xmlns:a16="http://schemas.microsoft.com/office/drawing/2014/main" id="{41F7A592-3657-425B-8573-16F4E3F692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5059" y="4906152"/>
            <a:ext cx="577205" cy="5418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3367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7" grpId="0"/>
      <p:bldP spid="19" grpId="0"/>
      <p:bldP spid="21" grpId="0"/>
      <p:bldP spid="23" grpId="0"/>
      <p:bldP spid="25" grpId="0"/>
      <p:bldP spid="27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AF6E41C-E995-4C14-8E20-95DB3E7A3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BOŞLUK DOLDURMA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854479B-1642-4B1C-A023-3861686FFB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0419" y="2199810"/>
            <a:ext cx="6281873" cy="4571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tr-TR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vücudumuzda ………………… olarak görev yapar. </a:t>
            </a: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16586F26-CD36-4AAC-9AC3-05FCD3E1DB8A}"/>
              </a:ext>
            </a:extLst>
          </p:cNvPr>
          <p:cNvSpPr txBox="1"/>
          <p:nvPr/>
        </p:nvSpPr>
        <p:spPr>
          <a:xfrm>
            <a:off x="888631" y="433854"/>
            <a:ext cx="13304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düzenleyici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0A8536C-973B-45A3-8571-F4914F39BE3B}"/>
              </a:ext>
            </a:extLst>
          </p:cNvPr>
          <p:cNvSpPr txBox="1"/>
          <p:nvPr/>
        </p:nvSpPr>
        <p:spPr>
          <a:xfrm>
            <a:off x="4714642" y="3636853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 ihtiyacımızı …………………………………………karşılarız.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36E60C6A-E4CB-4981-84CD-EF30E65EBFAD}"/>
              </a:ext>
            </a:extLst>
          </p:cNvPr>
          <p:cNvSpPr txBox="1"/>
          <p:nvPr/>
        </p:nvSpPr>
        <p:spPr>
          <a:xfrm>
            <a:off x="888631" y="803186"/>
            <a:ext cx="28052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yiyecek ve içeceklerden </a:t>
            </a:r>
            <a:endParaRPr lang="tr-TR" i="1" dirty="0">
              <a:solidFill>
                <a:srgbClr val="FF0000"/>
              </a:solidFill>
            </a:endParaRP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F5FDC7E8-2715-4BF6-B7C5-536B8D2E7B34}"/>
              </a:ext>
            </a:extLst>
          </p:cNvPr>
          <p:cNvSpPr txBox="1"/>
          <p:nvPr/>
        </p:nvSpPr>
        <p:spPr>
          <a:xfrm>
            <a:off x="2966224" y="6146768"/>
            <a:ext cx="89544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Zeytin, ayçiçeği,  susam, ceviz, fındık, soya fasulyesi gibi besinler …………………….……’</a:t>
            </a:r>
            <a:r>
              <a:rPr lang="tr-TR" sz="1800" b="1" dirty="0" err="1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dır</a:t>
            </a:r>
            <a:r>
              <a:rPr lang="tr-TR" sz="18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B5B5B994-B26A-4D83-80E3-B34968A811A8}"/>
              </a:ext>
            </a:extLst>
          </p:cNvPr>
          <p:cNvSpPr txBox="1"/>
          <p:nvPr/>
        </p:nvSpPr>
        <p:spPr>
          <a:xfrm>
            <a:off x="888631" y="64522"/>
            <a:ext cx="1668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bitkisel yağlar </a:t>
            </a:r>
            <a:endParaRPr lang="tr-TR" i="1" dirty="0">
              <a:solidFill>
                <a:srgbClr val="FF0000"/>
              </a:solidFill>
            </a:endParaRP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A064A981-CB60-4418-B7AF-5D189C981565}"/>
              </a:ext>
            </a:extLst>
          </p:cNvPr>
          <p:cNvSpPr txBox="1"/>
          <p:nvPr/>
        </p:nvSpPr>
        <p:spPr>
          <a:xfrm>
            <a:off x="4696057" y="2680600"/>
            <a:ext cx="6947209" cy="392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18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Vücudumuz karbonhidrat azalınca depolanmış olan ……………….kullanır.</a:t>
            </a:r>
            <a:endParaRPr lang="tr-TR" sz="1600" b="1" dirty="0">
              <a:solidFill>
                <a:srgbClr val="00B05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E405F7B6-FECF-450E-ABCA-221720D2F6CB}"/>
              </a:ext>
            </a:extLst>
          </p:cNvPr>
          <p:cNvSpPr txBox="1"/>
          <p:nvPr/>
        </p:nvSpPr>
        <p:spPr>
          <a:xfrm>
            <a:off x="871509" y="1143174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yağı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" name="Dikdörtgen 17">
            <a:extLst>
              <a:ext uri="{FF2B5EF4-FFF2-40B4-BE49-F238E27FC236}">
                <a16:creationId xmlns="" xmlns:a16="http://schemas.microsoft.com/office/drawing/2014/main" id="{392AA2B2-DC8D-4510-8255-4A15D94D9227}"/>
              </a:ext>
            </a:extLst>
          </p:cNvPr>
          <p:cNvSpPr/>
          <p:nvPr/>
        </p:nvSpPr>
        <p:spPr>
          <a:xfrm>
            <a:off x="771148" y="64522"/>
            <a:ext cx="100361" cy="15189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Metin kutusu 19">
            <a:extLst>
              <a:ext uri="{FF2B5EF4-FFF2-40B4-BE49-F238E27FC236}">
                <a16:creationId xmlns="" xmlns:a16="http://schemas.microsoft.com/office/drawing/2014/main" id="{50FE7633-81CF-4435-8E39-B1790A9D6F58}"/>
              </a:ext>
            </a:extLst>
          </p:cNvPr>
          <p:cNvSpPr txBox="1"/>
          <p:nvPr/>
        </p:nvSpPr>
        <p:spPr>
          <a:xfrm>
            <a:off x="4750419" y="4905154"/>
            <a:ext cx="72705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Buğday, pirinç, patates, ekmek, mercimek, makarna, yulaf …………………………yönünden zengin besinlerdir. </a:t>
            </a:r>
            <a:endParaRPr lang="tr-TR" b="1" dirty="0">
              <a:solidFill>
                <a:srgbClr val="00B050"/>
              </a:solidFill>
            </a:endParaRPr>
          </a:p>
        </p:txBody>
      </p:sp>
      <p:sp>
        <p:nvSpPr>
          <p:cNvPr id="22" name="Metin kutusu 21">
            <a:extLst>
              <a:ext uri="{FF2B5EF4-FFF2-40B4-BE49-F238E27FC236}">
                <a16:creationId xmlns="" xmlns:a16="http://schemas.microsoft.com/office/drawing/2014/main" id="{3D22858D-8C48-47E0-B268-18F82BAC219F}"/>
              </a:ext>
            </a:extLst>
          </p:cNvPr>
          <p:cNvSpPr txBox="1"/>
          <p:nvPr/>
        </p:nvSpPr>
        <p:spPr>
          <a:xfrm>
            <a:off x="3693842" y="70918"/>
            <a:ext cx="1502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karbonhidrat </a:t>
            </a:r>
            <a:endParaRPr lang="tr-TR" i="1" dirty="0">
              <a:solidFill>
                <a:srgbClr val="FF0000"/>
              </a:solidFill>
            </a:endParaRPr>
          </a:p>
        </p:txBody>
      </p:sp>
      <p:sp>
        <p:nvSpPr>
          <p:cNvPr id="24" name="Metin kutusu 23">
            <a:extLst>
              <a:ext uri="{FF2B5EF4-FFF2-40B4-BE49-F238E27FC236}">
                <a16:creationId xmlns="" xmlns:a16="http://schemas.microsoft.com/office/drawing/2014/main" id="{7CD3E0A6-94C7-4EBC-9EA7-092FECD66979}"/>
              </a:ext>
            </a:extLst>
          </p:cNvPr>
          <p:cNvSpPr txBox="1"/>
          <p:nvPr/>
        </p:nvSpPr>
        <p:spPr>
          <a:xfrm>
            <a:off x="4259766" y="3130071"/>
            <a:ext cx="7298472" cy="392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tr-TR" sz="18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Saçlarımız ve tırnaklarımız ………………………..sayesinde uzar. </a:t>
            </a:r>
            <a:endParaRPr lang="tr-TR" sz="16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Metin kutusu 25">
            <a:extLst>
              <a:ext uri="{FF2B5EF4-FFF2-40B4-BE49-F238E27FC236}">
                <a16:creationId xmlns="" xmlns:a16="http://schemas.microsoft.com/office/drawing/2014/main" id="{E2AA35E1-B4BE-4BC5-86F4-5F976F9B69A8}"/>
              </a:ext>
            </a:extLst>
          </p:cNvPr>
          <p:cNvSpPr txBox="1"/>
          <p:nvPr/>
        </p:nvSpPr>
        <p:spPr>
          <a:xfrm>
            <a:off x="3699417" y="395335"/>
            <a:ext cx="12405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proteinler 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28" name="Metin kutusu 27">
            <a:extLst>
              <a:ext uri="{FF2B5EF4-FFF2-40B4-BE49-F238E27FC236}">
                <a16:creationId xmlns="" xmlns:a16="http://schemas.microsoft.com/office/drawing/2014/main" id="{9F729BAD-ED17-4DBD-A446-B668A740971E}"/>
              </a:ext>
            </a:extLst>
          </p:cNvPr>
          <p:cNvSpPr txBox="1"/>
          <p:nvPr/>
        </p:nvSpPr>
        <p:spPr>
          <a:xfrm>
            <a:off x="4696057" y="5706636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Canlıların yaşamak için ………………..ihtiyacı vardır. 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0" name="Metin kutusu 29">
            <a:extLst>
              <a:ext uri="{FF2B5EF4-FFF2-40B4-BE49-F238E27FC236}">
                <a16:creationId xmlns="" xmlns:a16="http://schemas.microsoft.com/office/drawing/2014/main" id="{3D8E541B-AC8F-4CF6-B042-119464FCD763}"/>
              </a:ext>
            </a:extLst>
          </p:cNvPr>
          <p:cNvSpPr txBox="1"/>
          <p:nvPr/>
        </p:nvSpPr>
        <p:spPr>
          <a:xfrm>
            <a:off x="3693842" y="751826"/>
            <a:ext cx="13350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besinlere </a:t>
            </a:r>
            <a:endParaRPr lang="tr-TR" i="1" dirty="0">
              <a:solidFill>
                <a:srgbClr val="FF0000"/>
              </a:solidFill>
            </a:endParaRPr>
          </a:p>
        </p:txBody>
      </p:sp>
      <p:sp>
        <p:nvSpPr>
          <p:cNvPr id="32" name="Metin kutusu 31">
            <a:extLst>
              <a:ext uri="{FF2B5EF4-FFF2-40B4-BE49-F238E27FC236}">
                <a16:creationId xmlns="" xmlns:a16="http://schemas.microsoft.com/office/drawing/2014/main" id="{CCC867CE-E4BF-42AD-ADDA-2066F1662305}"/>
              </a:ext>
            </a:extLst>
          </p:cNvPr>
          <p:cNvSpPr txBox="1"/>
          <p:nvPr/>
        </p:nvSpPr>
        <p:spPr>
          <a:xfrm>
            <a:off x="4696057" y="4103672"/>
            <a:ext cx="7055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…………………………….vücudumuzun direncini artırarak bizi hastalıklara karşı korur. </a:t>
            </a:r>
            <a:endParaRPr lang="tr-TR" b="1" dirty="0">
              <a:solidFill>
                <a:srgbClr val="FFC000"/>
              </a:solidFill>
            </a:endParaRPr>
          </a:p>
        </p:txBody>
      </p:sp>
      <p:sp>
        <p:nvSpPr>
          <p:cNvPr id="33" name="Metin kutusu 32">
            <a:extLst>
              <a:ext uri="{FF2B5EF4-FFF2-40B4-BE49-F238E27FC236}">
                <a16:creationId xmlns="" xmlns:a16="http://schemas.microsoft.com/office/drawing/2014/main" id="{AB1D25F6-A3D9-4A66-AF6E-22B42702CC24}"/>
              </a:ext>
            </a:extLst>
          </p:cNvPr>
          <p:cNvSpPr txBox="1"/>
          <p:nvPr/>
        </p:nvSpPr>
        <p:spPr>
          <a:xfrm>
            <a:off x="3693842" y="1172856"/>
            <a:ext cx="14023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vitaminler </a:t>
            </a:r>
            <a:endParaRPr lang="tr-TR" i="1" dirty="0">
              <a:solidFill>
                <a:srgbClr val="FF0000"/>
              </a:solidFill>
            </a:endParaRPr>
          </a:p>
        </p:txBody>
      </p:sp>
      <p:sp>
        <p:nvSpPr>
          <p:cNvPr id="34" name="Dikdörtgen 33">
            <a:extLst>
              <a:ext uri="{FF2B5EF4-FFF2-40B4-BE49-F238E27FC236}">
                <a16:creationId xmlns="" xmlns:a16="http://schemas.microsoft.com/office/drawing/2014/main" id="{6F9C38D2-B09C-4F4A-AA63-FC417BBDF78E}"/>
              </a:ext>
            </a:extLst>
          </p:cNvPr>
          <p:cNvSpPr/>
          <p:nvPr/>
        </p:nvSpPr>
        <p:spPr>
          <a:xfrm>
            <a:off x="3309909" y="26446"/>
            <a:ext cx="100361" cy="15189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>
            <a:extLst>
              <a:ext uri="{FF2B5EF4-FFF2-40B4-BE49-F238E27FC236}">
                <a16:creationId xmlns="" xmlns:a16="http://schemas.microsoft.com/office/drawing/2014/main" id="{18BF1F7B-6782-4F09-9D50-30E249D3531B}"/>
              </a:ext>
            </a:extLst>
          </p:cNvPr>
          <p:cNvSpPr/>
          <p:nvPr/>
        </p:nvSpPr>
        <p:spPr>
          <a:xfrm>
            <a:off x="5096159" y="72901"/>
            <a:ext cx="100361" cy="15189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Metin kutusu 35">
            <a:extLst>
              <a:ext uri="{FF2B5EF4-FFF2-40B4-BE49-F238E27FC236}">
                <a16:creationId xmlns="" xmlns:a16="http://schemas.microsoft.com/office/drawing/2014/main" id="{3A4DE568-9F4D-4D87-A77B-1485FF7BB090}"/>
              </a:ext>
            </a:extLst>
          </p:cNvPr>
          <p:cNvSpPr txBox="1"/>
          <p:nvPr/>
        </p:nvSpPr>
        <p:spPr>
          <a:xfrm>
            <a:off x="6431250" y="2158623"/>
            <a:ext cx="13304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düzenleyici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37" name="Metin kutusu 36">
            <a:extLst>
              <a:ext uri="{FF2B5EF4-FFF2-40B4-BE49-F238E27FC236}">
                <a16:creationId xmlns="" xmlns:a16="http://schemas.microsoft.com/office/drawing/2014/main" id="{F15075F5-8423-4544-9694-C478AAB0B43F}"/>
              </a:ext>
            </a:extLst>
          </p:cNvPr>
          <p:cNvSpPr txBox="1"/>
          <p:nvPr/>
        </p:nvSpPr>
        <p:spPr>
          <a:xfrm>
            <a:off x="9787982" y="2552814"/>
            <a:ext cx="7573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yağı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8" name="Metin kutusu 37">
            <a:extLst>
              <a:ext uri="{FF2B5EF4-FFF2-40B4-BE49-F238E27FC236}">
                <a16:creationId xmlns="" xmlns:a16="http://schemas.microsoft.com/office/drawing/2014/main" id="{32BB73F5-8F10-45E9-8DC9-192F225976B3}"/>
              </a:ext>
            </a:extLst>
          </p:cNvPr>
          <p:cNvSpPr txBox="1"/>
          <p:nvPr/>
        </p:nvSpPr>
        <p:spPr>
          <a:xfrm>
            <a:off x="7549374" y="3067578"/>
            <a:ext cx="12405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proteinler 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39" name="Metin kutusu 38">
            <a:extLst>
              <a:ext uri="{FF2B5EF4-FFF2-40B4-BE49-F238E27FC236}">
                <a16:creationId xmlns="" xmlns:a16="http://schemas.microsoft.com/office/drawing/2014/main" id="{BC4B64EC-8E5C-4515-BDC7-8B21CCB8B442}"/>
              </a:ext>
            </a:extLst>
          </p:cNvPr>
          <p:cNvSpPr txBox="1"/>
          <p:nvPr/>
        </p:nvSpPr>
        <p:spPr>
          <a:xfrm>
            <a:off x="6226348" y="3542455"/>
            <a:ext cx="28052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yiyecek ve içeceklerden </a:t>
            </a:r>
            <a:endParaRPr lang="tr-TR" i="1" dirty="0">
              <a:solidFill>
                <a:srgbClr val="FF0000"/>
              </a:solidFill>
            </a:endParaRPr>
          </a:p>
        </p:txBody>
      </p:sp>
      <p:sp>
        <p:nvSpPr>
          <p:cNvPr id="40" name="Metin kutusu 39">
            <a:extLst>
              <a:ext uri="{FF2B5EF4-FFF2-40B4-BE49-F238E27FC236}">
                <a16:creationId xmlns="" xmlns:a16="http://schemas.microsoft.com/office/drawing/2014/main" id="{F59B3BF6-0E7E-47D2-AE18-4A85E35714E0}"/>
              </a:ext>
            </a:extLst>
          </p:cNvPr>
          <p:cNvSpPr txBox="1"/>
          <p:nvPr/>
        </p:nvSpPr>
        <p:spPr>
          <a:xfrm>
            <a:off x="5028933" y="4010963"/>
            <a:ext cx="14023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vitaminler </a:t>
            </a:r>
            <a:endParaRPr lang="tr-TR" i="1" dirty="0">
              <a:solidFill>
                <a:srgbClr val="FF0000"/>
              </a:solidFill>
            </a:endParaRPr>
          </a:p>
        </p:txBody>
      </p:sp>
      <p:sp>
        <p:nvSpPr>
          <p:cNvPr id="41" name="Metin kutusu 40">
            <a:extLst>
              <a:ext uri="{FF2B5EF4-FFF2-40B4-BE49-F238E27FC236}">
                <a16:creationId xmlns="" xmlns:a16="http://schemas.microsoft.com/office/drawing/2014/main" id="{E370168D-9B3C-4416-A54E-6D1A024C9056}"/>
              </a:ext>
            </a:extLst>
          </p:cNvPr>
          <p:cNvSpPr txBox="1"/>
          <p:nvPr/>
        </p:nvSpPr>
        <p:spPr>
          <a:xfrm>
            <a:off x="4939990" y="5156353"/>
            <a:ext cx="1502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karbonhidrat </a:t>
            </a:r>
            <a:endParaRPr lang="tr-TR" i="1" dirty="0">
              <a:solidFill>
                <a:srgbClr val="FF0000"/>
              </a:solidFill>
            </a:endParaRPr>
          </a:p>
        </p:txBody>
      </p:sp>
      <p:sp>
        <p:nvSpPr>
          <p:cNvPr id="42" name="Metin kutusu 41">
            <a:extLst>
              <a:ext uri="{FF2B5EF4-FFF2-40B4-BE49-F238E27FC236}">
                <a16:creationId xmlns="" xmlns:a16="http://schemas.microsoft.com/office/drawing/2014/main" id="{7AC6B69F-F339-4E5A-8B2F-8B8BD260B773}"/>
              </a:ext>
            </a:extLst>
          </p:cNvPr>
          <p:cNvSpPr txBox="1"/>
          <p:nvPr/>
        </p:nvSpPr>
        <p:spPr>
          <a:xfrm>
            <a:off x="6982771" y="5587258"/>
            <a:ext cx="13350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besinlere </a:t>
            </a:r>
            <a:endParaRPr lang="tr-TR" i="1" dirty="0">
              <a:solidFill>
                <a:srgbClr val="FF0000"/>
              </a:solidFill>
            </a:endParaRPr>
          </a:p>
        </p:txBody>
      </p:sp>
      <p:sp>
        <p:nvSpPr>
          <p:cNvPr id="43" name="Metin kutusu 42">
            <a:extLst>
              <a:ext uri="{FF2B5EF4-FFF2-40B4-BE49-F238E27FC236}">
                <a16:creationId xmlns="" xmlns:a16="http://schemas.microsoft.com/office/drawing/2014/main" id="{1E3DFEB1-B543-41C6-A786-338D5603B110}"/>
              </a:ext>
            </a:extLst>
          </p:cNvPr>
          <p:cNvSpPr txBox="1"/>
          <p:nvPr/>
        </p:nvSpPr>
        <p:spPr>
          <a:xfrm>
            <a:off x="9225776" y="6010680"/>
            <a:ext cx="1668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bitkisel yağlar 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342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  <p:bldP spid="11" grpId="0"/>
      <p:bldP spid="15" grpId="0"/>
      <p:bldP spid="20" grpId="0"/>
      <p:bldP spid="24" grpId="0"/>
      <p:bldP spid="28" grpId="0"/>
      <p:bldP spid="32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6E0D6C0-494C-4F63-811D-1E5F88D9E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094" y="1983318"/>
            <a:ext cx="4330140" cy="2888357"/>
          </a:xfrm>
        </p:spPr>
        <p:txBody>
          <a:bodyPr>
            <a:normAutofit/>
          </a:bodyPr>
          <a:lstStyle/>
          <a:p>
            <a:r>
              <a:rPr lang="tr-TR" sz="3200" dirty="0"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Tahoma" panose="020B0604030504040204" pitchFamily="34" charset="0"/>
                <a:cs typeface="Tahoma" panose="020B0604030504040204" pitchFamily="34" charset="0"/>
              </a:rPr>
              <a:t>Tüm canlıların yaşamlarını sürdürebilmeleri için ilk gereksinimleri nedir?</a:t>
            </a:r>
            <a:endParaRPr lang="tr-TR" sz="6000" dirty="0">
              <a:solidFill>
                <a:schemeClr val="tx1"/>
              </a:solidFill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FD2DF0C-B862-47F2-B85D-4B18FFFC5C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8808" y="803185"/>
            <a:ext cx="6281873" cy="5248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dirty="0"/>
              <a:t>A) Beslenme</a:t>
            </a:r>
          </a:p>
          <a:p>
            <a:pPr marL="0" indent="0">
              <a:buNone/>
            </a:pPr>
            <a:r>
              <a:rPr lang="tr-TR" sz="3600" dirty="0"/>
              <a:t>B) Barınma</a:t>
            </a:r>
          </a:p>
          <a:p>
            <a:pPr marL="0" indent="0">
              <a:buNone/>
            </a:pPr>
            <a:r>
              <a:rPr lang="tr-TR" sz="3600" dirty="0"/>
              <a:t>C) Eğitim</a:t>
            </a:r>
          </a:p>
          <a:p>
            <a:pPr marL="0" indent="0">
              <a:buNone/>
            </a:pPr>
            <a:r>
              <a:rPr lang="tr-TR" sz="3600" dirty="0"/>
              <a:t>D) Seyahat</a:t>
            </a:r>
          </a:p>
        </p:txBody>
      </p:sp>
      <p:pic>
        <p:nvPicPr>
          <p:cNvPr id="8" name="Resim 7" descr="şemsiye, çizim içeren bir resim&#10;&#10;Açıklama otomatik olarak oluşturuldu">
            <a:extLst>
              <a:ext uri="{FF2B5EF4-FFF2-40B4-BE49-F238E27FC236}">
                <a16:creationId xmlns="" xmlns:a16="http://schemas.microsoft.com/office/drawing/2014/main" id="{37CC833F-6206-4903-A9B3-8208EC917B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5333" y="1983318"/>
            <a:ext cx="577205" cy="5418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6041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160BB5B-B8CC-41E9-9A15-DFC818399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Vücutta enerji üretmek için hangi besin kullanılır ?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tr-TR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8FB38D2-74EA-427E-A02F-A7D84FE71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Protein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Vitamin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Karbonhidrat 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Mineral ve Su</a:t>
            </a:r>
          </a:p>
        </p:txBody>
      </p:sp>
      <p:pic>
        <p:nvPicPr>
          <p:cNvPr id="6" name="Resim 5" descr="şemsiye, çizim içeren bir resim&#10;&#10;Açıklama otomatik olarak oluşturuldu">
            <a:extLst>
              <a:ext uri="{FF2B5EF4-FFF2-40B4-BE49-F238E27FC236}">
                <a16:creationId xmlns="" xmlns:a16="http://schemas.microsoft.com/office/drawing/2014/main" id="{87EC1383-17F4-4E80-AB6E-0E0597777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231" y="3578146"/>
            <a:ext cx="577205" cy="5418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16831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2E90693-1EAC-4906-B486-E35DECE3F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680" y="2394529"/>
            <a:ext cx="3761428" cy="2456442"/>
          </a:xfrm>
        </p:spPr>
        <p:txBody>
          <a:bodyPr>
            <a:noAutofit/>
          </a:bodyPr>
          <a:lstStyle/>
          <a:p>
            <a:r>
              <a:rPr lang="tr-TR" sz="2400" b="1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Öğretmeni Fatma’ya daima doğal besinler yemesi gerektiğini söylüyor. Buna göre Fatma aşağıdakilerden hangisini </a:t>
            </a:r>
            <a:r>
              <a:rPr lang="tr-TR" sz="2400" b="1" u="sng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yememelidir</a:t>
            </a:r>
            <a:r>
              <a:rPr lang="tr-TR" sz="2400" b="1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?</a:t>
            </a:r>
            <a:r>
              <a:rPr lang="tr-TR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tr-TR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tr-TR" sz="4400" b="1" dirty="0">
              <a:solidFill>
                <a:schemeClr val="tx1"/>
              </a:solidFill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796BBC5-B476-428A-9D23-C1BE92514D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Meyve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Tereyağı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Cips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 Salata</a:t>
            </a:r>
          </a:p>
        </p:txBody>
      </p:sp>
      <p:pic>
        <p:nvPicPr>
          <p:cNvPr id="4" name="Resim 3" descr="şemsiye, çizim içeren bir resim&#10;&#10;Açıklama otomatik olarak oluşturuldu">
            <a:extLst>
              <a:ext uri="{FF2B5EF4-FFF2-40B4-BE49-F238E27FC236}">
                <a16:creationId xmlns="" xmlns:a16="http://schemas.microsoft.com/office/drawing/2014/main" id="{8061F87F-6BAA-4769-99CA-4DEFB4DCD9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327" y="3622750"/>
            <a:ext cx="577205" cy="5418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1087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C9518A2-92B8-4D73-97AC-AD167F73A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584101"/>
            <a:ext cx="3498979" cy="2456442"/>
          </a:xfrm>
        </p:spPr>
        <p:txBody>
          <a:bodyPr>
            <a:noAutofit/>
          </a:bodyPr>
          <a:lstStyle/>
          <a:p>
            <a:r>
              <a:rPr lang="tr-TR" sz="2400" b="1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Aşırı miktarlarda alındıklarında vücutta yağa dönüşerek şişmanlığa yol açan besin grubu aşağıdakilerden hangisidir ?</a:t>
            </a:r>
            <a:r>
              <a:rPr lang="tr-TR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tr-TR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tr-TR" sz="4400" dirty="0">
              <a:solidFill>
                <a:schemeClr val="tx1"/>
              </a:solidFill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54ACD91-B875-405F-91A4-192CF028C8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Proteinler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Su ve mineraller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Karbonhidratlar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 Vitaminler</a:t>
            </a:r>
          </a:p>
        </p:txBody>
      </p:sp>
      <p:pic>
        <p:nvPicPr>
          <p:cNvPr id="4" name="Resim 3" descr="şemsiye, çizim içeren bir resim&#10;&#10;Açıklama otomatik olarak oluşturuldu">
            <a:extLst>
              <a:ext uri="{FF2B5EF4-FFF2-40B4-BE49-F238E27FC236}">
                <a16:creationId xmlns="" xmlns:a16="http://schemas.microsoft.com/office/drawing/2014/main" id="{7C70EB4A-5B9E-4823-BF42-551D68E75D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3974" y="3541396"/>
            <a:ext cx="577205" cy="5418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7625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A79D82C-44AA-4A2B-A545-FCCB751A9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782" y="2316472"/>
            <a:ext cx="3498979" cy="2456442"/>
          </a:xfrm>
        </p:spPr>
        <p:txBody>
          <a:bodyPr>
            <a:normAutofit/>
          </a:bodyPr>
          <a:lstStyle/>
          <a:p>
            <a:r>
              <a:rPr lang="tr-TR" sz="2800" dirty="0"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Tahoma" panose="020B0604030504040204" pitchFamily="34" charset="0"/>
                <a:cs typeface="Tahoma" panose="020B0604030504040204" pitchFamily="34" charset="0"/>
              </a:rPr>
              <a:t>Yandakilerden  hangisi kahvaltı masamızdaki protein kaynaklarından biridir? </a:t>
            </a:r>
            <a:endParaRPr lang="tr-TR" sz="5400" dirty="0">
              <a:solidFill>
                <a:schemeClr val="tx1"/>
              </a:solidFill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F8B9A79-29CD-4B2F-B3BC-AF5223621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0345" y="804689"/>
            <a:ext cx="6281873" cy="5248622"/>
          </a:xfrm>
        </p:spPr>
        <p:txBody>
          <a:bodyPr>
            <a:normAutofit/>
          </a:bodyPr>
          <a:lstStyle/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Çay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Peynir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Bal</a:t>
            </a:r>
          </a:p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 Zeytin</a:t>
            </a:r>
          </a:p>
        </p:txBody>
      </p:sp>
      <p:pic>
        <p:nvPicPr>
          <p:cNvPr id="4" name="Resim 3" descr="şemsiye, çizim içeren bir resim&#10;&#10;Açıklama otomatik olarak oluşturuldu">
            <a:extLst>
              <a:ext uri="{FF2B5EF4-FFF2-40B4-BE49-F238E27FC236}">
                <a16:creationId xmlns="" xmlns:a16="http://schemas.microsoft.com/office/drawing/2014/main" id="{1722CE48-7A6D-4F0D-AC48-0C192F2504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174" y="2887149"/>
            <a:ext cx="577205" cy="5418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787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AB43A61-849B-4D7C-A1E6-94ABA6E38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2800" dirty="0"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Tahoma" panose="020B0604030504040204" pitchFamily="34" charset="0"/>
                <a:cs typeface="Tahoma" panose="020B0604030504040204" pitchFamily="34" charset="0"/>
              </a:rPr>
              <a:t>Vücudumuzdaki yaralanmaların daha çabuk iyileşmesi için yandaki besin gruplarından hangisi tüketilmelidir?</a:t>
            </a:r>
            <a:endParaRPr lang="tr-TR" sz="5400" dirty="0">
              <a:solidFill>
                <a:schemeClr val="tx1"/>
              </a:solidFill>
            </a:endParaRPr>
          </a:p>
        </p:txBody>
      </p:sp>
      <p:graphicFrame>
        <p:nvGraphicFramePr>
          <p:cNvPr id="6" name="İçerik Yer Tutucusu 2">
            <a:extLst>
              <a:ext uri="{FF2B5EF4-FFF2-40B4-BE49-F238E27FC236}">
                <a16:creationId xmlns="" xmlns:a16="http://schemas.microsoft.com/office/drawing/2014/main" id="{C2E35ABF-B849-43F9-B5D9-752E18A3C9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827094114"/>
              </p:ext>
            </p:extLst>
          </p:nvPr>
        </p:nvGraphicFramePr>
        <p:xfrm>
          <a:off x="5118447" y="803186"/>
          <a:ext cx="6281873" cy="5248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Resim 3" descr="şemsiye, çizim içeren bir resim&#10;&#10;Açıklama otomatik olarak oluşturuldu">
            <a:extLst>
              <a:ext uri="{FF2B5EF4-FFF2-40B4-BE49-F238E27FC236}">
                <a16:creationId xmlns="" xmlns:a16="http://schemas.microsoft.com/office/drawing/2014/main" id="{0E4CB984-ECF6-4F83-AE6E-53033A72DC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97841" y="4947549"/>
            <a:ext cx="577205" cy="5418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8743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415</Words>
  <PresentationFormat>Özel</PresentationFormat>
  <Paragraphs>88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Atlas</vt:lpstr>
      <vt:lpstr>BESİNLER </vt:lpstr>
      <vt:lpstr>DOĞRU - YANLIŞ</vt:lpstr>
      <vt:lpstr>BOŞLUK DOLDURMA</vt:lpstr>
      <vt:lpstr>Tüm canlıların yaşamlarını sürdürebilmeleri için ilk gereksinimleri nedir?</vt:lpstr>
      <vt:lpstr>Vücutta enerji üretmek için hangi besin kullanılır ? </vt:lpstr>
      <vt:lpstr>Öğretmeni Fatma’ya daima doğal besinler yemesi gerektiğini söylüyor. Buna göre Fatma aşağıdakilerden hangisini yememelidir ? </vt:lpstr>
      <vt:lpstr>Aşırı miktarlarda alındıklarında vücutta yağa dönüşerek şişmanlığa yol açan besin grubu aşağıdakilerden hangisidir ? </vt:lpstr>
      <vt:lpstr>Yandakilerden  hangisi kahvaltı masamızdaki protein kaynaklarından biridir? </vt:lpstr>
      <vt:lpstr>Vücudumuzdaki yaralanmaların daha çabuk iyileşmesi için yandaki besin gruplarından hangisi tüketilmelidir?</vt:lpstr>
      <vt:lpstr>Meyve ve sebzelerde en çok bulunan besin içeriği yandakilerden hangisidir?</vt:lpstr>
      <vt:lpstr>“İnsanda bağımlılık oluşturur, bırakılması için uzman kişilerin desteğine ihtiyaç duyar.” Bahsedilen ürün hangi seçenektedir?</vt:lpstr>
      <vt:lpstr>Yandakilerden hangisi vücudun enerji kaynağı olarak kullandığı besindir?</vt:lpstr>
      <vt:lpstr>Yandakilerden hangisi bitkisel yağlara örnektir?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2020-11-30T10:27:23Z</dcterms:created>
  <dcterms:modified xsi:type="dcterms:W3CDTF">2020-12-01T07:23:41Z</dcterms:modified>
  <cp:category>https://www.sorubak.com</cp:category>
</cp:coreProperties>
</file>