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2"/>
  </p:notesMasterIdLst>
  <p:sldIdLst>
    <p:sldId id="263" r:id="rId3"/>
    <p:sldId id="335" r:id="rId4"/>
    <p:sldId id="336" r:id="rId5"/>
    <p:sldId id="346" r:id="rId6"/>
    <p:sldId id="345" r:id="rId7"/>
    <p:sldId id="347" r:id="rId8"/>
    <p:sldId id="348" r:id="rId9"/>
    <p:sldId id="349" r:id="rId10"/>
    <p:sldId id="352" r:id="rId11"/>
    <p:sldId id="350" r:id="rId12"/>
    <p:sldId id="353" r:id="rId13"/>
    <p:sldId id="354" r:id="rId14"/>
    <p:sldId id="351" r:id="rId15"/>
    <p:sldId id="357" r:id="rId16"/>
    <p:sldId id="359" r:id="rId17"/>
    <p:sldId id="355" r:id="rId18"/>
    <p:sldId id="356" r:id="rId19"/>
    <p:sldId id="358" r:id="rId20"/>
    <p:sldId id="373" r:id="rId21"/>
  </p:sldIdLst>
  <p:sldSz cx="9001125" cy="5400675"/>
  <p:notesSz cx="6858000" cy="9144000"/>
  <p:defaultTextStyle>
    <a:defPPr>
      <a:defRPr lang="tr-TR"/>
    </a:defPPr>
    <a:lvl1pPr marL="0" algn="l" defTabSz="82271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11357" algn="l" defTabSz="82271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22714" algn="l" defTabSz="82271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34070" algn="l" defTabSz="82271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45428" algn="l" defTabSz="82271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56785" algn="l" defTabSz="82271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68143" algn="l" defTabSz="82271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79499" algn="l" defTabSz="82271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90856" algn="l" defTabSz="82271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6">
          <p15:clr>
            <a:srgbClr val="A4A3A4"/>
          </p15:clr>
        </p15:guide>
        <p15:guide id="2" orient="horz" pos="3075">
          <p15:clr>
            <a:srgbClr val="A4A3A4"/>
          </p15:clr>
        </p15:guide>
        <p15:guide id="3" orient="horz" pos="1701">
          <p15:clr>
            <a:srgbClr val="A4A3A4"/>
          </p15:clr>
        </p15:guide>
        <p15:guide id="4" orient="horz" pos="1928">
          <p15:clr>
            <a:srgbClr val="A4A3A4"/>
          </p15:clr>
        </p15:guide>
        <p15:guide id="5" orient="horz" pos="1474">
          <p15:clr>
            <a:srgbClr val="A4A3A4"/>
          </p15:clr>
        </p15:guide>
        <p15:guide id="6" pos="113">
          <p15:clr>
            <a:srgbClr val="A4A3A4"/>
          </p15:clr>
        </p15:guide>
        <p15:guide id="7" pos="5557">
          <p15:clr>
            <a:srgbClr val="A4A3A4"/>
          </p15:clr>
        </p15:guide>
        <p15:guide id="8" pos="2835">
          <p15:clr>
            <a:srgbClr val="A4A3A4"/>
          </p15:clr>
        </p15:guide>
        <p15:guide id="9" pos="3062">
          <p15:clr>
            <a:srgbClr val="A4A3A4"/>
          </p15:clr>
        </p15:guide>
        <p15:guide id="10" pos="260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02" y="294"/>
      </p:cViewPr>
      <p:guideLst>
        <p:guide orient="horz" pos="386"/>
        <p:guide orient="horz" pos="3075"/>
        <p:guide orient="horz" pos="1701"/>
        <p:guide orient="horz" pos="1928"/>
        <p:guide orient="horz" pos="1474"/>
        <p:guide pos="113"/>
        <p:guide pos="5557"/>
        <p:guide pos="2835"/>
        <p:guide pos="3062"/>
        <p:guide pos="2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D13077-A5B5-44B6-94A7-36EFA35EE59C}" type="datetimeFigureOut">
              <a:rPr lang="tr-TR" smtClean="0"/>
              <a:pPr/>
              <a:t>26.02.2021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571500" y="685800"/>
            <a:ext cx="5715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5859C5-051B-4CC5-9B93-98EFBE2174D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49109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2271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11357" algn="l" defTabSz="82271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22714" algn="l" defTabSz="82271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34070" algn="l" defTabSz="82271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45428" algn="l" defTabSz="82271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56785" algn="l" defTabSz="82271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68143" algn="l" defTabSz="82271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79499" algn="l" defTabSz="82271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90856" algn="l" defTabSz="82271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5859C5-051B-4CC5-9B93-98EFBE2174D1}" type="slidenum">
              <a:rPr lang="tr-TR" smtClean="0"/>
              <a:pPr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461156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75087" y="1677712"/>
            <a:ext cx="7650957" cy="1157644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50169" y="3060382"/>
            <a:ext cx="6300788" cy="138017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113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227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340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454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567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681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794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908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/>
              <a:pPr/>
              <a:t>26.02.2021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16245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/>
              <a:pPr/>
              <a:t>26.02.2021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05722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479187" y="225029"/>
            <a:ext cx="2631579" cy="478809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584450" y="225029"/>
            <a:ext cx="7744718" cy="478809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/>
              <a:pPr/>
              <a:t>26.02.2021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49487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75086" y="1677711"/>
            <a:ext cx="7650957" cy="115764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50170" y="3060383"/>
            <a:ext cx="6300788" cy="138017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11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227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34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454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568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68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795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90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26.02.2021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77545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26.02.2021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1402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11027" y="3470434"/>
            <a:ext cx="7650957" cy="1072634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11027" y="2289038"/>
            <a:ext cx="7650957" cy="1181397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113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2272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3409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4545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5681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68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7954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9090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26.02.2021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2953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584448" y="1308916"/>
            <a:ext cx="5188148" cy="3704212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5922615" y="1308916"/>
            <a:ext cx="5188148" cy="3704212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26.02.2021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9409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0058" y="216278"/>
            <a:ext cx="8101013" cy="900113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0056" y="1208901"/>
            <a:ext cx="3977060" cy="503813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1364" indent="0">
              <a:buNone/>
              <a:defRPr sz="1800" b="1"/>
            </a:lvl2pPr>
            <a:lvl3pPr marL="822728" indent="0">
              <a:buNone/>
              <a:defRPr sz="1600" b="1"/>
            </a:lvl3pPr>
            <a:lvl4pPr marL="1234090" indent="0">
              <a:buNone/>
              <a:defRPr sz="1400" b="1"/>
            </a:lvl4pPr>
            <a:lvl5pPr marL="1645455" indent="0">
              <a:buNone/>
              <a:defRPr sz="1400" b="1"/>
            </a:lvl5pPr>
            <a:lvl6pPr marL="2056818" indent="0">
              <a:buNone/>
              <a:defRPr sz="1400" b="1"/>
            </a:lvl6pPr>
            <a:lvl7pPr marL="2468183" indent="0">
              <a:buNone/>
              <a:defRPr sz="1400" b="1"/>
            </a:lvl7pPr>
            <a:lvl8pPr marL="2879546" indent="0">
              <a:buNone/>
              <a:defRPr sz="1400" b="1"/>
            </a:lvl8pPr>
            <a:lvl9pPr marL="3290909" indent="0">
              <a:buNone/>
              <a:defRPr sz="14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0056" y="1712714"/>
            <a:ext cx="3977060" cy="3111639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572449" y="1208901"/>
            <a:ext cx="3978622" cy="503813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1364" indent="0">
              <a:buNone/>
              <a:defRPr sz="1800" b="1"/>
            </a:lvl2pPr>
            <a:lvl3pPr marL="822728" indent="0">
              <a:buNone/>
              <a:defRPr sz="1600" b="1"/>
            </a:lvl3pPr>
            <a:lvl4pPr marL="1234090" indent="0">
              <a:buNone/>
              <a:defRPr sz="1400" b="1"/>
            </a:lvl4pPr>
            <a:lvl5pPr marL="1645455" indent="0">
              <a:buNone/>
              <a:defRPr sz="1400" b="1"/>
            </a:lvl5pPr>
            <a:lvl6pPr marL="2056818" indent="0">
              <a:buNone/>
              <a:defRPr sz="1400" b="1"/>
            </a:lvl6pPr>
            <a:lvl7pPr marL="2468183" indent="0">
              <a:buNone/>
              <a:defRPr sz="1400" b="1"/>
            </a:lvl7pPr>
            <a:lvl8pPr marL="2879546" indent="0">
              <a:buNone/>
              <a:defRPr sz="1400" b="1"/>
            </a:lvl8pPr>
            <a:lvl9pPr marL="3290909" indent="0">
              <a:buNone/>
              <a:defRPr sz="14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572449" y="1712714"/>
            <a:ext cx="3978622" cy="3111639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26.02.2021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9869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26.02.2021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0511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26.02.2021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5660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0057" y="215027"/>
            <a:ext cx="2961308" cy="91511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19190" y="215029"/>
            <a:ext cx="5031879" cy="4609326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0057" y="1130143"/>
            <a:ext cx="2961308" cy="3694212"/>
          </a:xfrm>
        </p:spPr>
        <p:txBody>
          <a:bodyPr/>
          <a:lstStyle>
            <a:lvl1pPr marL="0" indent="0">
              <a:buNone/>
              <a:defRPr sz="1300"/>
            </a:lvl1pPr>
            <a:lvl2pPr marL="411364" indent="0">
              <a:buNone/>
              <a:defRPr sz="1100"/>
            </a:lvl2pPr>
            <a:lvl3pPr marL="822728" indent="0">
              <a:buNone/>
              <a:defRPr sz="900"/>
            </a:lvl3pPr>
            <a:lvl4pPr marL="1234090" indent="0">
              <a:buNone/>
              <a:defRPr sz="800"/>
            </a:lvl4pPr>
            <a:lvl5pPr marL="1645455" indent="0">
              <a:buNone/>
              <a:defRPr sz="800"/>
            </a:lvl5pPr>
            <a:lvl6pPr marL="2056818" indent="0">
              <a:buNone/>
              <a:defRPr sz="800"/>
            </a:lvl6pPr>
            <a:lvl7pPr marL="2468183" indent="0">
              <a:buNone/>
              <a:defRPr sz="800"/>
            </a:lvl7pPr>
            <a:lvl8pPr marL="2879546" indent="0">
              <a:buNone/>
              <a:defRPr sz="800"/>
            </a:lvl8pPr>
            <a:lvl9pPr marL="3290909" indent="0">
              <a:buNone/>
              <a:defRPr sz="8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26.02.2021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984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/>
              <a:pPr/>
              <a:t>26.02.2021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77143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64284" y="3780474"/>
            <a:ext cx="5400675" cy="446306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64284" y="482562"/>
            <a:ext cx="5400675" cy="3240405"/>
          </a:xfrm>
        </p:spPr>
        <p:txBody>
          <a:bodyPr/>
          <a:lstStyle>
            <a:lvl1pPr marL="0" indent="0">
              <a:buNone/>
              <a:defRPr sz="2900"/>
            </a:lvl1pPr>
            <a:lvl2pPr marL="411364" indent="0">
              <a:buNone/>
              <a:defRPr sz="2500"/>
            </a:lvl2pPr>
            <a:lvl3pPr marL="822728" indent="0">
              <a:buNone/>
              <a:defRPr sz="2200"/>
            </a:lvl3pPr>
            <a:lvl4pPr marL="1234090" indent="0">
              <a:buNone/>
              <a:defRPr sz="1800"/>
            </a:lvl4pPr>
            <a:lvl5pPr marL="1645455" indent="0">
              <a:buNone/>
              <a:defRPr sz="1800"/>
            </a:lvl5pPr>
            <a:lvl6pPr marL="2056818" indent="0">
              <a:buNone/>
              <a:defRPr sz="1800"/>
            </a:lvl6pPr>
            <a:lvl7pPr marL="2468183" indent="0">
              <a:buNone/>
              <a:defRPr sz="1800"/>
            </a:lvl7pPr>
            <a:lvl8pPr marL="2879546" indent="0">
              <a:buNone/>
              <a:defRPr sz="1800"/>
            </a:lvl8pPr>
            <a:lvl9pPr marL="3290909" indent="0">
              <a:buNone/>
              <a:defRPr sz="18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64284" y="4226779"/>
            <a:ext cx="5400675" cy="633829"/>
          </a:xfrm>
        </p:spPr>
        <p:txBody>
          <a:bodyPr/>
          <a:lstStyle>
            <a:lvl1pPr marL="0" indent="0">
              <a:buNone/>
              <a:defRPr sz="1300"/>
            </a:lvl1pPr>
            <a:lvl2pPr marL="411364" indent="0">
              <a:buNone/>
              <a:defRPr sz="1100"/>
            </a:lvl2pPr>
            <a:lvl3pPr marL="822728" indent="0">
              <a:buNone/>
              <a:defRPr sz="900"/>
            </a:lvl3pPr>
            <a:lvl4pPr marL="1234090" indent="0">
              <a:buNone/>
              <a:defRPr sz="800"/>
            </a:lvl4pPr>
            <a:lvl5pPr marL="1645455" indent="0">
              <a:buNone/>
              <a:defRPr sz="800"/>
            </a:lvl5pPr>
            <a:lvl6pPr marL="2056818" indent="0">
              <a:buNone/>
              <a:defRPr sz="800"/>
            </a:lvl6pPr>
            <a:lvl7pPr marL="2468183" indent="0">
              <a:buNone/>
              <a:defRPr sz="800"/>
            </a:lvl7pPr>
            <a:lvl8pPr marL="2879546" indent="0">
              <a:buNone/>
              <a:defRPr sz="800"/>
            </a:lvl8pPr>
            <a:lvl9pPr marL="3290909" indent="0">
              <a:buNone/>
              <a:defRPr sz="8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26.02.2021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9310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26.02.2021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5194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479185" y="225029"/>
            <a:ext cx="2631579" cy="478809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584448" y="225029"/>
            <a:ext cx="7744718" cy="478809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26.02.2021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775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11029" y="3470434"/>
            <a:ext cx="7650957" cy="1072634"/>
          </a:xfrm>
        </p:spPr>
        <p:txBody>
          <a:bodyPr anchor="t"/>
          <a:lstStyle>
            <a:lvl1pPr algn="l">
              <a:defRPr sz="37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11029" y="2289039"/>
            <a:ext cx="7650957" cy="1181397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113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227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3407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64542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205678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46814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87949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29085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/>
              <a:pPr/>
              <a:t>26.02.2021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122102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584448" y="1308915"/>
            <a:ext cx="5188148" cy="3704212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5922615" y="1308915"/>
            <a:ext cx="5188148" cy="3704212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/>
              <a:pPr/>
              <a:t>26.02.2021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795853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0058" y="216278"/>
            <a:ext cx="8101013" cy="900112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0057" y="1208901"/>
            <a:ext cx="3977060" cy="503813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1357" indent="0">
              <a:buNone/>
              <a:defRPr sz="1800" b="1"/>
            </a:lvl2pPr>
            <a:lvl3pPr marL="822714" indent="0">
              <a:buNone/>
              <a:defRPr sz="1600" b="1"/>
            </a:lvl3pPr>
            <a:lvl4pPr marL="1234070" indent="0">
              <a:buNone/>
              <a:defRPr sz="1400" b="1"/>
            </a:lvl4pPr>
            <a:lvl5pPr marL="1645428" indent="0">
              <a:buNone/>
              <a:defRPr sz="1400" b="1"/>
            </a:lvl5pPr>
            <a:lvl6pPr marL="2056785" indent="0">
              <a:buNone/>
              <a:defRPr sz="1400" b="1"/>
            </a:lvl6pPr>
            <a:lvl7pPr marL="2468143" indent="0">
              <a:buNone/>
              <a:defRPr sz="1400" b="1"/>
            </a:lvl7pPr>
            <a:lvl8pPr marL="2879499" indent="0">
              <a:buNone/>
              <a:defRPr sz="1400" b="1"/>
            </a:lvl8pPr>
            <a:lvl9pPr marL="3290856" indent="0">
              <a:buNone/>
              <a:defRPr sz="14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0057" y="1712716"/>
            <a:ext cx="3977060" cy="3111639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572448" y="1208901"/>
            <a:ext cx="3978623" cy="503813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1357" indent="0">
              <a:buNone/>
              <a:defRPr sz="1800" b="1"/>
            </a:lvl2pPr>
            <a:lvl3pPr marL="822714" indent="0">
              <a:buNone/>
              <a:defRPr sz="1600" b="1"/>
            </a:lvl3pPr>
            <a:lvl4pPr marL="1234070" indent="0">
              <a:buNone/>
              <a:defRPr sz="1400" b="1"/>
            </a:lvl4pPr>
            <a:lvl5pPr marL="1645428" indent="0">
              <a:buNone/>
              <a:defRPr sz="1400" b="1"/>
            </a:lvl5pPr>
            <a:lvl6pPr marL="2056785" indent="0">
              <a:buNone/>
              <a:defRPr sz="1400" b="1"/>
            </a:lvl6pPr>
            <a:lvl7pPr marL="2468143" indent="0">
              <a:buNone/>
              <a:defRPr sz="1400" b="1"/>
            </a:lvl7pPr>
            <a:lvl8pPr marL="2879499" indent="0">
              <a:buNone/>
              <a:defRPr sz="1400" b="1"/>
            </a:lvl8pPr>
            <a:lvl9pPr marL="3290856" indent="0">
              <a:buNone/>
              <a:defRPr sz="14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572448" y="1712716"/>
            <a:ext cx="3978623" cy="3111639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/>
              <a:pPr/>
              <a:t>26.02.2021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65607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/>
              <a:pPr/>
              <a:t>26.02.2021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12216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/>
              <a:pPr/>
              <a:t>26.02.2021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141038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0057" y="215029"/>
            <a:ext cx="2961308" cy="915115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19193" y="215031"/>
            <a:ext cx="5031879" cy="4609326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0057" y="1130142"/>
            <a:ext cx="2961308" cy="3694212"/>
          </a:xfrm>
        </p:spPr>
        <p:txBody>
          <a:bodyPr/>
          <a:lstStyle>
            <a:lvl1pPr marL="0" indent="0">
              <a:buNone/>
              <a:defRPr sz="1200"/>
            </a:lvl1pPr>
            <a:lvl2pPr marL="411357" indent="0">
              <a:buNone/>
              <a:defRPr sz="1100"/>
            </a:lvl2pPr>
            <a:lvl3pPr marL="822714" indent="0">
              <a:buNone/>
              <a:defRPr sz="900"/>
            </a:lvl3pPr>
            <a:lvl4pPr marL="1234070" indent="0">
              <a:buNone/>
              <a:defRPr sz="800"/>
            </a:lvl4pPr>
            <a:lvl5pPr marL="1645428" indent="0">
              <a:buNone/>
              <a:defRPr sz="800"/>
            </a:lvl5pPr>
            <a:lvl6pPr marL="2056785" indent="0">
              <a:buNone/>
              <a:defRPr sz="800"/>
            </a:lvl6pPr>
            <a:lvl7pPr marL="2468143" indent="0">
              <a:buNone/>
              <a:defRPr sz="800"/>
            </a:lvl7pPr>
            <a:lvl8pPr marL="2879499" indent="0">
              <a:buNone/>
              <a:defRPr sz="800"/>
            </a:lvl8pPr>
            <a:lvl9pPr marL="3290856" indent="0">
              <a:buNone/>
              <a:defRPr sz="8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/>
              <a:pPr/>
              <a:t>26.02.2021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20498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64284" y="3780473"/>
            <a:ext cx="5400675" cy="446306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64284" y="482563"/>
            <a:ext cx="5400675" cy="3240405"/>
          </a:xfrm>
        </p:spPr>
        <p:txBody>
          <a:bodyPr/>
          <a:lstStyle>
            <a:lvl1pPr marL="0" indent="0">
              <a:buNone/>
              <a:defRPr sz="2900"/>
            </a:lvl1pPr>
            <a:lvl2pPr marL="411357" indent="0">
              <a:buNone/>
              <a:defRPr sz="2500"/>
            </a:lvl2pPr>
            <a:lvl3pPr marL="822714" indent="0">
              <a:buNone/>
              <a:defRPr sz="2200"/>
            </a:lvl3pPr>
            <a:lvl4pPr marL="1234070" indent="0">
              <a:buNone/>
              <a:defRPr sz="1800"/>
            </a:lvl4pPr>
            <a:lvl5pPr marL="1645428" indent="0">
              <a:buNone/>
              <a:defRPr sz="1800"/>
            </a:lvl5pPr>
            <a:lvl6pPr marL="2056785" indent="0">
              <a:buNone/>
              <a:defRPr sz="1800"/>
            </a:lvl6pPr>
            <a:lvl7pPr marL="2468143" indent="0">
              <a:buNone/>
              <a:defRPr sz="1800"/>
            </a:lvl7pPr>
            <a:lvl8pPr marL="2879499" indent="0">
              <a:buNone/>
              <a:defRPr sz="1800"/>
            </a:lvl8pPr>
            <a:lvl9pPr marL="3290856" indent="0">
              <a:buNone/>
              <a:defRPr sz="18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64284" y="4226781"/>
            <a:ext cx="5400675" cy="633829"/>
          </a:xfrm>
        </p:spPr>
        <p:txBody>
          <a:bodyPr/>
          <a:lstStyle>
            <a:lvl1pPr marL="0" indent="0">
              <a:buNone/>
              <a:defRPr sz="1200"/>
            </a:lvl1pPr>
            <a:lvl2pPr marL="411357" indent="0">
              <a:buNone/>
              <a:defRPr sz="1100"/>
            </a:lvl2pPr>
            <a:lvl3pPr marL="822714" indent="0">
              <a:buNone/>
              <a:defRPr sz="900"/>
            </a:lvl3pPr>
            <a:lvl4pPr marL="1234070" indent="0">
              <a:buNone/>
              <a:defRPr sz="800"/>
            </a:lvl4pPr>
            <a:lvl5pPr marL="1645428" indent="0">
              <a:buNone/>
              <a:defRPr sz="800"/>
            </a:lvl5pPr>
            <a:lvl6pPr marL="2056785" indent="0">
              <a:buNone/>
              <a:defRPr sz="800"/>
            </a:lvl6pPr>
            <a:lvl7pPr marL="2468143" indent="0">
              <a:buNone/>
              <a:defRPr sz="800"/>
            </a:lvl7pPr>
            <a:lvl8pPr marL="2879499" indent="0">
              <a:buNone/>
              <a:defRPr sz="800"/>
            </a:lvl8pPr>
            <a:lvl9pPr marL="3290856" indent="0">
              <a:buNone/>
              <a:defRPr sz="8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/>
              <a:pPr/>
              <a:t>26.02.2021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50782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0058" y="216278"/>
            <a:ext cx="8101013" cy="900112"/>
          </a:xfrm>
          <a:prstGeom prst="rect">
            <a:avLst/>
          </a:prstGeom>
        </p:spPr>
        <p:txBody>
          <a:bodyPr vert="horz" lIns="82272" tIns="41136" rIns="82272" bIns="41136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0058" y="1260158"/>
            <a:ext cx="8101013" cy="3564196"/>
          </a:xfrm>
          <a:prstGeom prst="rect">
            <a:avLst/>
          </a:prstGeom>
        </p:spPr>
        <p:txBody>
          <a:bodyPr vert="horz" lIns="82272" tIns="41136" rIns="82272" bIns="41136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0059" y="5005627"/>
            <a:ext cx="2100263" cy="287536"/>
          </a:xfrm>
          <a:prstGeom prst="rect">
            <a:avLst/>
          </a:prstGeom>
        </p:spPr>
        <p:txBody>
          <a:bodyPr vert="horz" lIns="82272" tIns="41136" rIns="82272" bIns="41136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1ACAF-5EC4-44BD-80CF-F0748A13FB4B}" type="datetimeFigureOut">
              <a:rPr lang="tr-TR" smtClean="0"/>
              <a:pPr/>
              <a:t>26.02.2021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075385" y="5005627"/>
            <a:ext cx="2850356" cy="287536"/>
          </a:xfrm>
          <a:prstGeom prst="rect">
            <a:avLst/>
          </a:prstGeom>
        </p:spPr>
        <p:txBody>
          <a:bodyPr vert="horz" lIns="82272" tIns="41136" rIns="82272" bIns="41136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450808" y="5005627"/>
            <a:ext cx="2100263" cy="287536"/>
          </a:xfrm>
          <a:prstGeom prst="rect">
            <a:avLst/>
          </a:prstGeom>
        </p:spPr>
        <p:txBody>
          <a:bodyPr vert="horz" lIns="82272" tIns="41136" rIns="82272" bIns="41136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A0DBB-1B96-4A9E-BBB7-FF1D887EAE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47398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822714" rtl="0" eaLnBrk="1" latinLnBrk="0" hangingPunct="1">
        <a:spcBef>
          <a:spcPct val="0"/>
        </a:spcBef>
        <a:buNone/>
        <a:defRPr sz="3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8519" indent="-308519" algn="l" defTabSz="822714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68454" indent="-257099" algn="l" defTabSz="822714" rtl="0" eaLnBrk="1" latinLnBrk="0" hangingPunct="1">
        <a:spcBef>
          <a:spcPct val="20000"/>
        </a:spcBef>
        <a:buFont typeface="Arial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28392" indent="-205678" algn="l" defTabSz="82271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439750" indent="-205678" algn="l" defTabSz="822714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51105" indent="-205678" algn="l" defTabSz="822714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2463" indent="-205678" algn="l" defTabSz="82271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73821" indent="-205678" algn="l" defTabSz="82271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85176" indent="-205678" algn="l" defTabSz="82271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96535" indent="-205678" algn="l" defTabSz="82271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82271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1357" algn="l" defTabSz="82271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714" algn="l" defTabSz="82271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070" algn="l" defTabSz="82271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428" algn="l" defTabSz="82271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56785" algn="l" defTabSz="82271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143" algn="l" defTabSz="82271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79499" algn="l" defTabSz="82271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90856" algn="l" defTabSz="82271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0058" y="216278"/>
            <a:ext cx="8101013" cy="900113"/>
          </a:xfrm>
          <a:prstGeom prst="rect">
            <a:avLst/>
          </a:prstGeom>
        </p:spPr>
        <p:txBody>
          <a:bodyPr vert="horz" lIns="82273" tIns="41136" rIns="82273" bIns="41136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0058" y="1260159"/>
            <a:ext cx="8101013" cy="3564196"/>
          </a:xfrm>
          <a:prstGeom prst="rect">
            <a:avLst/>
          </a:prstGeom>
        </p:spPr>
        <p:txBody>
          <a:bodyPr vert="horz" lIns="82273" tIns="41136" rIns="82273" bIns="41136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0057" y="5005627"/>
            <a:ext cx="2100262" cy="287536"/>
          </a:xfrm>
          <a:prstGeom prst="rect">
            <a:avLst/>
          </a:prstGeom>
        </p:spPr>
        <p:txBody>
          <a:bodyPr vert="horz" lIns="82273" tIns="41136" rIns="82273" bIns="41136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22887"/>
            <a:fld id="{ACA1ACAF-5EC4-44BD-80CF-F0748A13FB4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 defTabSz="822887"/>
              <a:t>26.02.2021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075386" y="5005627"/>
            <a:ext cx="2850356" cy="287536"/>
          </a:xfrm>
          <a:prstGeom prst="rect">
            <a:avLst/>
          </a:prstGeom>
        </p:spPr>
        <p:txBody>
          <a:bodyPr vert="horz" lIns="82273" tIns="41136" rIns="82273" bIns="41136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22887"/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450806" y="5005627"/>
            <a:ext cx="2100262" cy="287536"/>
          </a:xfrm>
          <a:prstGeom prst="rect">
            <a:avLst/>
          </a:prstGeom>
        </p:spPr>
        <p:txBody>
          <a:bodyPr vert="horz" lIns="82273" tIns="41136" rIns="82273" bIns="41136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22887"/>
            <a:fld id="{EDBA0DBB-1B96-4A9E-BBB7-FF1D887EAED2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 defTabSz="822887"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846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822728" rtl="0" eaLnBrk="1" latinLnBrk="0" hangingPunct="1">
        <a:spcBef>
          <a:spcPct val="0"/>
        </a:spcBef>
        <a:buNone/>
        <a:defRPr sz="3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8523" indent="-308523" algn="l" defTabSz="822728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68466" indent="-257102" algn="l" defTabSz="822728" rtl="0" eaLnBrk="1" latinLnBrk="0" hangingPunct="1">
        <a:spcBef>
          <a:spcPct val="20000"/>
        </a:spcBef>
        <a:buFont typeface="Arial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28409" indent="-205681" algn="l" defTabSz="822728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439773" indent="-205681" algn="l" defTabSz="822728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51137" indent="-205681" algn="l" defTabSz="822728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2500" indent="-205681" algn="l" defTabSz="82272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73864" indent="-205681" algn="l" defTabSz="82272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85227" indent="-205681" algn="l" defTabSz="82272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96592" indent="-205681" algn="l" defTabSz="82272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82272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1364" algn="l" defTabSz="82272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728" algn="l" defTabSz="82272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090" algn="l" defTabSz="82272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455" algn="l" defTabSz="82272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56818" algn="l" defTabSz="82272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183" algn="l" defTabSz="82272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79546" algn="l" defTabSz="82272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90909" algn="l" defTabSz="82272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>
          <a:xfrm>
            <a:off x="299480" y="5005627"/>
            <a:ext cx="8456293" cy="287536"/>
          </a:xfrm>
        </p:spPr>
        <p:txBody>
          <a:bodyPr/>
          <a:lstStyle/>
          <a:p>
            <a:r>
              <a:rPr lang="tr-TR" sz="1200" dirty="0">
                <a:solidFill>
                  <a:schemeClr val="tx1"/>
                </a:solidFill>
                <a:latin typeface="Kayra Aydin" pitchFamily="34" charset="0"/>
              </a:rPr>
              <a:t>Zafer İhsan KARAOĞLU                                2020-2021                       Aydınlıkevler İlkokulu/YENİŞEHİR</a:t>
            </a:r>
          </a:p>
        </p:txBody>
      </p:sp>
      <p:grpSp>
        <p:nvGrpSpPr>
          <p:cNvPr id="11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308776" y="4882143"/>
            <a:ext cx="8454998" cy="54565"/>
            <a:chOff x="0" y="6310313"/>
            <a:chExt cx="9283708" cy="72000"/>
          </a:xfrm>
        </p:grpSpPr>
        <p:sp>
          <p:nvSpPr>
            <p:cNvPr id="12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13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14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15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51" name="Grup 50"/>
          <p:cNvGrpSpPr/>
          <p:nvPr/>
        </p:nvGrpSpPr>
        <p:grpSpPr>
          <a:xfrm>
            <a:off x="408980" y="587503"/>
            <a:ext cx="8236804" cy="3983273"/>
            <a:chOff x="1077131" y="552032"/>
            <a:chExt cx="9393111" cy="4141329"/>
          </a:xfrm>
        </p:grpSpPr>
        <p:grpSp>
          <p:nvGrpSpPr>
            <p:cNvPr id="53" name="Group 183"/>
            <p:cNvGrpSpPr/>
            <p:nvPr/>
          </p:nvGrpSpPr>
          <p:grpSpPr>
            <a:xfrm>
              <a:off x="1083841" y="552032"/>
              <a:ext cx="2028676" cy="717420"/>
              <a:chOff x="3146425" y="525463"/>
              <a:chExt cx="1752600" cy="688975"/>
            </a:xfrm>
          </p:grpSpPr>
          <p:sp>
            <p:nvSpPr>
              <p:cNvPr id="85" name="Freeform 147"/>
              <p:cNvSpPr>
                <a:spLocks/>
              </p:cNvSpPr>
              <p:nvPr/>
            </p:nvSpPr>
            <p:spPr bwMode="auto">
              <a:xfrm>
                <a:off x="3146425" y="525463"/>
                <a:ext cx="1752600" cy="688975"/>
              </a:xfrm>
              <a:custGeom>
                <a:avLst/>
                <a:gdLst>
                  <a:gd name="T0" fmla="*/ 1042 w 1104"/>
                  <a:gd name="T1" fmla="*/ 0 h 434"/>
                  <a:gd name="T2" fmla="*/ 0 w 1104"/>
                  <a:gd name="T3" fmla="*/ 0 h 434"/>
                  <a:gd name="T4" fmla="*/ 0 w 1104"/>
                  <a:gd name="T5" fmla="*/ 434 h 434"/>
                  <a:gd name="T6" fmla="*/ 1042 w 1104"/>
                  <a:gd name="T7" fmla="*/ 434 h 434"/>
                  <a:gd name="T8" fmla="*/ 1042 w 1104"/>
                  <a:gd name="T9" fmla="*/ 367 h 434"/>
                  <a:gd name="T10" fmla="*/ 1104 w 1104"/>
                  <a:gd name="T11" fmla="*/ 312 h 434"/>
                  <a:gd name="T12" fmla="*/ 1042 w 1104"/>
                  <a:gd name="T13" fmla="*/ 258 h 434"/>
                  <a:gd name="T14" fmla="*/ 1042 w 1104"/>
                  <a:gd name="T15" fmla="*/ 0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4" h="434">
                    <a:moveTo>
                      <a:pt x="1042" y="0"/>
                    </a:moveTo>
                    <a:lnTo>
                      <a:pt x="0" y="0"/>
                    </a:lnTo>
                    <a:lnTo>
                      <a:pt x="0" y="434"/>
                    </a:lnTo>
                    <a:lnTo>
                      <a:pt x="1042" y="434"/>
                    </a:lnTo>
                    <a:lnTo>
                      <a:pt x="1042" y="367"/>
                    </a:lnTo>
                    <a:lnTo>
                      <a:pt x="1104" y="312"/>
                    </a:lnTo>
                    <a:lnTo>
                      <a:pt x="1042" y="258"/>
                    </a:lnTo>
                    <a:lnTo>
                      <a:pt x="1042" y="0"/>
                    </a:lnTo>
                    <a:close/>
                  </a:path>
                </a:pathLst>
              </a:custGeom>
              <a:solidFill>
                <a:srgbClr val="FFFFFF">
                  <a:lumMod val="9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 defTabSz="692694">
                  <a:defRPr/>
                </a:pPr>
                <a:r>
                  <a:rPr lang="tr-TR" sz="1500" b="1" kern="0" dirty="0">
                    <a:solidFill>
                      <a:srgbClr val="1AAD96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Sınıf :</a:t>
                </a:r>
                <a:endParaRPr lang="en-US" sz="1500" b="1" kern="0" dirty="0">
                  <a:solidFill>
                    <a:srgbClr val="1AAD96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6" name="Freeform 148"/>
              <p:cNvSpPr>
                <a:spLocks/>
              </p:cNvSpPr>
              <p:nvPr/>
            </p:nvSpPr>
            <p:spPr bwMode="auto">
              <a:xfrm>
                <a:off x="3146425" y="525463"/>
                <a:ext cx="1752600" cy="688975"/>
              </a:xfrm>
              <a:custGeom>
                <a:avLst/>
                <a:gdLst>
                  <a:gd name="T0" fmla="*/ 1042 w 1104"/>
                  <a:gd name="T1" fmla="*/ 0 h 434"/>
                  <a:gd name="T2" fmla="*/ 0 w 1104"/>
                  <a:gd name="T3" fmla="*/ 0 h 434"/>
                  <a:gd name="T4" fmla="*/ 0 w 1104"/>
                  <a:gd name="T5" fmla="*/ 434 h 434"/>
                  <a:gd name="T6" fmla="*/ 1042 w 1104"/>
                  <a:gd name="T7" fmla="*/ 434 h 434"/>
                  <a:gd name="T8" fmla="*/ 1042 w 1104"/>
                  <a:gd name="T9" fmla="*/ 367 h 434"/>
                  <a:gd name="T10" fmla="*/ 1104 w 1104"/>
                  <a:gd name="T11" fmla="*/ 312 h 434"/>
                  <a:gd name="T12" fmla="*/ 1042 w 1104"/>
                  <a:gd name="T13" fmla="*/ 258 h 434"/>
                  <a:gd name="T14" fmla="*/ 1042 w 1104"/>
                  <a:gd name="T15" fmla="*/ 0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4" h="434">
                    <a:moveTo>
                      <a:pt x="1042" y="0"/>
                    </a:moveTo>
                    <a:lnTo>
                      <a:pt x="0" y="0"/>
                    </a:lnTo>
                    <a:lnTo>
                      <a:pt x="0" y="434"/>
                    </a:lnTo>
                    <a:lnTo>
                      <a:pt x="1042" y="434"/>
                    </a:lnTo>
                    <a:lnTo>
                      <a:pt x="1042" y="367"/>
                    </a:lnTo>
                    <a:lnTo>
                      <a:pt x="1104" y="312"/>
                    </a:lnTo>
                    <a:lnTo>
                      <a:pt x="1042" y="258"/>
                    </a:lnTo>
                    <a:lnTo>
                      <a:pt x="104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 defTabSz="692694">
                  <a:defRPr/>
                </a:pPr>
                <a:endParaRPr lang="en-US" sz="1300" b="1" kern="0">
                  <a:solidFill>
                    <a:srgbClr val="262626"/>
                  </a:solidFill>
                  <a:latin typeface="Roboto"/>
                </a:endParaRPr>
              </a:p>
            </p:txBody>
          </p:sp>
          <p:sp>
            <p:nvSpPr>
              <p:cNvPr id="87" name="Rectangle 149"/>
              <p:cNvSpPr>
                <a:spLocks noChangeArrowheads="1"/>
              </p:cNvSpPr>
              <p:nvPr/>
            </p:nvSpPr>
            <p:spPr bwMode="auto">
              <a:xfrm>
                <a:off x="3146425" y="525463"/>
                <a:ext cx="68263" cy="688975"/>
              </a:xfrm>
              <a:prstGeom prst="rect">
                <a:avLst/>
              </a:prstGeom>
              <a:solidFill>
                <a:srgbClr val="1AAD96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 defTabSz="692694">
                  <a:defRPr/>
                </a:pPr>
                <a:endParaRPr lang="en-US" sz="1300" b="1" kern="0">
                  <a:solidFill>
                    <a:srgbClr val="262626"/>
                  </a:solidFill>
                  <a:latin typeface="Roboto"/>
                </a:endParaRPr>
              </a:p>
            </p:txBody>
          </p:sp>
          <p:sp>
            <p:nvSpPr>
              <p:cNvPr id="88" name="Rectangle 151"/>
              <p:cNvSpPr>
                <a:spLocks noChangeArrowheads="1"/>
              </p:cNvSpPr>
              <p:nvPr/>
            </p:nvSpPr>
            <p:spPr bwMode="auto">
              <a:xfrm>
                <a:off x="3214688" y="525463"/>
                <a:ext cx="1585913" cy="2714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 defTabSz="692694">
                  <a:defRPr/>
                </a:pPr>
                <a:endParaRPr lang="en-US" sz="1300" b="1" kern="0">
                  <a:solidFill>
                    <a:srgbClr val="262626"/>
                  </a:solidFill>
                  <a:latin typeface="Roboto"/>
                </a:endParaRPr>
              </a:p>
            </p:txBody>
          </p:sp>
        </p:grpSp>
        <p:grpSp>
          <p:nvGrpSpPr>
            <p:cNvPr id="55" name="Group 184"/>
            <p:cNvGrpSpPr/>
            <p:nvPr/>
          </p:nvGrpSpPr>
          <p:grpSpPr>
            <a:xfrm>
              <a:off x="1083841" y="1476757"/>
              <a:ext cx="2028676" cy="717420"/>
              <a:chOff x="3146425" y="1731963"/>
              <a:chExt cx="1752600" cy="688975"/>
            </a:xfrm>
          </p:grpSpPr>
          <p:sp>
            <p:nvSpPr>
              <p:cNvPr id="81" name="Freeform 155"/>
              <p:cNvSpPr>
                <a:spLocks/>
              </p:cNvSpPr>
              <p:nvPr/>
            </p:nvSpPr>
            <p:spPr bwMode="auto">
              <a:xfrm>
                <a:off x="3146425" y="1731963"/>
                <a:ext cx="1752600" cy="688975"/>
              </a:xfrm>
              <a:custGeom>
                <a:avLst/>
                <a:gdLst>
                  <a:gd name="T0" fmla="*/ 1042 w 1104"/>
                  <a:gd name="T1" fmla="*/ 0 h 434"/>
                  <a:gd name="T2" fmla="*/ 0 w 1104"/>
                  <a:gd name="T3" fmla="*/ 0 h 434"/>
                  <a:gd name="T4" fmla="*/ 0 w 1104"/>
                  <a:gd name="T5" fmla="*/ 434 h 434"/>
                  <a:gd name="T6" fmla="*/ 1042 w 1104"/>
                  <a:gd name="T7" fmla="*/ 434 h 434"/>
                  <a:gd name="T8" fmla="*/ 1042 w 1104"/>
                  <a:gd name="T9" fmla="*/ 364 h 434"/>
                  <a:gd name="T10" fmla="*/ 1104 w 1104"/>
                  <a:gd name="T11" fmla="*/ 310 h 434"/>
                  <a:gd name="T12" fmla="*/ 1042 w 1104"/>
                  <a:gd name="T13" fmla="*/ 256 h 434"/>
                  <a:gd name="T14" fmla="*/ 1042 w 1104"/>
                  <a:gd name="T15" fmla="*/ 0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4" h="434">
                    <a:moveTo>
                      <a:pt x="1042" y="0"/>
                    </a:moveTo>
                    <a:lnTo>
                      <a:pt x="0" y="0"/>
                    </a:lnTo>
                    <a:lnTo>
                      <a:pt x="0" y="434"/>
                    </a:lnTo>
                    <a:lnTo>
                      <a:pt x="1042" y="434"/>
                    </a:lnTo>
                    <a:lnTo>
                      <a:pt x="1042" y="364"/>
                    </a:lnTo>
                    <a:lnTo>
                      <a:pt x="1104" y="310"/>
                    </a:lnTo>
                    <a:lnTo>
                      <a:pt x="1042" y="256"/>
                    </a:lnTo>
                    <a:lnTo>
                      <a:pt x="1042" y="0"/>
                    </a:lnTo>
                    <a:close/>
                  </a:path>
                </a:pathLst>
              </a:custGeom>
              <a:solidFill>
                <a:srgbClr val="FFFFFF">
                  <a:lumMod val="9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 defTabSz="692694">
                  <a:defRPr/>
                </a:pPr>
                <a:r>
                  <a:rPr lang="tr-TR" sz="1500" b="1" kern="0" dirty="0">
                    <a:solidFill>
                      <a:srgbClr val="A9C370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Ders :</a:t>
                </a:r>
                <a:endParaRPr lang="en-US" sz="1500" b="1" kern="0" dirty="0">
                  <a:solidFill>
                    <a:srgbClr val="A9C37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2" name="Freeform 156"/>
              <p:cNvSpPr>
                <a:spLocks/>
              </p:cNvSpPr>
              <p:nvPr/>
            </p:nvSpPr>
            <p:spPr bwMode="auto">
              <a:xfrm>
                <a:off x="3146425" y="1731963"/>
                <a:ext cx="1752600" cy="688975"/>
              </a:xfrm>
              <a:custGeom>
                <a:avLst/>
                <a:gdLst>
                  <a:gd name="T0" fmla="*/ 1042 w 1104"/>
                  <a:gd name="T1" fmla="*/ 0 h 434"/>
                  <a:gd name="T2" fmla="*/ 0 w 1104"/>
                  <a:gd name="T3" fmla="*/ 0 h 434"/>
                  <a:gd name="T4" fmla="*/ 0 w 1104"/>
                  <a:gd name="T5" fmla="*/ 434 h 434"/>
                  <a:gd name="T6" fmla="*/ 1042 w 1104"/>
                  <a:gd name="T7" fmla="*/ 434 h 434"/>
                  <a:gd name="T8" fmla="*/ 1042 w 1104"/>
                  <a:gd name="T9" fmla="*/ 364 h 434"/>
                  <a:gd name="T10" fmla="*/ 1104 w 1104"/>
                  <a:gd name="T11" fmla="*/ 310 h 434"/>
                  <a:gd name="T12" fmla="*/ 1042 w 1104"/>
                  <a:gd name="T13" fmla="*/ 256 h 434"/>
                  <a:gd name="T14" fmla="*/ 1042 w 1104"/>
                  <a:gd name="T15" fmla="*/ 0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4" h="434">
                    <a:moveTo>
                      <a:pt x="1042" y="0"/>
                    </a:moveTo>
                    <a:lnTo>
                      <a:pt x="0" y="0"/>
                    </a:lnTo>
                    <a:lnTo>
                      <a:pt x="0" y="434"/>
                    </a:lnTo>
                    <a:lnTo>
                      <a:pt x="1042" y="434"/>
                    </a:lnTo>
                    <a:lnTo>
                      <a:pt x="1042" y="364"/>
                    </a:lnTo>
                    <a:lnTo>
                      <a:pt x="1104" y="310"/>
                    </a:lnTo>
                    <a:lnTo>
                      <a:pt x="1042" y="256"/>
                    </a:lnTo>
                    <a:lnTo>
                      <a:pt x="104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 defTabSz="692694">
                  <a:defRPr/>
                </a:pPr>
                <a:endParaRPr lang="en-US" sz="1300" b="1" kern="0">
                  <a:solidFill>
                    <a:srgbClr val="262626"/>
                  </a:solidFill>
                  <a:latin typeface="Roboto"/>
                </a:endParaRPr>
              </a:p>
            </p:txBody>
          </p:sp>
          <p:sp>
            <p:nvSpPr>
              <p:cNvPr id="83" name="Rectangle 157"/>
              <p:cNvSpPr>
                <a:spLocks noChangeArrowheads="1"/>
              </p:cNvSpPr>
              <p:nvPr/>
            </p:nvSpPr>
            <p:spPr bwMode="auto">
              <a:xfrm>
                <a:off x="3146425" y="1731963"/>
                <a:ext cx="68263" cy="688975"/>
              </a:xfrm>
              <a:prstGeom prst="rect">
                <a:avLst/>
              </a:prstGeom>
              <a:solidFill>
                <a:srgbClr val="A9C370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 defTabSz="692694">
                  <a:defRPr/>
                </a:pPr>
                <a:endParaRPr lang="en-US" sz="1300" b="1" kern="0">
                  <a:solidFill>
                    <a:srgbClr val="262626"/>
                  </a:solidFill>
                  <a:latin typeface="Roboto"/>
                </a:endParaRPr>
              </a:p>
            </p:txBody>
          </p:sp>
          <p:sp>
            <p:nvSpPr>
              <p:cNvPr id="84" name="Rectangle 159"/>
              <p:cNvSpPr>
                <a:spLocks noChangeArrowheads="1"/>
              </p:cNvSpPr>
              <p:nvPr/>
            </p:nvSpPr>
            <p:spPr bwMode="auto">
              <a:xfrm>
                <a:off x="3214688" y="1731963"/>
                <a:ext cx="1585913" cy="2682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 defTabSz="692694">
                  <a:defRPr/>
                </a:pPr>
                <a:endParaRPr lang="en-US" sz="1300" b="1" kern="0">
                  <a:solidFill>
                    <a:srgbClr val="262626"/>
                  </a:solidFill>
                  <a:latin typeface="Roboto"/>
                </a:endParaRPr>
              </a:p>
            </p:txBody>
          </p:sp>
        </p:grpSp>
        <p:grpSp>
          <p:nvGrpSpPr>
            <p:cNvPr id="56" name="Group 185"/>
            <p:cNvGrpSpPr/>
            <p:nvPr/>
          </p:nvGrpSpPr>
          <p:grpSpPr>
            <a:xfrm>
              <a:off x="1083841" y="2401481"/>
              <a:ext cx="2028676" cy="1030693"/>
              <a:chOff x="3146425" y="2936874"/>
              <a:chExt cx="1752600" cy="989827"/>
            </a:xfrm>
          </p:grpSpPr>
          <p:sp>
            <p:nvSpPr>
              <p:cNvPr id="77" name="Freeform 163"/>
              <p:cNvSpPr>
                <a:spLocks/>
              </p:cNvSpPr>
              <p:nvPr/>
            </p:nvSpPr>
            <p:spPr bwMode="auto">
              <a:xfrm>
                <a:off x="3146425" y="2936874"/>
                <a:ext cx="1752600" cy="989827"/>
              </a:xfrm>
              <a:custGeom>
                <a:avLst/>
                <a:gdLst>
                  <a:gd name="T0" fmla="*/ 1042 w 1104"/>
                  <a:gd name="T1" fmla="*/ 0 h 434"/>
                  <a:gd name="T2" fmla="*/ 0 w 1104"/>
                  <a:gd name="T3" fmla="*/ 0 h 434"/>
                  <a:gd name="T4" fmla="*/ 0 w 1104"/>
                  <a:gd name="T5" fmla="*/ 434 h 434"/>
                  <a:gd name="T6" fmla="*/ 1042 w 1104"/>
                  <a:gd name="T7" fmla="*/ 434 h 434"/>
                  <a:gd name="T8" fmla="*/ 1042 w 1104"/>
                  <a:gd name="T9" fmla="*/ 365 h 434"/>
                  <a:gd name="T10" fmla="*/ 1104 w 1104"/>
                  <a:gd name="T11" fmla="*/ 310 h 434"/>
                  <a:gd name="T12" fmla="*/ 1042 w 1104"/>
                  <a:gd name="T13" fmla="*/ 256 h 434"/>
                  <a:gd name="T14" fmla="*/ 1042 w 1104"/>
                  <a:gd name="T15" fmla="*/ 0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4" h="434">
                    <a:moveTo>
                      <a:pt x="1042" y="0"/>
                    </a:moveTo>
                    <a:lnTo>
                      <a:pt x="0" y="0"/>
                    </a:lnTo>
                    <a:lnTo>
                      <a:pt x="0" y="434"/>
                    </a:lnTo>
                    <a:lnTo>
                      <a:pt x="1042" y="434"/>
                    </a:lnTo>
                    <a:lnTo>
                      <a:pt x="1042" y="365"/>
                    </a:lnTo>
                    <a:lnTo>
                      <a:pt x="1104" y="310"/>
                    </a:lnTo>
                    <a:lnTo>
                      <a:pt x="1042" y="256"/>
                    </a:lnTo>
                    <a:lnTo>
                      <a:pt x="1042" y="0"/>
                    </a:lnTo>
                    <a:close/>
                  </a:path>
                </a:pathLst>
              </a:custGeom>
              <a:solidFill>
                <a:srgbClr val="FFFFFF">
                  <a:lumMod val="9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 defTabSz="692694">
                  <a:defRPr/>
                </a:pPr>
                <a:r>
                  <a:rPr lang="tr-TR" sz="1500" b="1" kern="0" dirty="0">
                    <a:solidFill>
                      <a:srgbClr val="F5AE3B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Konu :</a:t>
                </a:r>
                <a:endParaRPr lang="en-US" sz="1500" b="1" kern="0" dirty="0">
                  <a:solidFill>
                    <a:srgbClr val="F5AE3B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8" name="Freeform 164"/>
              <p:cNvSpPr>
                <a:spLocks/>
              </p:cNvSpPr>
              <p:nvPr/>
            </p:nvSpPr>
            <p:spPr bwMode="auto">
              <a:xfrm>
                <a:off x="3146425" y="2936875"/>
                <a:ext cx="1752600" cy="688975"/>
              </a:xfrm>
              <a:custGeom>
                <a:avLst/>
                <a:gdLst>
                  <a:gd name="T0" fmla="*/ 1042 w 1104"/>
                  <a:gd name="T1" fmla="*/ 0 h 434"/>
                  <a:gd name="T2" fmla="*/ 0 w 1104"/>
                  <a:gd name="T3" fmla="*/ 0 h 434"/>
                  <a:gd name="T4" fmla="*/ 0 w 1104"/>
                  <a:gd name="T5" fmla="*/ 434 h 434"/>
                  <a:gd name="T6" fmla="*/ 1042 w 1104"/>
                  <a:gd name="T7" fmla="*/ 434 h 434"/>
                  <a:gd name="T8" fmla="*/ 1042 w 1104"/>
                  <a:gd name="T9" fmla="*/ 365 h 434"/>
                  <a:gd name="T10" fmla="*/ 1104 w 1104"/>
                  <a:gd name="T11" fmla="*/ 310 h 434"/>
                  <a:gd name="T12" fmla="*/ 1042 w 1104"/>
                  <a:gd name="T13" fmla="*/ 256 h 434"/>
                  <a:gd name="T14" fmla="*/ 1042 w 1104"/>
                  <a:gd name="T15" fmla="*/ 0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4" h="434">
                    <a:moveTo>
                      <a:pt x="1042" y="0"/>
                    </a:moveTo>
                    <a:lnTo>
                      <a:pt x="0" y="0"/>
                    </a:lnTo>
                    <a:lnTo>
                      <a:pt x="0" y="434"/>
                    </a:lnTo>
                    <a:lnTo>
                      <a:pt x="1042" y="434"/>
                    </a:lnTo>
                    <a:lnTo>
                      <a:pt x="1042" y="365"/>
                    </a:lnTo>
                    <a:lnTo>
                      <a:pt x="1104" y="310"/>
                    </a:lnTo>
                    <a:lnTo>
                      <a:pt x="1042" y="256"/>
                    </a:lnTo>
                    <a:lnTo>
                      <a:pt x="104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 defTabSz="692694">
                  <a:defRPr/>
                </a:pPr>
                <a:endParaRPr lang="en-US" sz="1300" b="1" kern="0">
                  <a:solidFill>
                    <a:srgbClr val="262626"/>
                  </a:solidFill>
                  <a:latin typeface="Roboto"/>
                </a:endParaRPr>
              </a:p>
            </p:txBody>
          </p:sp>
          <p:sp>
            <p:nvSpPr>
              <p:cNvPr id="79" name="Rectangle 165"/>
              <p:cNvSpPr>
                <a:spLocks noChangeArrowheads="1"/>
              </p:cNvSpPr>
              <p:nvPr/>
            </p:nvSpPr>
            <p:spPr bwMode="auto">
              <a:xfrm>
                <a:off x="3146425" y="2936875"/>
                <a:ext cx="68263" cy="688975"/>
              </a:xfrm>
              <a:prstGeom prst="rect">
                <a:avLst/>
              </a:prstGeom>
              <a:solidFill>
                <a:srgbClr val="F5AE3B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 defTabSz="692694">
                  <a:defRPr/>
                </a:pPr>
                <a:endParaRPr lang="en-US" sz="1300" b="1" kern="0">
                  <a:solidFill>
                    <a:srgbClr val="262626"/>
                  </a:solidFill>
                  <a:latin typeface="Roboto"/>
                </a:endParaRPr>
              </a:p>
            </p:txBody>
          </p:sp>
          <p:sp>
            <p:nvSpPr>
              <p:cNvPr id="80" name="Rectangle 167"/>
              <p:cNvSpPr>
                <a:spLocks noChangeArrowheads="1"/>
              </p:cNvSpPr>
              <p:nvPr/>
            </p:nvSpPr>
            <p:spPr bwMode="auto">
              <a:xfrm>
                <a:off x="3214688" y="2936875"/>
                <a:ext cx="1585913" cy="2682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 defTabSz="692694">
                  <a:defRPr/>
                </a:pPr>
                <a:endParaRPr lang="en-US" sz="1300" b="1" kern="0">
                  <a:solidFill>
                    <a:srgbClr val="262626"/>
                  </a:solidFill>
                  <a:latin typeface="Roboto"/>
                </a:endParaRPr>
              </a:p>
            </p:txBody>
          </p:sp>
        </p:grpSp>
        <p:grpSp>
          <p:nvGrpSpPr>
            <p:cNvPr id="57" name="Group 186"/>
            <p:cNvGrpSpPr/>
            <p:nvPr/>
          </p:nvGrpSpPr>
          <p:grpSpPr>
            <a:xfrm>
              <a:off x="1077131" y="3326205"/>
              <a:ext cx="2038017" cy="1367156"/>
              <a:chOff x="3138355" y="4138613"/>
              <a:chExt cx="1760670" cy="1312954"/>
            </a:xfrm>
          </p:grpSpPr>
          <p:sp>
            <p:nvSpPr>
              <p:cNvPr id="73" name="Freeform 171"/>
              <p:cNvSpPr>
                <a:spLocks/>
              </p:cNvSpPr>
              <p:nvPr/>
            </p:nvSpPr>
            <p:spPr bwMode="auto">
              <a:xfrm>
                <a:off x="3138355" y="4675987"/>
                <a:ext cx="1752600" cy="775580"/>
              </a:xfrm>
              <a:custGeom>
                <a:avLst/>
                <a:gdLst>
                  <a:gd name="T0" fmla="*/ 1042 w 1104"/>
                  <a:gd name="T1" fmla="*/ 0 h 436"/>
                  <a:gd name="T2" fmla="*/ 0 w 1104"/>
                  <a:gd name="T3" fmla="*/ 0 h 436"/>
                  <a:gd name="T4" fmla="*/ 0 w 1104"/>
                  <a:gd name="T5" fmla="*/ 436 h 436"/>
                  <a:gd name="T6" fmla="*/ 1042 w 1104"/>
                  <a:gd name="T7" fmla="*/ 436 h 436"/>
                  <a:gd name="T8" fmla="*/ 1042 w 1104"/>
                  <a:gd name="T9" fmla="*/ 367 h 436"/>
                  <a:gd name="T10" fmla="*/ 1104 w 1104"/>
                  <a:gd name="T11" fmla="*/ 312 h 436"/>
                  <a:gd name="T12" fmla="*/ 1042 w 1104"/>
                  <a:gd name="T13" fmla="*/ 258 h 436"/>
                  <a:gd name="T14" fmla="*/ 1042 w 1104"/>
                  <a:gd name="T15" fmla="*/ 0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4" h="436">
                    <a:moveTo>
                      <a:pt x="1042" y="0"/>
                    </a:moveTo>
                    <a:lnTo>
                      <a:pt x="0" y="0"/>
                    </a:lnTo>
                    <a:lnTo>
                      <a:pt x="0" y="436"/>
                    </a:lnTo>
                    <a:lnTo>
                      <a:pt x="1042" y="436"/>
                    </a:lnTo>
                    <a:lnTo>
                      <a:pt x="1042" y="367"/>
                    </a:lnTo>
                    <a:lnTo>
                      <a:pt x="1104" y="312"/>
                    </a:lnTo>
                    <a:lnTo>
                      <a:pt x="1042" y="258"/>
                    </a:lnTo>
                    <a:lnTo>
                      <a:pt x="1042" y="0"/>
                    </a:lnTo>
                    <a:close/>
                  </a:path>
                </a:pathLst>
              </a:custGeom>
              <a:solidFill>
                <a:srgbClr val="FFFFFF">
                  <a:lumMod val="9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 defTabSz="692694">
                  <a:defRPr/>
                </a:pPr>
                <a:r>
                  <a:rPr lang="tr-TR" sz="1500" b="1" kern="0" dirty="0">
                    <a:solidFill>
                      <a:srgbClr val="CC4E3D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Kazanım </a:t>
                </a:r>
                <a:endParaRPr lang="en-US" sz="1500" b="1" kern="0" dirty="0">
                  <a:solidFill>
                    <a:srgbClr val="CC4E3D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4" name="Freeform 172"/>
              <p:cNvSpPr>
                <a:spLocks/>
              </p:cNvSpPr>
              <p:nvPr/>
            </p:nvSpPr>
            <p:spPr bwMode="auto">
              <a:xfrm>
                <a:off x="3146425" y="4138613"/>
                <a:ext cx="1752600" cy="692150"/>
              </a:xfrm>
              <a:custGeom>
                <a:avLst/>
                <a:gdLst>
                  <a:gd name="T0" fmla="*/ 1042 w 1104"/>
                  <a:gd name="T1" fmla="*/ 0 h 436"/>
                  <a:gd name="T2" fmla="*/ 0 w 1104"/>
                  <a:gd name="T3" fmla="*/ 0 h 436"/>
                  <a:gd name="T4" fmla="*/ 0 w 1104"/>
                  <a:gd name="T5" fmla="*/ 436 h 436"/>
                  <a:gd name="T6" fmla="*/ 1042 w 1104"/>
                  <a:gd name="T7" fmla="*/ 436 h 436"/>
                  <a:gd name="T8" fmla="*/ 1042 w 1104"/>
                  <a:gd name="T9" fmla="*/ 367 h 436"/>
                  <a:gd name="T10" fmla="*/ 1104 w 1104"/>
                  <a:gd name="T11" fmla="*/ 312 h 436"/>
                  <a:gd name="T12" fmla="*/ 1042 w 1104"/>
                  <a:gd name="T13" fmla="*/ 258 h 436"/>
                  <a:gd name="T14" fmla="*/ 1042 w 1104"/>
                  <a:gd name="T15" fmla="*/ 0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4" h="436">
                    <a:moveTo>
                      <a:pt x="1042" y="0"/>
                    </a:moveTo>
                    <a:lnTo>
                      <a:pt x="0" y="0"/>
                    </a:lnTo>
                    <a:lnTo>
                      <a:pt x="0" y="436"/>
                    </a:lnTo>
                    <a:lnTo>
                      <a:pt x="1042" y="436"/>
                    </a:lnTo>
                    <a:lnTo>
                      <a:pt x="1042" y="367"/>
                    </a:lnTo>
                    <a:lnTo>
                      <a:pt x="1104" y="312"/>
                    </a:lnTo>
                    <a:lnTo>
                      <a:pt x="1042" y="258"/>
                    </a:lnTo>
                    <a:lnTo>
                      <a:pt x="104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 defTabSz="692694">
                  <a:defRPr/>
                </a:pPr>
                <a:endParaRPr lang="en-US" sz="1300" b="1" kern="0">
                  <a:solidFill>
                    <a:srgbClr val="262626"/>
                  </a:solidFill>
                  <a:latin typeface="Roboto"/>
                </a:endParaRPr>
              </a:p>
            </p:txBody>
          </p:sp>
          <p:sp>
            <p:nvSpPr>
              <p:cNvPr id="75" name="Rectangle 173"/>
              <p:cNvSpPr>
                <a:spLocks noChangeArrowheads="1"/>
              </p:cNvSpPr>
              <p:nvPr/>
            </p:nvSpPr>
            <p:spPr bwMode="auto">
              <a:xfrm>
                <a:off x="3160242" y="4717702"/>
                <a:ext cx="68263" cy="692150"/>
              </a:xfrm>
              <a:prstGeom prst="rect">
                <a:avLst/>
              </a:prstGeom>
              <a:solidFill>
                <a:srgbClr val="CC4E3D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 defTabSz="692694">
                  <a:defRPr/>
                </a:pPr>
                <a:endParaRPr lang="en-US" sz="1300" b="1" kern="0">
                  <a:solidFill>
                    <a:srgbClr val="262626"/>
                  </a:solidFill>
                  <a:latin typeface="Roboto"/>
                </a:endParaRPr>
              </a:p>
            </p:txBody>
          </p:sp>
          <p:sp>
            <p:nvSpPr>
              <p:cNvPr id="76" name="Rectangle 175"/>
              <p:cNvSpPr>
                <a:spLocks noChangeArrowheads="1"/>
              </p:cNvSpPr>
              <p:nvPr/>
            </p:nvSpPr>
            <p:spPr bwMode="auto">
              <a:xfrm>
                <a:off x="3214688" y="4138613"/>
                <a:ext cx="1585913" cy="2714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 defTabSz="692694">
                  <a:defRPr/>
                </a:pPr>
                <a:endParaRPr lang="en-US" sz="1300" b="1" kern="0">
                  <a:solidFill>
                    <a:srgbClr val="262626"/>
                  </a:solidFill>
                  <a:latin typeface="Roboto"/>
                </a:endParaRPr>
              </a:p>
            </p:txBody>
          </p:sp>
        </p:grpSp>
        <p:grpSp>
          <p:nvGrpSpPr>
            <p:cNvPr id="58" name="Grup 57">
              <a:extLst>
                <a:ext uri="{FF2B5EF4-FFF2-40B4-BE49-F238E27FC236}">
                  <a16:creationId xmlns:a16="http://schemas.microsoft.com/office/drawing/2014/main" id="{6F207D08-072E-49C2-BCC1-19152252F8AE}"/>
                </a:ext>
              </a:extLst>
            </p:cNvPr>
            <p:cNvGrpSpPr/>
            <p:nvPr/>
          </p:nvGrpSpPr>
          <p:grpSpPr>
            <a:xfrm>
              <a:off x="3386126" y="583228"/>
              <a:ext cx="2357014" cy="655028"/>
              <a:chOff x="3386126" y="583228"/>
              <a:chExt cx="2357014" cy="655028"/>
            </a:xfrm>
          </p:grpSpPr>
          <p:sp>
            <p:nvSpPr>
              <p:cNvPr id="71" name="Dikdörtgen 70">
                <a:extLst>
                  <a:ext uri="{FF2B5EF4-FFF2-40B4-BE49-F238E27FC236}">
                    <a16:creationId xmlns:a16="http://schemas.microsoft.com/office/drawing/2014/main" id="{19A2C1A0-7BA4-4E39-AE07-3B57458667F4}"/>
                  </a:ext>
                </a:extLst>
              </p:cNvPr>
              <p:cNvSpPr/>
              <p:nvPr/>
            </p:nvSpPr>
            <p:spPr>
              <a:xfrm>
                <a:off x="3386126" y="583228"/>
                <a:ext cx="2357014" cy="655028"/>
              </a:xfrm>
              <a:prstGeom prst="rect">
                <a:avLst/>
              </a:prstGeom>
              <a:solidFill>
                <a:srgbClr val="F2F2F2"/>
              </a:solidFill>
              <a:ln w="63500">
                <a:solidFill>
                  <a:srgbClr val="1AAD96"/>
                </a:solidFill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2" name="Dikdörtgen 71">
                <a:extLst>
                  <a:ext uri="{FF2B5EF4-FFF2-40B4-BE49-F238E27FC236}">
                    <a16:creationId xmlns:a16="http://schemas.microsoft.com/office/drawing/2014/main" id="{D8AA6EBB-F64C-4D5C-9FA0-78E6F3E10884}"/>
                  </a:ext>
                </a:extLst>
              </p:cNvPr>
              <p:cNvSpPr/>
              <p:nvPr/>
            </p:nvSpPr>
            <p:spPr>
              <a:xfrm>
                <a:off x="4391472" y="617754"/>
                <a:ext cx="386082" cy="447984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tr-TR" sz="220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4</a:t>
                </a:r>
              </a:p>
            </p:txBody>
          </p:sp>
        </p:grpSp>
        <p:grpSp>
          <p:nvGrpSpPr>
            <p:cNvPr id="59" name="Grup 58">
              <a:extLst>
                <a:ext uri="{FF2B5EF4-FFF2-40B4-BE49-F238E27FC236}">
                  <a16:creationId xmlns:a16="http://schemas.microsoft.com/office/drawing/2014/main" id="{54A09935-085B-4A54-B505-5582A657DF11}"/>
                </a:ext>
              </a:extLst>
            </p:cNvPr>
            <p:cNvGrpSpPr/>
            <p:nvPr/>
          </p:nvGrpSpPr>
          <p:grpSpPr>
            <a:xfrm>
              <a:off x="3386126" y="1507953"/>
              <a:ext cx="3759915" cy="655028"/>
              <a:chOff x="3386126" y="1507953"/>
              <a:chExt cx="3759915" cy="655028"/>
            </a:xfrm>
          </p:grpSpPr>
          <p:sp>
            <p:nvSpPr>
              <p:cNvPr id="66" name="Dikdörtgen 65">
                <a:extLst>
                  <a:ext uri="{FF2B5EF4-FFF2-40B4-BE49-F238E27FC236}">
                    <a16:creationId xmlns:a16="http://schemas.microsoft.com/office/drawing/2014/main" id="{AE29CBAA-9CF5-4D02-9CB8-6D5B9318DC10}"/>
                  </a:ext>
                </a:extLst>
              </p:cNvPr>
              <p:cNvSpPr/>
              <p:nvPr/>
            </p:nvSpPr>
            <p:spPr>
              <a:xfrm>
                <a:off x="3386126" y="1507953"/>
                <a:ext cx="3759915" cy="655028"/>
              </a:xfrm>
              <a:prstGeom prst="rect">
                <a:avLst/>
              </a:prstGeom>
              <a:solidFill>
                <a:srgbClr val="F2F2F2"/>
              </a:solidFill>
              <a:ln w="63500">
                <a:solidFill>
                  <a:srgbClr val="A9C370"/>
                </a:solidFill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0" name="Dikdörtgen 69">
                <a:extLst>
                  <a:ext uri="{FF2B5EF4-FFF2-40B4-BE49-F238E27FC236}">
                    <a16:creationId xmlns:a16="http://schemas.microsoft.com/office/drawing/2014/main" id="{93DE8FDA-07E1-4E63-832F-1DEA1B2A0F4D}"/>
                  </a:ext>
                </a:extLst>
              </p:cNvPr>
              <p:cNvSpPr/>
              <p:nvPr/>
            </p:nvSpPr>
            <p:spPr>
              <a:xfrm>
                <a:off x="3432722" y="1603804"/>
                <a:ext cx="2782957" cy="3999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r>
                  <a:rPr lang="tr-TR" sz="190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MATEMATİK</a:t>
                </a:r>
              </a:p>
            </p:txBody>
          </p:sp>
        </p:grpSp>
        <p:grpSp>
          <p:nvGrpSpPr>
            <p:cNvPr id="60" name="Grup 59">
              <a:extLst>
                <a:ext uri="{FF2B5EF4-FFF2-40B4-BE49-F238E27FC236}">
                  <a16:creationId xmlns:a16="http://schemas.microsoft.com/office/drawing/2014/main" id="{BF2E15F0-2A64-4FC0-96E7-C2EF5EF20EF3}"/>
                </a:ext>
              </a:extLst>
            </p:cNvPr>
            <p:cNvGrpSpPr/>
            <p:nvPr/>
          </p:nvGrpSpPr>
          <p:grpSpPr>
            <a:xfrm>
              <a:off x="3376785" y="2417563"/>
              <a:ext cx="6990928" cy="2080418"/>
              <a:chOff x="3376785" y="2417563"/>
              <a:chExt cx="6990928" cy="2080418"/>
            </a:xfrm>
          </p:grpSpPr>
          <p:sp>
            <p:nvSpPr>
              <p:cNvPr id="64" name="Dikdörtgen 63">
                <a:extLst>
                  <a:ext uri="{FF2B5EF4-FFF2-40B4-BE49-F238E27FC236}">
                    <a16:creationId xmlns:a16="http://schemas.microsoft.com/office/drawing/2014/main" id="{AA2C0AAF-0375-471C-940E-A40193629DA5}"/>
                  </a:ext>
                </a:extLst>
              </p:cNvPr>
              <p:cNvSpPr/>
              <p:nvPr/>
            </p:nvSpPr>
            <p:spPr>
              <a:xfrm>
                <a:off x="3386127" y="2417563"/>
                <a:ext cx="6981585" cy="989712"/>
              </a:xfrm>
              <a:prstGeom prst="rect">
                <a:avLst/>
              </a:prstGeom>
              <a:solidFill>
                <a:srgbClr val="F2F2F2"/>
              </a:solidFill>
              <a:ln w="63500">
                <a:solidFill>
                  <a:srgbClr val="F5AE3B"/>
                </a:solidFill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5" name="Dikdörtgen 64">
                <a:extLst>
                  <a:ext uri="{FF2B5EF4-FFF2-40B4-BE49-F238E27FC236}">
                    <a16:creationId xmlns:a16="http://schemas.microsoft.com/office/drawing/2014/main" id="{FB1F80A3-4751-47ED-AAD8-80D3E702E21A}"/>
                  </a:ext>
                </a:extLst>
              </p:cNvPr>
              <p:cNvSpPr/>
              <p:nvPr/>
            </p:nvSpPr>
            <p:spPr>
              <a:xfrm>
                <a:off x="3386130" y="2730540"/>
                <a:ext cx="6981583" cy="38398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r>
                  <a:rPr lang="tr-TR" sz="180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Kayra Aydin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KESİRLER</a:t>
                </a:r>
              </a:p>
            </p:txBody>
          </p:sp>
          <p:sp>
            <p:nvSpPr>
              <p:cNvPr id="41" name="Dikdörtgen 40">
                <a:extLst>
                  <a:ext uri="{FF2B5EF4-FFF2-40B4-BE49-F238E27FC236}">
                    <a16:creationId xmlns:a16="http://schemas.microsoft.com/office/drawing/2014/main" id="{FB1F80A3-4751-47ED-AAD8-80D3E702E21A}"/>
                  </a:ext>
                </a:extLst>
              </p:cNvPr>
              <p:cNvSpPr/>
              <p:nvPr/>
            </p:nvSpPr>
            <p:spPr>
              <a:xfrm>
                <a:off x="3376785" y="4113994"/>
                <a:ext cx="6981583" cy="38398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r>
                  <a:rPr lang="tr-TR" sz="180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Kayra Aydin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KESİRLER</a:t>
                </a:r>
              </a:p>
            </p:txBody>
          </p:sp>
        </p:grpSp>
        <p:grpSp>
          <p:nvGrpSpPr>
            <p:cNvPr id="61" name="Grup 60">
              <a:extLst>
                <a:ext uri="{FF2B5EF4-FFF2-40B4-BE49-F238E27FC236}">
                  <a16:creationId xmlns:a16="http://schemas.microsoft.com/office/drawing/2014/main" id="{8AADBFAE-2258-422D-AE9A-D20B9AEA9114}"/>
                </a:ext>
              </a:extLst>
            </p:cNvPr>
            <p:cNvGrpSpPr/>
            <p:nvPr/>
          </p:nvGrpSpPr>
          <p:grpSpPr>
            <a:xfrm>
              <a:off x="3376785" y="3382491"/>
              <a:ext cx="7093457" cy="1310870"/>
              <a:chOff x="3375146" y="3378785"/>
              <a:chExt cx="8338014" cy="1103599"/>
            </a:xfrm>
          </p:grpSpPr>
          <p:sp>
            <p:nvSpPr>
              <p:cNvPr id="62" name="Dikdörtgen 61">
                <a:extLst>
                  <a:ext uri="{FF2B5EF4-FFF2-40B4-BE49-F238E27FC236}">
                    <a16:creationId xmlns:a16="http://schemas.microsoft.com/office/drawing/2014/main" id="{F8437F0C-BB69-4C37-AE2B-6CFBD30B2252}"/>
                  </a:ext>
                </a:extLst>
              </p:cNvPr>
              <p:cNvSpPr/>
              <p:nvPr/>
            </p:nvSpPr>
            <p:spPr>
              <a:xfrm>
                <a:off x="3375146" y="3830138"/>
                <a:ext cx="8272263" cy="652246"/>
              </a:xfrm>
              <a:prstGeom prst="rect">
                <a:avLst/>
              </a:prstGeom>
              <a:solidFill>
                <a:srgbClr val="F2F2F2"/>
              </a:solidFill>
              <a:ln w="63500">
                <a:solidFill>
                  <a:srgbClr val="CC4E3D"/>
                </a:solidFill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3" name="Dikdörtgen 62">
                <a:extLst>
                  <a:ext uri="{FF2B5EF4-FFF2-40B4-BE49-F238E27FC236}">
                    <a16:creationId xmlns:a16="http://schemas.microsoft.com/office/drawing/2014/main" id="{DD2CB191-3DC8-4FC0-A0BD-30F18D1A60FC}"/>
                  </a:ext>
                </a:extLst>
              </p:cNvPr>
              <p:cNvSpPr/>
              <p:nvPr/>
            </p:nvSpPr>
            <p:spPr>
              <a:xfrm>
                <a:off x="3440897" y="3378785"/>
                <a:ext cx="8272263" cy="25592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endParaRPr lang="tr-TR" sz="13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sp>
        <p:nvSpPr>
          <p:cNvPr id="2" name="Dikdörtgen 1"/>
          <p:cNvSpPr/>
          <p:nvPr/>
        </p:nvSpPr>
        <p:spPr>
          <a:xfrm>
            <a:off x="2486343" y="3866358"/>
            <a:ext cx="6061341" cy="646331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sz="1800" dirty="0">
                <a:latin typeface="Kayra Aydin" pitchFamily="34" charset="0"/>
              </a:rPr>
              <a:t>M.4.1.6.1. Basit, bileşik ve tam sayılı kesri tanır ve modellerle gösterir</a:t>
            </a:r>
          </a:p>
        </p:txBody>
      </p:sp>
    </p:spTree>
    <p:extLst>
      <p:ext uri="{BB962C8B-B14F-4D97-AF65-F5344CB8AC3E}">
        <p14:creationId xmlns:p14="http://schemas.microsoft.com/office/powerpoint/2010/main" val="23122100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>
          <a:xfrm>
            <a:off x="299480" y="5005627"/>
            <a:ext cx="8456293" cy="287536"/>
          </a:xfrm>
        </p:spPr>
        <p:txBody>
          <a:bodyPr/>
          <a:lstStyle/>
          <a:p>
            <a:r>
              <a:rPr lang="tr-TR" sz="1200" dirty="0">
                <a:solidFill>
                  <a:schemeClr val="tx1"/>
                </a:solidFill>
                <a:latin typeface="Kayra Aydin" pitchFamily="34" charset="0"/>
              </a:rPr>
              <a:t>Zafer İhsan KARAOĞLU                                2020-2021                       Aydınlıkevler İlkokulu/YENİŞEHİR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2813673" y="141079"/>
            <a:ext cx="3402148" cy="439286"/>
          </a:xfrm>
          <a:prstGeom prst="rect">
            <a:avLst/>
          </a:prstGeom>
          <a:noFill/>
        </p:spPr>
        <p:txBody>
          <a:bodyPr wrap="non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24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TAM SAYILI  KESİRLER</a:t>
            </a:r>
          </a:p>
        </p:txBody>
      </p:sp>
      <p:grpSp>
        <p:nvGrpSpPr>
          <p:cNvPr id="6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1689769" y="501081"/>
            <a:ext cx="5619107" cy="27283"/>
            <a:chOff x="0" y="6310313"/>
            <a:chExt cx="9283708" cy="72000"/>
          </a:xfrm>
        </p:grpSpPr>
        <p:sp>
          <p:nvSpPr>
            <p:cNvPr id="7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8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9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10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47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308776" y="4882143"/>
            <a:ext cx="8454998" cy="54565"/>
            <a:chOff x="0" y="6310313"/>
            <a:chExt cx="9283708" cy="72000"/>
          </a:xfrm>
        </p:grpSpPr>
        <p:sp>
          <p:nvSpPr>
            <p:cNvPr id="48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49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0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1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14" name="Grup 13"/>
          <p:cNvGrpSpPr/>
          <p:nvPr/>
        </p:nvGrpSpPr>
        <p:grpSpPr>
          <a:xfrm>
            <a:off x="566651" y="906739"/>
            <a:ext cx="981824" cy="909904"/>
            <a:chOff x="-295744" y="2972737"/>
            <a:chExt cx="1473099" cy="1217387"/>
          </a:xfrm>
        </p:grpSpPr>
        <p:cxnSp>
          <p:nvCxnSpPr>
            <p:cNvPr id="15" name="Düz Bağlayıcı 14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Dikdörtgen 15"/>
            <p:cNvSpPr/>
            <p:nvPr/>
          </p:nvSpPr>
          <p:spPr>
            <a:xfrm>
              <a:off x="441751" y="3590296"/>
              <a:ext cx="674041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5</a:t>
              </a:r>
            </a:p>
          </p:txBody>
        </p:sp>
        <p:sp>
          <p:nvSpPr>
            <p:cNvPr id="17" name="Dikdörtgen 16"/>
            <p:cNvSpPr/>
            <p:nvPr/>
          </p:nvSpPr>
          <p:spPr>
            <a:xfrm>
              <a:off x="507437" y="2972737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4</a:t>
              </a:r>
            </a:p>
          </p:txBody>
        </p:sp>
        <p:sp>
          <p:nvSpPr>
            <p:cNvPr id="18" name="Dikdörtgen 17"/>
            <p:cNvSpPr/>
            <p:nvPr/>
          </p:nvSpPr>
          <p:spPr>
            <a:xfrm>
              <a:off x="-295744" y="3272651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1</a:t>
              </a:r>
            </a:p>
          </p:txBody>
        </p:sp>
      </p:grpSp>
      <p:grpSp>
        <p:nvGrpSpPr>
          <p:cNvPr id="19" name="Grup 18"/>
          <p:cNvGrpSpPr/>
          <p:nvPr/>
        </p:nvGrpSpPr>
        <p:grpSpPr>
          <a:xfrm>
            <a:off x="2078876" y="913365"/>
            <a:ext cx="981824" cy="909904"/>
            <a:chOff x="-295744" y="2972737"/>
            <a:chExt cx="1473099" cy="1217387"/>
          </a:xfrm>
        </p:grpSpPr>
        <p:cxnSp>
          <p:nvCxnSpPr>
            <p:cNvPr id="20" name="Düz Bağlayıcı 19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Dikdörtgen 20"/>
            <p:cNvSpPr/>
            <p:nvPr/>
          </p:nvSpPr>
          <p:spPr>
            <a:xfrm>
              <a:off x="441751" y="3590296"/>
              <a:ext cx="674041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3</a:t>
              </a:r>
            </a:p>
          </p:txBody>
        </p:sp>
        <p:sp>
          <p:nvSpPr>
            <p:cNvPr id="22" name="Dikdörtgen 21"/>
            <p:cNvSpPr/>
            <p:nvPr/>
          </p:nvSpPr>
          <p:spPr>
            <a:xfrm>
              <a:off x="507437" y="2972737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2</a:t>
              </a:r>
            </a:p>
          </p:txBody>
        </p:sp>
        <p:sp>
          <p:nvSpPr>
            <p:cNvPr id="23" name="Dikdörtgen 22"/>
            <p:cNvSpPr/>
            <p:nvPr/>
          </p:nvSpPr>
          <p:spPr>
            <a:xfrm>
              <a:off x="-295744" y="3272651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3</a:t>
              </a:r>
            </a:p>
          </p:txBody>
        </p:sp>
      </p:grpSp>
      <p:grpSp>
        <p:nvGrpSpPr>
          <p:cNvPr id="24" name="Grup 23"/>
          <p:cNvGrpSpPr/>
          <p:nvPr/>
        </p:nvGrpSpPr>
        <p:grpSpPr>
          <a:xfrm>
            <a:off x="3758913" y="919992"/>
            <a:ext cx="981824" cy="909904"/>
            <a:chOff x="-295744" y="2972737"/>
            <a:chExt cx="1473099" cy="1217387"/>
          </a:xfrm>
        </p:grpSpPr>
        <p:cxnSp>
          <p:nvCxnSpPr>
            <p:cNvPr id="25" name="Düz Bağlayıcı 24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Dikdörtgen 25"/>
            <p:cNvSpPr/>
            <p:nvPr/>
          </p:nvSpPr>
          <p:spPr>
            <a:xfrm>
              <a:off x="441751" y="3590296"/>
              <a:ext cx="674041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4</a:t>
              </a:r>
            </a:p>
          </p:txBody>
        </p:sp>
        <p:sp>
          <p:nvSpPr>
            <p:cNvPr id="27" name="Dikdörtgen 26"/>
            <p:cNvSpPr/>
            <p:nvPr/>
          </p:nvSpPr>
          <p:spPr>
            <a:xfrm>
              <a:off x="507437" y="2972737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3</a:t>
              </a:r>
            </a:p>
          </p:txBody>
        </p:sp>
        <p:sp>
          <p:nvSpPr>
            <p:cNvPr id="28" name="Dikdörtgen 27"/>
            <p:cNvSpPr/>
            <p:nvPr/>
          </p:nvSpPr>
          <p:spPr>
            <a:xfrm>
              <a:off x="-295744" y="3272651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2</a:t>
              </a:r>
            </a:p>
          </p:txBody>
        </p:sp>
      </p:grpSp>
      <p:grpSp>
        <p:nvGrpSpPr>
          <p:cNvPr id="29" name="Grup 28"/>
          <p:cNvGrpSpPr/>
          <p:nvPr/>
        </p:nvGrpSpPr>
        <p:grpSpPr>
          <a:xfrm>
            <a:off x="5570435" y="900113"/>
            <a:ext cx="981824" cy="909904"/>
            <a:chOff x="-295744" y="2972737"/>
            <a:chExt cx="1473099" cy="1217387"/>
          </a:xfrm>
        </p:grpSpPr>
        <p:cxnSp>
          <p:nvCxnSpPr>
            <p:cNvPr id="30" name="Düz Bağlayıcı 29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Dikdörtgen 30"/>
            <p:cNvSpPr/>
            <p:nvPr/>
          </p:nvSpPr>
          <p:spPr>
            <a:xfrm>
              <a:off x="441751" y="3590296"/>
              <a:ext cx="674041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2</a:t>
              </a:r>
            </a:p>
          </p:txBody>
        </p:sp>
        <p:sp>
          <p:nvSpPr>
            <p:cNvPr id="32" name="Dikdörtgen 31"/>
            <p:cNvSpPr/>
            <p:nvPr/>
          </p:nvSpPr>
          <p:spPr>
            <a:xfrm>
              <a:off x="507437" y="2972737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1</a:t>
              </a:r>
            </a:p>
          </p:txBody>
        </p:sp>
        <p:sp>
          <p:nvSpPr>
            <p:cNvPr id="33" name="Dikdörtgen 32"/>
            <p:cNvSpPr/>
            <p:nvPr/>
          </p:nvSpPr>
          <p:spPr>
            <a:xfrm>
              <a:off x="-295744" y="3272651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4</a:t>
              </a:r>
            </a:p>
          </p:txBody>
        </p:sp>
      </p:grpSp>
      <p:grpSp>
        <p:nvGrpSpPr>
          <p:cNvPr id="34" name="Grup 33"/>
          <p:cNvGrpSpPr/>
          <p:nvPr/>
        </p:nvGrpSpPr>
        <p:grpSpPr>
          <a:xfrm>
            <a:off x="7366001" y="900113"/>
            <a:ext cx="981824" cy="909904"/>
            <a:chOff x="-295744" y="2972737"/>
            <a:chExt cx="1473099" cy="1217387"/>
          </a:xfrm>
        </p:grpSpPr>
        <p:cxnSp>
          <p:nvCxnSpPr>
            <p:cNvPr id="35" name="Düz Bağlayıcı 34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Dikdörtgen 35"/>
            <p:cNvSpPr/>
            <p:nvPr/>
          </p:nvSpPr>
          <p:spPr>
            <a:xfrm>
              <a:off x="441751" y="3590296"/>
              <a:ext cx="674041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6</a:t>
              </a:r>
            </a:p>
          </p:txBody>
        </p:sp>
        <p:sp>
          <p:nvSpPr>
            <p:cNvPr id="37" name="Dikdörtgen 36"/>
            <p:cNvSpPr/>
            <p:nvPr/>
          </p:nvSpPr>
          <p:spPr>
            <a:xfrm>
              <a:off x="507437" y="2972737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5</a:t>
              </a:r>
            </a:p>
          </p:txBody>
        </p:sp>
        <p:sp>
          <p:nvSpPr>
            <p:cNvPr id="38" name="Dikdörtgen 37"/>
            <p:cNvSpPr/>
            <p:nvPr/>
          </p:nvSpPr>
          <p:spPr>
            <a:xfrm>
              <a:off x="-295744" y="3272651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2</a:t>
              </a:r>
            </a:p>
          </p:txBody>
        </p:sp>
      </p:grpSp>
      <p:sp>
        <p:nvSpPr>
          <p:cNvPr id="39" name="Dikdörtgen 38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162246" y="1882750"/>
            <a:ext cx="8584386" cy="1189560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just" defTabSz="692694">
              <a:defRPr/>
            </a:pPr>
            <a:r>
              <a:rPr lang="tr-TR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	Yukarıdaki kesirlerde olduğu gibi bir </a:t>
            </a:r>
            <a:r>
              <a:rPr lang="tr-TR" sz="2400" dirty="0">
                <a:ln w="0"/>
                <a:solidFill>
                  <a:srgbClr val="FFC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sayma sayısı</a:t>
            </a:r>
            <a:r>
              <a:rPr lang="tr-TR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 ve </a:t>
            </a:r>
            <a:r>
              <a:rPr lang="tr-TR" sz="2400" dirty="0">
                <a:ln w="0"/>
                <a:solidFill>
                  <a:srgbClr val="00B05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basit kesir </a:t>
            </a:r>
            <a:r>
              <a:rPr lang="tr-TR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ile birlikte yazılan kesirlere denir.</a:t>
            </a:r>
          </a:p>
          <a:p>
            <a:pPr algn="just" defTabSz="692694">
              <a:defRPr/>
            </a:pPr>
            <a:r>
              <a:rPr lang="tr-TR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	Tam sayılı kesirler, bütünden </a:t>
            </a:r>
            <a:r>
              <a:rPr lang="tr-TR" sz="24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büyüktür</a:t>
            </a:r>
            <a:r>
              <a:rPr lang="tr-TR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35140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>
          <a:xfrm>
            <a:off x="299480" y="5005627"/>
            <a:ext cx="8456293" cy="287536"/>
          </a:xfrm>
        </p:spPr>
        <p:txBody>
          <a:bodyPr/>
          <a:lstStyle/>
          <a:p>
            <a:r>
              <a:rPr lang="tr-TR" sz="1200" dirty="0">
                <a:solidFill>
                  <a:schemeClr val="tx1"/>
                </a:solidFill>
                <a:latin typeface="Kayra Aydin" pitchFamily="34" charset="0"/>
              </a:rPr>
              <a:t>Zafer İhsan KARAOĞLU                                2020-2021                       Aydınlıkevler İlkokulu/YENİŞEHİR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2227772" y="141079"/>
            <a:ext cx="4573944" cy="439286"/>
          </a:xfrm>
          <a:prstGeom prst="rect">
            <a:avLst/>
          </a:prstGeom>
          <a:noFill/>
        </p:spPr>
        <p:txBody>
          <a:bodyPr wrap="non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24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TAM SAYILI KESİR GÖSTERİMİ</a:t>
            </a:r>
          </a:p>
        </p:txBody>
      </p:sp>
      <p:grpSp>
        <p:nvGrpSpPr>
          <p:cNvPr id="6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1689769" y="526109"/>
            <a:ext cx="5619107" cy="27283"/>
            <a:chOff x="0" y="6310313"/>
            <a:chExt cx="9283708" cy="72000"/>
          </a:xfrm>
        </p:grpSpPr>
        <p:sp>
          <p:nvSpPr>
            <p:cNvPr id="7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8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9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10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47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308776" y="4882143"/>
            <a:ext cx="8454998" cy="54565"/>
            <a:chOff x="0" y="6310313"/>
            <a:chExt cx="9283708" cy="72000"/>
          </a:xfrm>
        </p:grpSpPr>
        <p:sp>
          <p:nvSpPr>
            <p:cNvPr id="48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49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0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1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sp>
        <p:nvSpPr>
          <p:cNvPr id="14" name="Dikdörtgen 13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234066" y="610321"/>
            <a:ext cx="3818667" cy="808618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24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Şekille gösterilen tam sayılı kesri belirleme</a:t>
            </a:r>
          </a:p>
        </p:txBody>
      </p:sp>
      <p:cxnSp>
        <p:nvCxnSpPr>
          <p:cNvPr id="15" name="Düz Bağlayıcı 14"/>
          <p:cNvCxnSpPr/>
          <p:nvPr/>
        </p:nvCxnSpPr>
        <p:spPr>
          <a:xfrm>
            <a:off x="4517743" y="603659"/>
            <a:ext cx="0" cy="427790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up 1"/>
          <p:cNvGrpSpPr/>
          <p:nvPr/>
        </p:nvGrpSpPr>
        <p:grpSpPr>
          <a:xfrm>
            <a:off x="324098" y="1615096"/>
            <a:ext cx="3960001" cy="1078010"/>
            <a:chOff x="188580" y="1615097"/>
            <a:chExt cx="4683804" cy="1077499"/>
          </a:xfrm>
        </p:grpSpPr>
        <p:sp>
          <p:nvSpPr>
            <p:cNvPr id="17" name="Dikdörtgen 16"/>
            <p:cNvSpPr/>
            <p:nvPr/>
          </p:nvSpPr>
          <p:spPr>
            <a:xfrm>
              <a:off x="188580" y="1615097"/>
              <a:ext cx="2171581" cy="1067895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grpSp>
          <p:nvGrpSpPr>
            <p:cNvPr id="23" name="Grup 22"/>
            <p:cNvGrpSpPr/>
            <p:nvPr/>
          </p:nvGrpSpPr>
          <p:grpSpPr>
            <a:xfrm>
              <a:off x="2720988" y="1616973"/>
              <a:ext cx="2151396" cy="1075623"/>
              <a:chOff x="396106" y="900113"/>
              <a:chExt cx="1080120" cy="725940"/>
            </a:xfrm>
          </p:grpSpPr>
          <p:sp>
            <p:nvSpPr>
              <p:cNvPr id="24" name="Dikdörtgen 23"/>
              <p:cNvSpPr/>
              <p:nvPr/>
            </p:nvSpPr>
            <p:spPr>
              <a:xfrm>
                <a:off x="396106" y="900113"/>
                <a:ext cx="360040" cy="360362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5" name="Dikdörtgen 24"/>
              <p:cNvSpPr/>
              <p:nvPr/>
            </p:nvSpPr>
            <p:spPr>
              <a:xfrm>
                <a:off x="756146" y="900113"/>
                <a:ext cx="360040" cy="360362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6" name="Dikdörtgen 25"/>
              <p:cNvSpPr/>
              <p:nvPr/>
            </p:nvSpPr>
            <p:spPr>
              <a:xfrm>
                <a:off x="1116186" y="900113"/>
                <a:ext cx="360040" cy="36036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7" name="Dikdörtgen 26"/>
              <p:cNvSpPr/>
              <p:nvPr/>
            </p:nvSpPr>
            <p:spPr>
              <a:xfrm>
                <a:off x="396106" y="1263084"/>
                <a:ext cx="360040" cy="360362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8" name="Dikdörtgen 27"/>
              <p:cNvSpPr/>
              <p:nvPr/>
            </p:nvSpPr>
            <p:spPr>
              <a:xfrm>
                <a:off x="756146" y="1265691"/>
                <a:ext cx="360040" cy="36036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9" name="Dikdörtgen 28"/>
              <p:cNvSpPr/>
              <p:nvPr/>
            </p:nvSpPr>
            <p:spPr>
              <a:xfrm>
                <a:off x="1116186" y="1265691"/>
                <a:ext cx="360040" cy="36036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</p:grpSp>
      <p:cxnSp>
        <p:nvCxnSpPr>
          <p:cNvPr id="31" name="Düz Bağlayıcı 30"/>
          <p:cNvCxnSpPr/>
          <p:nvPr/>
        </p:nvCxnSpPr>
        <p:spPr>
          <a:xfrm flipH="1">
            <a:off x="3853177" y="3915410"/>
            <a:ext cx="576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>
          <a:xfrm>
            <a:off x="3933413" y="3983406"/>
            <a:ext cx="449250" cy="448326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ctr"/>
            <a:r>
              <a:rPr lang="tr-TR" sz="2500" dirty="0">
                <a:latin typeface="Kayra Aydin" pitchFamily="34" charset="0"/>
              </a:rPr>
              <a:t>6</a:t>
            </a:r>
          </a:p>
        </p:txBody>
      </p:sp>
      <p:sp>
        <p:nvSpPr>
          <p:cNvPr id="33" name="Dikdörtgen 32"/>
          <p:cNvSpPr/>
          <p:nvPr/>
        </p:nvSpPr>
        <p:spPr>
          <a:xfrm>
            <a:off x="3974445" y="3489943"/>
            <a:ext cx="333462" cy="448326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ctr"/>
            <a:r>
              <a:rPr lang="tr-TR" sz="2500" dirty="0">
                <a:latin typeface="Kayra Aydin" pitchFamily="34" charset="0"/>
              </a:rPr>
              <a:t>2</a:t>
            </a:r>
          </a:p>
        </p:txBody>
      </p:sp>
      <p:cxnSp>
        <p:nvCxnSpPr>
          <p:cNvPr id="34" name="Düz Ok Bağlayıcısı 33"/>
          <p:cNvCxnSpPr>
            <a:endCxn id="33" idx="1"/>
          </p:cNvCxnSpPr>
          <p:nvPr/>
        </p:nvCxnSpPr>
        <p:spPr>
          <a:xfrm flipV="1">
            <a:off x="2692101" y="3714106"/>
            <a:ext cx="1282344" cy="331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Dikdörtgen 34"/>
          <p:cNvSpPr/>
          <p:nvPr/>
        </p:nvSpPr>
        <p:spPr>
          <a:xfrm>
            <a:off x="179388" y="3510265"/>
            <a:ext cx="2160934" cy="371382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just"/>
            <a:r>
              <a:rPr lang="tr-TR" sz="2000" dirty="0">
                <a:latin typeface="Kayra Aydin" pitchFamily="34" charset="0"/>
              </a:rPr>
              <a:t>Boyalı parça</a:t>
            </a:r>
          </a:p>
        </p:txBody>
      </p:sp>
      <p:sp>
        <p:nvSpPr>
          <p:cNvPr id="36" name="Dikdörtgen 35"/>
          <p:cNvSpPr/>
          <p:nvPr/>
        </p:nvSpPr>
        <p:spPr>
          <a:xfrm>
            <a:off x="179388" y="3952997"/>
            <a:ext cx="2588931" cy="371382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just"/>
            <a:r>
              <a:rPr lang="tr-TR" sz="2000" dirty="0">
                <a:latin typeface="Kayra Aydin" pitchFamily="34" charset="0"/>
              </a:rPr>
              <a:t>Bütünün parça sayısı</a:t>
            </a:r>
          </a:p>
        </p:txBody>
      </p:sp>
      <p:cxnSp>
        <p:nvCxnSpPr>
          <p:cNvPr id="37" name="Düz Ok Bağlayıcısı 36"/>
          <p:cNvCxnSpPr/>
          <p:nvPr/>
        </p:nvCxnSpPr>
        <p:spPr>
          <a:xfrm>
            <a:off x="2700339" y="4138689"/>
            <a:ext cx="1152838" cy="865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Dikdörtgen 37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4860927" y="629836"/>
            <a:ext cx="3818667" cy="808618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24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Tam sayılı kesirlerin şekille gösterimi</a:t>
            </a:r>
          </a:p>
        </p:txBody>
      </p:sp>
      <p:grpSp>
        <p:nvGrpSpPr>
          <p:cNvPr id="39" name="Grup 38"/>
          <p:cNvGrpSpPr/>
          <p:nvPr/>
        </p:nvGrpSpPr>
        <p:grpSpPr>
          <a:xfrm>
            <a:off x="4700959" y="1573142"/>
            <a:ext cx="923984" cy="909904"/>
            <a:chOff x="-208963" y="2972737"/>
            <a:chExt cx="1386318" cy="1217387"/>
          </a:xfrm>
        </p:grpSpPr>
        <p:cxnSp>
          <p:nvCxnSpPr>
            <p:cNvPr id="40" name="Düz Bağlayıcı 39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Dikdörtgen 40"/>
            <p:cNvSpPr/>
            <p:nvPr/>
          </p:nvSpPr>
          <p:spPr>
            <a:xfrm>
              <a:off x="441751" y="3590296"/>
              <a:ext cx="674041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4</a:t>
              </a:r>
            </a:p>
          </p:txBody>
        </p:sp>
        <p:sp>
          <p:nvSpPr>
            <p:cNvPr id="42" name="Dikdörtgen 41"/>
            <p:cNvSpPr/>
            <p:nvPr/>
          </p:nvSpPr>
          <p:spPr>
            <a:xfrm>
              <a:off x="507437" y="2972737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2</a:t>
              </a:r>
            </a:p>
          </p:txBody>
        </p:sp>
        <p:sp>
          <p:nvSpPr>
            <p:cNvPr id="76" name="Dikdörtgen 75"/>
            <p:cNvSpPr/>
            <p:nvPr/>
          </p:nvSpPr>
          <p:spPr>
            <a:xfrm>
              <a:off x="-208963" y="3222872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2</a:t>
              </a:r>
            </a:p>
          </p:txBody>
        </p:sp>
      </p:grpSp>
      <p:grpSp>
        <p:nvGrpSpPr>
          <p:cNvPr id="56" name="Grup 55"/>
          <p:cNvGrpSpPr/>
          <p:nvPr/>
        </p:nvGrpSpPr>
        <p:grpSpPr>
          <a:xfrm>
            <a:off x="4830569" y="3786400"/>
            <a:ext cx="1671947" cy="371459"/>
            <a:chOff x="4821757" y="3836111"/>
            <a:chExt cx="1910797" cy="371459"/>
          </a:xfrm>
        </p:grpSpPr>
        <p:sp>
          <p:nvSpPr>
            <p:cNvPr id="43" name="Dikdörtgen 42"/>
            <p:cNvSpPr/>
            <p:nvPr/>
          </p:nvSpPr>
          <p:spPr>
            <a:xfrm>
              <a:off x="4821757" y="3836111"/>
              <a:ext cx="477699" cy="371459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4" name="Dikdörtgen 43"/>
            <p:cNvSpPr/>
            <p:nvPr/>
          </p:nvSpPr>
          <p:spPr>
            <a:xfrm>
              <a:off x="5299456" y="3836111"/>
              <a:ext cx="477699" cy="371459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5" name="Dikdörtgen 44"/>
            <p:cNvSpPr/>
            <p:nvPr/>
          </p:nvSpPr>
          <p:spPr>
            <a:xfrm>
              <a:off x="5777156" y="3836111"/>
              <a:ext cx="477699" cy="371459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7" name="Dikdörtgen 76"/>
            <p:cNvSpPr/>
            <p:nvPr/>
          </p:nvSpPr>
          <p:spPr>
            <a:xfrm>
              <a:off x="6254855" y="3836111"/>
              <a:ext cx="477699" cy="371459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78" name="Dikdörtgen 77"/>
          <p:cNvSpPr/>
          <p:nvPr/>
        </p:nvSpPr>
        <p:spPr>
          <a:xfrm>
            <a:off x="4810181" y="3226111"/>
            <a:ext cx="1671947" cy="371459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sp>
        <p:nvSpPr>
          <p:cNvPr id="57" name="Dikdörtgen 56"/>
          <p:cNvSpPr/>
          <p:nvPr/>
        </p:nvSpPr>
        <p:spPr>
          <a:xfrm>
            <a:off x="5777156" y="1404195"/>
            <a:ext cx="3014463" cy="986935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just"/>
            <a:r>
              <a:rPr lang="tr-TR" sz="2000" dirty="0">
                <a:latin typeface="Kayra Aydin" pitchFamily="34" charset="0"/>
              </a:rPr>
              <a:t>Önce tam kısmı gösterilir. Daha sonra basit kesir kısmı gösterilir.</a:t>
            </a:r>
          </a:p>
        </p:txBody>
      </p:sp>
      <p:cxnSp>
        <p:nvCxnSpPr>
          <p:cNvPr id="62" name="Düz Ok Bağlayıcısı 61"/>
          <p:cNvCxnSpPr/>
          <p:nvPr/>
        </p:nvCxnSpPr>
        <p:spPr>
          <a:xfrm>
            <a:off x="6554258" y="3956077"/>
            <a:ext cx="432000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Dikdörtgen 71"/>
          <p:cNvSpPr/>
          <p:nvPr/>
        </p:nvSpPr>
        <p:spPr>
          <a:xfrm>
            <a:off x="719622" y="1928617"/>
            <a:ext cx="1080467" cy="371382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ctr"/>
            <a:r>
              <a:rPr lang="tr-TR" sz="2000" dirty="0">
                <a:solidFill>
                  <a:srgbClr val="FF0000"/>
                </a:solidFill>
                <a:latin typeface="Kayra Aydin" pitchFamily="34" charset="0"/>
              </a:rPr>
              <a:t>Tam </a:t>
            </a:r>
          </a:p>
        </p:txBody>
      </p:sp>
      <p:sp>
        <p:nvSpPr>
          <p:cNvPr id="73" name="Dikdörtgen 72"/>
          <p:cNvSpPr/>
          <p:nvPr/>
        </p:nvSpPr>
        <p:spPr>
          <a:xfrm>
            <a:off x="3107327" y="2956341"/>
            <a:ext cx="1275336" cy="371382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 lIns="62979" tIns="31491" rIns="62979" bIns="31491">
            <a:spAutoFit/>
          </a:bodyPr>
          <a:lstStyle/>
          <a:p>
            <a:pPr algn="just"/>
            <a:r>
              <a:rPr lang="tr-TR" sz="2000" dirty="0">
                <a:latin typeface="Kayra Aydin" pitchFamily="34" charset="0"/>
              </a:rPr>
              <a:t>Tam kısmı</a:t>
            </a:r>
          </a:p>
        </p:txBody>
      </p:sp>
      <p:sp>
        <p:nvSpPr>
          <p:cNvPr id="74" name="Dikdörtgen 73"/>
          <p:cNvSpPr/>
          <p:nvPr/>
        </p:nvSpPr>
        <p:spPr>
          <a:xfrm>
            <a:off x="3421063" y="3699012"/>
            <a:ext cx="333462" cy="448326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ctr"/>
            <a:r>
              <a:rPr lang="tr-TR" sz="2500" dirty="0">
                <a:latin typeface="Kayra Aydin" pitchFamily="34" charset="0"/>
              </a:rPr>
              <a:t>1</a:t>
            </a:r>
          </a:p>
        </p:txBody>
      </p:sp>
      <p:cxnSp>
        <p:nvCxnSpPr>
          <p:cNvPr id="75" name="Düz Ok Bağlayıcısı 74"/>
          <p:cNvCxnSpPr/>
          <p:nvPr/>
        </p:nvCxnSpPr>
        <p:spPr>
          <a:xfrm flipH="1">
            <a:off x="3689263" y="3226111"/>
            <a:ext cx="163914" cy="472903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Dikdörtgen 78"/>
          <p:cNvSpPr/>
          <p:nvPr/>
        </p:nvSpPr>
        <p:spPr>
          <a:xfrm>
            <a:off x="4810181" y="2700339"/>
            <a:ext cx="1671947" cy="371459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sp>
        <p:nvSpPr>
          <p:cNvPr id="80" name="Sol Ayraç 79"/>
          <p:cNvSpPr/>
          <p:nvPr/>
        </p:nvSpPr>
        <p:spPr>
          <a:xfrm rot="10800000">
            <a:off x="6537320" y="2664441"/>
            <a:ext cx="360040" cy="931610"/>
          </a:xfrm>
          <a:prstGeom prst="leftBrac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sp>
        <p:nvSpPr>
          <p:cNvPr id="81" name="Dikdörtgen 80"/>
          <p:cNvSpPr/>
          <p:nvPr/>
        </p:nvSpPr>
        <p:spPr>
          <a:xfrm>
            <a:off x="7031630" y="2772345"/>
            <a:ext cx="573771" cy="679158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 lIns="62979" tIns="31491" rIns="62979" bIns="31491">
            <a:spAutoFit/>
          </a:bodyPr>
          <a:lstStyle/>
          <a:p>
            <a:pPr algn="ctr"/>
            <a:r>
              <a:rPr lang="tr-TR" sz="2000" dirty="0">
                <a:latin typeface="Kayra Aydin" pitchFamily="34" charset="0"/>
              </a:rPr>
              <a:t>2 </a:t>
            </a:r>
          </a:p>
          <a:p>
            <a:pPr algn="ctr"/>
            <a:r>
              <a:rPr lang="tr-TR" sz="2000" dirty="0">
                <a:latin typeface="Kayra Aydin" pitchFamily="34" charset="0"/>
              </a:rPr>
              <a:t>tam</a:t>
            </a:r>
          </a:p>
        </p:txBody>
      </p:sp>
      <p:grpSp>
        <p:nvGrpSpPr>
          <p:cNvPr id="82" name="Grup 81"/>
          <p:cNvGrpSpPr/>
          <p:nvPr/>
        </p:nvGrpSpPr>
        <p:grpSpPr>
          <a:xfrm>
            <a:off x="7971093" y="2971743"/>
            <a:ext cx="923984" cy="909904"/>
            <a:chOff x="-208963" y="2972737"/>
            <a:chExt cx="1386318" cy="1217387"/>
          </a:xfrm>
        </p:grpSpPr>
        <p:cxnSp>
          <p:nvCxnSpPr>
            <p:cNvPr id="83" name="Düz Bağlayıcı 82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Dikdörtgen 83"/>
            <p:cNvSpPr/>
            <p:nvPr/>
          </p:nvSpPr>
          <p:spPr>
            <a:xfrm>
              <a:off x="441751" y="3590296"/>
              <a:ext cx="674041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4</a:t>
              </a:r>
            </a:p>
          </p:txBody>
        </p:sp>
        <p:sp>
          <p:nvSpPr>
            <p:cNvPr id="85" name="Dikdörtgen 84"/>
            <p:cNvSpPr/>
            <p:nvPr/>
          </p:nvSpPr>
          <p:spPr>
            <a:xfrm>
              <a:off x="507437" y="2972737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2</a:t>
              </a:r>
            </a:p>
          </p:txBody>
        </p:sp>
        <p:sp>
          <p:nvSpPr>
            <p:cNvPr id="86" name="Dikdörtgen 85"/>
            <p:cNvSpPr/>
            <p:nvPr/>
          </p:nvSpPr>
          <p:spPr>
            <a:xfrm>
              <a:off x="-208963" y="3222872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2</a:t>
              </a:r>
            </a:p>
          </p:txBody>
        </p:sp>
      </p:grpSp>
      <p:grpSp>
        <p:nvGrpSpPr>
          <p:cNvPr id="87" name="Grup 86"/>
          <p:cNvGrpSpPr/>
          <p:nvPr/>
        </p:nvGrpSpPr>
        <p:grpSpPr>
          <a:xfrm>
            <a:off x="7008171" y="3550659"/>
            <a:ext cx="576000" cy="909904"/>
            <a:chOff x="313142" y="2972737"/>
            <a:chExt cx="864213" cy="1217387"/>
          </a:xfrm>
        </p:grpSpPr>
        <p:cxnSp>
          <p:nvCxnSpPr>
            <p:cNvPr id="88" name="Düz Bağlayıcı 87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Dikdörtgen 88"/>
            <p:cNvSpPr/>
            <p:nvPr/>
          </p:nvSpPr>
          <p:spPr>
            <a:xfrm>
              <a:off x="441751" y="3590296"/>
              <a:ext cx="674041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4</a:t>
              </a:r>
            </a:p>
          </p:txBody>
        </p:sp>
        <p:sp>
          <p:nvSpPr>
            <p:cNvPr id="90" name="Dikdörtgen 89"/>
            <p:cNvSpPr/>
            <p:nvPr/>
          </p:nvSpPr>
          <p:spPr>
            <a:xfrm>
              <a:off x="507437" y="2972737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2</a:t>
              </a:r>
            </a:p>
          </p:txBody>
        </p:sp>
      </p:grpSp>
      <p:sp>
        <p:nvSpPr>
          <p:cNvPr id="92" name="Sol Ayraç 91"/>
          <p:cNvSpPr/>
          <p:nvPr/>
        </p:nvSpPr>
        <p:spPr>
          <a:xfrm rot="10800000">
            <a:off x="7611053" y="2675416"/>
            <a:ext cx="360040" cy="1482441"/>
          </a:xfrm>
          <a:prstGeom prst="leftBrac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5629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2" grpId="0"/>
      <p:bldP spid="33" grpId="0"/>
      <p:bldP spid="35" grpId="0"/>
      <p:bldP spid="38" grpId="0"/>
      <p:bldP spid="78" grpId="0" animBg="1"/>
      <p:bldP spid="57" grpId="0"/>
      <p:bldP spid="72" grpId="0"/>
      <p:bldP spid="73" grpId="0" animBg="1"/>
      <p:bldP spid="74" grpId="0"/>
      <p:bldP spid="79" grpId="0" animBg="1"/>
      <p:bldP spid="80" grpId="0" animBg="1"/>
      <p:bldP spid="81" grpId="0" animBg="1"/>
      <p:bldP spid="9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>
          <a:xfrm>
            <a:off x="299480" y="5005627"/>
            <a:ext cx="8456293" cy="287536"/>
          </a:xfrm>
        </p:spPr>
        <p:txBody>
          <a:bodyPr/>
          <a:lstStyle/>
          <a:p>
            <a:r>
              <a:rPr lang="tr-TR" sz="1200" dirty="0">
                <a:solidFill>
                  <a:schemeClr val="tx1"/>
                </a:solidFill>
                <a:latin typeface="Kayra Aydin" pitchFamily="34" charset="0"/>
              </a:rPr>
              <a:t>Zafer İhsan KARAOĞLU                                2020-2021                       Aydınlıkevler İlkokulu/YENİŞEHİR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170053" y="141080"/>
            <a:ext cx="8689400" cy="443163"/>
          </a:xfrm>
          <a:prstGeom prst="rect">
            <a:avLst/>
          </a:prstGeom>
          <a:noFill/>
        </p:spPr>
        <p:txBody>
          <a:bodyPr wrap="non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24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TAM SAYILI KESİRLERİN SAYI DOĞRUSUNDA GÖSTERİMİ</a:t>
            </a:r>
          </a:p>
        </p:txBody>
      </p:sp>
      <p:grpSp>
        <p:nvGrpSpPr>
          <p:cNvPr id="6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1692252" y="501081"/>
            <a:ext cx="5619107" cy="27283"/>
            <a:chOff x="0" y="6310313"/>
            <a:chExt cx="9283708" cy="72000"/>
          </a:xfrm>
        </p:grpSpPr>
        <p:sp>
          <p:nvSpPr>
            <p:cNvPr id="7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8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9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10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47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308776" y="4882143"/>
            <a:ext cx="8454998" cy="54565"/>
            <a:chOff x="0" y="6310313"/>
            <a:chExt cx="9283708" cy="72000"/>
          </a:xfrm>
        </p:grpSpPr>
        <p:sp>
          <p:nvSpPr>
            <p:cNvPr id="48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49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0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1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33" name="Grup 32"/>
          <p:cNvGrpSpPr/>
          <p:nvPr/>
        </p:nvGrpSpPr>
        <p:grpSpPr>
          <a:xfrm>
            <a:off x="637807" y="546724"/>
            <a:ext cx="8087420" cy="909904"/>
            <a:chOff x="46485" y="540097"/>
            <a:chExt cx="8704986" cy="909904"/>
          </a:xfrm>
        </p:grpSpPr>
        <p:grpSp>
          <p:nvGrpSpPr>
            <p:cNvPr id="28" name="Grup 27"/>
            <p:cNvGrpSpPr/>
            <p:nvPr/>
          </p:nvGrpSpPr>
          <p:grpSpPr>
            <a:xfrm>
              <a:off x="46485" y="540097"/>
              <a:ext cx="937745" cy="909904"/>
              <a:chOff x="-208562" y="2972737"/>
              <a:chExt cx="1406966" cy="1217388"/>
            </a:xfrm>
          </p:grpSpPr>
          <p:cxnSp>
            <p:nvCxnSpPr>
              <p:cNvPr id="29" name="Düz Bağlayıcı 28"/>
              <p:cNvCxnSpPr/>
              <p:nvPr/>
            </p:nvCxnSpPr>
            <p:spPr>
              <a:xfrm flipH="1">
                <a:off x="313142" y="3522786"/>
                <a:ext cx="864213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Dikdörtgen 29"/>
              <p:cNvSpPr/>
              <p:nvPr/>
            </p:nvSpPr>
            <p:spPr>
              <a:xfrm>
                <a:off x="395754" y="3590296"/>
                <a:ext cx="802650" cy="599829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62987" tIns="31495" rIns="62987" bIns="31495">
                <a:spAutoFit/>
              </a:bodyPr>
              <a:lstStyle/>
              <a:p>
                <a:pPr algn="ctr"/>
                <a:r>
                  <a:rPr lang="tr-TR" sz="2500" dirty="0">
                    <a:latin typeface="Kayra Aydin" pitchFamily="34" charset="0"/>
                  </a:rPr>
                  <a:t>3</a:t>
                </a:r>
              </a:p>
            </p:txBody>
          </p:sp>
          <p:sp>
            <p:nvSpPr>
              <p:cNvPr id="31" name="Dikdörtgen 30"/>
              <p:cNvSpPr/>
              <p:nvPr/>
            </p:nvSpPr>
            <p:spPr>
              <a:xfrm>
                <a:off x="507437" y="2972737"/>
                <a:ext cx="500316" cy="599828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62987" tIns="31495" rIns="62987" bIns="31495">
                <a:spAutoFit/>
              </a:bodyPr>
              <a:lstStyle/>
              <a:p>
                <a:pPr algn="ctr"/>
                <a:r>
                  <a:rPr lang="tr-TR" sz="2500" dirty="0">
                    <a:solidFill>
                      <a:srgbClr val="0070C0"/>
                    </a:solidFill>
                    <a:latin typeface="Kayra Aydin" pitchFamily="34" charset="0"/>
                  </a:rPr>
                  <a:t>2</a:t>
                </a:r>
              </a:p>
            </p:txBody>
          </p:sp>
          <p:sp>
            <p:nvSpPr>
              <p:cNvPr id="72" name="Dikdörtgen 71"/>
              <p:cNvSpPr/>
              <p:nvPr/>
            </p:nvSpPr>
            <p:spPr>
              <a:xfrm>
                <a:off x="-208562" y="3290383"/>
                <a:ext cx="500317" cy="599828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62987" tIns="31495" rIns="62987" bIns="31495">
                <a:spAutoFit/>
              </a:bodyPr>
              <a:lstStyle/>
              <a:p>
                <a:pPr algn="ctr"/>
                <a:r>
                  <a:rPr lang="tr-TR" sz="2500" dirty="0">
                    <a:solidFill>
                      <a:srgbClr val="FF0000"/>
                    </a:solidFill>
                    <a:latin typeface="Kayra Aydin" pitchFamily="34" charset="0"/>
                  </a:rPr>
                  <a:t>2</a:t>
                </a:r>
              </a:p>
            </p:txBody>
          </p:sp>
        </p:grpSp>
        <p:sp>
          <p:nvSpPr>
            <p:cNvPr id="35" name="Dikdörtgen 34">
              <a:extLst>
                <a:ext uri="{FF2B5EF4-FFF2-40B4-BE49-F238E27FC236}">
                  <a16:creationId xmlns:a16="http://schemas.microsoft.com/office/drawing/2014/main" id="{D7A1776F-8993-429A-A231-2BD40A8FD80A}"/>
                </a:ext>
              </a:extLst>
            </p:cNvPr>
            <p:cNvSpPr/>
            <p:nvPr/>
          </p:nvSpPr>
          <p:spPr>
            <a:xfrm>
              <a:off x="1248172" y="655300"/>
              <a:ext cx="7503299" cy="439286"/>
            </a:xfrm>
            <a:prstGeom prst="rect">
              <a:avLst/>
            </a:prstGeom>
            <a:noFill/>
          </p:spPr>
          <p:txBody>
            <a:bodyPr wrap="square" lIns="69278" tIns="34639" rIns="69278" bIns="34639">
              <a:spAutoFit/>
            </a:bodyPr>
            <a:lstStyle/>
            <a:p>
              <a:pPr algn="just" defTabSz="692694">
                <a:defRPr/>
              </a:pPr>
              <a:r>
                <a:rPr lang="tr-TR" sz="2400" dirty="0">
                  <a:ln w="0"/>
                  <a:latin typeface="Kayra Aydin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kesrini sayı doğrusunda gösterelim.</a:t>
              </a:r>
            </a:p>
          </p:txBody>
        </p:sp>
      </p:grpSp>
      <p:sp>
        <p:nvSpPr>
          <p:cNvPr id="36" name="Dikdörtgen 35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204084" y="1404193"/>
            <a:ext cx="8617655" cy="1547272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just" defTabSz="692694">
              <a:defRPr/>
            </a:pPr>
            <a:r>
              <a:rPr lang="tr-TR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	Verilen kesir tam sayılı kesir olduğu içinde bütün vardır. Bu nedenle kesrimizde ne kadar bütün varsa o kadar sayı bölünmeden alınır. Sonraki sayılar payda </a:t>
            </a:r>
            <a:r>
              <a:rPr lang="tr-TR" sz="2400" dirty="0" err="1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mikrarınca</a:t>
            </a:r>
            <a:r>
              <a:rPr lang="tr-TR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 eş parçalara ayrılır. Pay kadar alınır.</a:t>
            </a:r>
          </a:p>
        </p:txBody>
      </p:sp>
      <p:cxnSp>
        <p:nvCxnSpPr>
          <p:cNvPr id="53" name="Düz Bağlayıcı 52"/>
          <p:cNvCxnSpPr/>
          <p:nvPr/>
        </p:nvCxnSpPr>
        <p:spPr>
          <a:xfrm>
            <a:off x="6987523" y="3774664"/>
            <a:ext cx="0" cy="288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Düz Bağlayıcı 53"/>
          <p:cNvCxnSpPr/>
          <p:nvPr/>
        </p:nvCxnSpPr>
        <p:spPr>
          <a:xfrm>
            <a:off x="6267417" y="3760960"/>
            <a:ext cx="0" cy="288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Oval 60"/>
          <p:cNvSpPr/>
          <p:nvPr/>
        </p:nvSpPr>
        <p:spPr>
          <a:xfrm>
            <a:off x="6915871" y="3859365"/>
            <a:ext cx="144000" cy="144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grpSp>
        <p:nvGrpSpPr>
          <p:cNvPr id="62" name="Grup 61"/>
          <p:cNvGrpSpPr/>
          <p:nvPr/>
        </p:nvGrpSpPr>
        <p:grpSpPr>
          <a:xfrm>
            <a:off x="6542011" y="2931807"/>
            <a:ext cx="932319" cy="909904"/>
            <a:chOff x="-221468" y="2972737"/>
            <a:chExt cx="1398823" cy="1217387"/>
          </a:xfrm>
        </p:grpSpPr>
        <p:cxnSp>
          <p:nvCxnSpPr>
            <p:cNvPr id="63" name="Düz Bağlayıcı 62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Dikdörtgen 63"/>
            <p:cNvSpPr/>
            <p:nvPr/>
          </p:nvSpPr>
          <p:spPr>
            <a:xfrm>
              <a:off x="441751" y="3590296"/>
              <a:ext cx="674041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3</a:t>
              </a:r>
            </a:p>
          </p:txBody>
        </p:sp>
        <p:sp>
          <p:nvSpPr>
            <p:cNvPr id="65" name="Dikdörtgen 64"/>
            <p:cNvSpPr/>
            <p:nvPr/>
          </p:nvSpPr>
          <p:spPr>
            <a:xfrm>
              <a:off x="507437" y="2972737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2</a:t>
              </a:r>
            </a:p>
          </p:txBody>
        </p:sp>
        <p:sp>
          <p:nvSpPr>
            <p:cNvPr id="86" name="Dikdörtgen 85"/>
            <p:cNvSpPr/>
            <p:nvPr/>
          </p:nvSpPr>
          <p:spPr>
            <a:xfrm>
              <a:off x="-221468" y="3222872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2</a:t>
              </a:r>
            </a:p>
          </p:txBody>
        </p:sp>
      </p:grpSp>
      <p:grpSp>
        <p:nvGrpSpPr>
          <p:cNvPr id="19" name="Grup 18"/>
          <p:cNvGrpSpPr/>
          <p:nvPr/>
        </p:nvGrpSpPr>
        <p:grpSpPr>
          <a:xfrm>
            <a:off x="866845" y="3130546"/>
            <a:ext cx="7295815" cy="1034449"/>
            <a:chOff x="539200" y="2628329"/>
            <a:chExt cx="7295815" cy="1034449"/>
          </a:xfrm>
        </p:grpSpPr>
        <p:cxnSp>
          <p:nvCxnSpPr>
            <p:cNvPr id="39" name="Düz Bağlayıcı 38"/>
            <p:cNvCxnSpPr/>
            <p:nvPr/>
          </p:nvCxnSpPr>
          <p:spPr>
            <a:xfrm>
              <a:off x="5221300" y="3218406"/>
              <a:ext cx="0" cy="43204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Grup 17"/>
            <p:cNvGrpSpPr/>
            <p:nvPr/>
          </p:nvGrpSpPr>
          <p:grpSpPr>
            <a:xfrm>
              <a:off x="539200" y="2628329"/>
              <a:ext cx="7295815" cy="1008112"/>
              <a:chOff x="539200" y="2628329"/>
              <a:chExt cx="7295815" cy="1008112"/>
            </a:xfrm>
          </p:grpSpPr>
          <p:cxnSp>
            <p:nvCxnSpPr>
              <p:cNvPr id="3" name="Düz Ok Bağlayıcısı 2"/>
              <p:cNvCxnSpPr/>
              <p:nvPr/>
            </p:nvCxnSpPr>
            <p:spPr>
              <a:xfrm>
                <a:off x="539200" y="3411834"/>
                <a:ext cx="7295815" cy="9229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Düz Bağlayıcı 11"/>
              <p:cNvCxnSpPr/>
              <p:nvPr/>
            </p:nvCxnSpPr>
            <p:spPr>
              <a:xfrm>
                <a:off x="900113" y="3204393"/>
                <a:ext cx="0" cy="43204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Dikdörtgen 39"/>
              <p:cNvSpPr/>
              <p:nvPr/>
            </p:nvSpPr>
            <p:spPr>
              <a:xfrm>
                <a:off x="756146" y="2628329"/>
                <a:ext cx="333462" cy="448325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62987" tIns="31495" rIns="62987" bIns="31495">
                <a:spAutoFit/>
              </a:bodyPr>
              <a:lstStyle/>
              <a:p>
                <a:pPr algn="ctr"/>
                <a:r>
                  <a:rPr lang="tr-TR" sz="2500" dirty="0">
                    <a:solidFill>
                      <a:srgbClr val="0070C0"/>
                    </a:solidFill>
                    <a:latin typeface="Kayra Aydin" pitchFamily="34" charset="0"/>
                  </a:rPr>
                  <a:t>0</a:t>
                </a:r>
              </a:p>
            </p:txBody>
          </p:sp>
        </p:grpSp>
        <p:sp>
          <p:nvSpPr>
            <p:cNvPr id="41" name="Dikdörtgen 40"/>
            <p:cNvSpPr/>
            <p:nvPr/>
          </p:nvSpPr>
          <p:spPr>
            <a:xfrm>
              <a:off x="5085595" y="2648055"/>
              <a:ext cx="279721" cy="448326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0070C0"/>
                  </a:solidFill>
                  <a:latin typeface="Kayra Aydin" pitchFamily="34" charset="0"/>
                </a:rPr>
                <a:t>2</a:t>
              </a:r>
            </a:p>
          </p:txBody>
        </p:sp>
        <p:cxnSp>
          <p:nvCxnSpPr>
            <p:cNvPr id="52" name="Düz Bağlayıcı 51"/>
            <p:cNvCxnSpPr/>
            <p:nvPr/>
          </p:nvCxnSpPr>
          <p:spPr>
            <a:xfrm>
              <a:off x="3065216" y="3108705"/>
              <a:ext cx="0" cy="4863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Dikdörtgen 67"/>
            <p:cNvSpPr/>
            <p:nvPr/>
          </p:nvSpPr>
          <p:spPr>
            <a:xfrm>
              <a:off x="2925355" y="2637970"/>
              <a:ext cx="279721" cy="448326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0070C0"/>
                  </a:solidFill>
                  <a:latin typeface="Kayra Aydin" pitchFamily="34" charset="0"/>
                </a:rPr>
                <a:t>1</a:t>
              </a:r>
            </a:p>
          </p:txBody>
        </p:sp>
        <p:cxnSp>
          <p:nvCxnSpPr>
            <p:cNvPr id="74" name="Düz Bağlayıcı 73"/>
            <p:cNvCxnSpPr/>
            <p:nvPr/>
          </p:nvCxnSpPr>
          <p:spPr>
            <a:xfrm>
              <a:off x="7373024" y="3230730"/>
              <a:ext cx="0" cy="43204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Dikdörtgen 74"/>
            <p:cNvSpPr/>
            <p:nvPr/>
          </p:nvSpPr>
          <p:spPr>
            <a:xfrm>
              <a:off x="7237319" y="2660379"/>
              <a:ext cx="279721" cy="448326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0070C0"/>
                  </a:solidFill>
                  <a:latin typeface="Kayra Aydin" pitchFamily="34" charset="0"/>
                </a:rPr>
                <a:t>3</a:t>
              </a:r>
            </a:p>
          </p:txBody>
        </p:sp>
      </p:grpSp>
      <p:sp>
        <p:nvSpPr>
          <p:cNvPr id="79" name="Sol Ayraç 78"/>
          <p:cNvSpPr/>
          <p:nvPr/>
        </p:nvSpPr>
        <p:spPr>
          <a:xfrm rot="16200000">
            <a:off x="6457916" y="3160262"/>
            <a:ext cx="360362" cy="2137824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sp>
        <p:nvSpPr>
          <p:cNvPr id="81" name="Dikdörtgen 80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5076626" y="4435893"/>
            <a:ext cx="3648601" cy="377721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20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3 eş parçaya bölelim.</a:t>
            </a:r>
          </a:p>
        </p:txBody>
      </p:sp>
      <p:sp>
        <p:nvSpPr>
          <p:cNvPr id="82" name="Çember Ok 81"/>
          <p:cNvSpPr/>
          <p:nvPr/>
        </p:nvSpPr>
        <p:spPr>
          <a:xfrm>
            <a:off x="1249599" y="3494067"/>
            <a:ext cx="2137823" cy="360040"/>
          </a:xfrm>
          <a:prstGeom prst="circularArrow">
            <a:avLst>
              <a:gd name="adj1" fmla="val 14576"/>
              <a:gd name="adj2" fmla="val 1529098"/>
              <a:gd name="adj3" fmla="val 21246171"/>
              <a:gd name="adj4" fmla="val 10800000"/>
              <a:gd name="adj5" fmla="val 8386"/>
            </a:avLst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83" name="Çember Ok 82"/>
          <p:cNvSpPr/>
          <p:nvPr/>
        </p:nvSpPr>
        <p:spPr>
          <a:xfrm>
            <a:off x="3420565" y="3571324"/>
            <a:ext cx="2137823" cy="360040"/>
          </a:xfrm>
          <a:prstGeom prst="circularArrow">
            <a:avLst>
              <a:gd name="adj1" fmla="val 14576"/>
              <a:gd name="adj2" fmla="val 1529098"/>
              <a:gd name="adj3" fmla="val 21246171"/>
              <a:gd name="adj4" fmla="val 10800000"/>
              <a:gd name="adj5" fmla="val 8386"/>
            </a:avLst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84" name="Çember Ok 83"/>
          <p:cNvSpPr/>
          <p:nvPr/>
        </p:nvSpPr>
        <p:spPr>
          <a:xfrm>
            <a:off x="5574326" y="3610921"/>
            <a:ext cx="693092" cy="360040"/>
          </a:xfrm>
          <a:prstGeom prst="circularArrow">
            <a:avLst>
              <a:gd name="adj1" fmla="val 14576"/>
              <a:gd name="adj2" fmla="val 1529098"/>
              <a:gd name="adj3" fmla="val 21246171"/>
              <a:gd name="adj4" fmla="val 10800000"/>
              <a:gd name="adj5" fmla="val 8386"/>
            </a:avLst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85" name="Çember Ok 84"/>
          <p:cNvSpPr/>
          <p:nvPr/>
        </p:nvSpPr>
        <p:spPr>
          <a:xfrm>
            <a:off x="6294779" y="3598597"/>
            <a:ext cx="693092" cy="360040"/>
          </a:xfrm>
          <a:prstGeom prst="circularArrow">
            <a:avLst>
              <a:gd name="adj1" fmla="val 14576"/>
              <a:gd name="adj2" fmla="val 1529098"/>
              <a:gd name="adj3" fmla="val 21246171"/>
              <a:gd name="adj4" fmla="val 10800000"/>
              <a:gd name="adj5" fmla="val 8386"/>
            </a:avLst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821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61" grpId="0" animBg="1"/>
      <p:bldP spid="79" grpId="0" animBg="1"/>
      <p:bldP spid="81" grpId="0"/>
      <p:bldP spid="82" grpId="0" animBg="1"/>
      <p:bldP spid="83" grpId="0" animBg="1"/>
      <p:bldP spid="84" grpId="0" animBg="1"/>
      <p:bldP spid="8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>
          <a:xfrm>
            <a:off x="299480" y="5005627"/>
            <a:ext cx="8456293" cy="287536"/>
          </a:xfrm>
        </p:spPr>
        <p:txBody>
          <a:bodyPr/>
          <a:lstStyle/>
          <a:p>
            <a:r>
              <a:rPr lang="tr-TR" sz="1200" dirty="0">
                <a:solidFill>
                  <a:schemeClr val="tx1"/>
                </a:solidFill>
                <a:latin typeface="Kayra Aydin" pitchFamily="34" charset="0"/>
              </a:rPr>
              <a:t>Zafer İhsan KARAOĞLU                                2020-2021                       Aydınlıkevler İlkokulu/YENİŞEHİR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3683369" y="141079"/>
            <a:ext cx="1662762" cy="439286"/>
          </a:xfrm>
          <a:prstGeom prst="rect">
            <a:avLst/>
          </a:prstGeom>
          <a:noFill/>
        </p:spPr>
        <p:txBody>
          <a:bodyPr wrap="non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24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ETKİNLİK 1</a:t>
            </a:r>
          </a:p>
        </p:txBody>
      </p:sp>
      <p:grpSp>
        <p:nvGrpSpPr>
          <p:cNvPr id="6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1689769" y="501081"/>
            <a:ext cx="5619107" cy="27283"/>
            <a:chOff x="0" y="6310313"/>
            <a:chExt cx="9283708" cy="72000"/>
          </a:xfrm>
        </p:grpSpPr>
        <p:sp>
          <p:nvSpPr>
            <p:cNvPr id="7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8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9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10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47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308776" y="4882143"/>
            <a:ext cx="8454998" cy="54565"/>
            <a:chOff x="0" y="6310313"/>
            <a:chExt cx="9283708" cy="72000"/>
          </a:xfrm>
        </p:grpSpPr>
        <p:sp>
          <p:nvSpPr>
            <p:cNvPr id="48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49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0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1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sp>
        <p:nvSpPr>
          <p:cNvPr id="14" name="Dikdörtgen 13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179388" y="539750"/>
            <a:ext cx="8642350" cy="685508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just" defTabSz="692694">
              <a:defRPr/>
            </a:pPr>
            <a:r>
              <a:rPr lang="tr-TR" sz="20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	Aşağıdaki kesirleri inceleyelim ve bu kesirlerin hangi kesir çeşidi olduğunu yanına yazalım.</a:t>
            </a:r>
          </a:p>
        </p:txBody>
      </p:sp>
      <p:grpSp>
        <p:nvGrpSpPr>
          <p:cNvPr id="11" name="Grup 10"/>
          <p:cNvGrpSpPr/>
          <p:nvPr/>
        </p:nvGrpSpPr>
        <p:grpSpPr>
          <a:xfrm>
            <a:off x="132156" y="1250156"/>
            <a:ext cx="8736061" cy="3642126"/>
            <a:chOff x="133450" y="1250156"/>
            <a:chExt cx="8593874" cy="3642126"/>
          </a:xfrm>
        </p:grpSpPr>
        <p:cxnSp>
          <p:nvCxnSpPr>
            <p:cNvPr id="21" name="Düz Bağlayıcı 20"/>
            <p:cNvCxnSpPr/>
            <p:nvPr/>
          </p:nvCxnSpPr>
          <p:spPr>
            <a:xfrm>
              <a:off x="2988394" y="1260475"/>
              <a:ext cx="0" cy="3621088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Grup 2"/>
            <p:cNvGrpSpPr/>
            <p:nvPr/>
          </p:nvGrpSpPr>
          <p:grpSpPr>
            <a:xfrm>
              <a:off x="211579" y="1290629"/>
              <a:ext cx="2736000" cy="3582471"/>
              <a:chOff x="211579" y="1290629"/>
              <a:chExt cx="2804453" cy="3684563"/>
            </a:xfrm>
          </p:grpSpPr>
          <p:grpSp>
            <p:nvGrpSpPr>
              <p:cNvPr id="15" name="Grup 14"/>
              <p:cNvGrpSpPr/>
              <p:nvPr/>
            </p:nvGrpSpPr>
            <p:grpSpPr>
              <a:xfrm>
                <a:off x="211579" y="1290629"/>
                <a:ext cx="2704807" cy="741050"/>
                <a:chOff x="-178297" y="2972737"/>
                <a:chExt cx="6790328" cy="1274469"/>
              </a:xfrm>
            </p:grpSpPr>
            <p:cxnSp>
              <p:nvCxnSpPr>
                <p:cNvPr id="16" name="Düz Bağlayıcı 15"/>
                <p:cNvCxnSpPr/>
                <p:nvPr/>
              </p:nvCxnSpPr>
              <p:spPr>
                <a:xfrm flipH="1">
                  <a:off x="313142" y="3522786"/>
                  <a:ext cx="864213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" name="Dikdörtgen 16"/>
                <p:cNvSpPr/>
                <p:nvPr/>
              </p:nvSpPr>
              <p:spPr>
                <a:xfrm>
                  <a:off x="441748" y="3590296"/>
                  <a:ext cx="674042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4</a:t>
                  </a:r>
                </a:p>
              </p:txBody>
            </p:sp>
            <p:sp>
              <p:nvSpPr>
                <p:cNvPr id="18" name="Dikdörtgen 17"/>
                <p:cNvSpPr/>
                <p:nvPr/>
              </p:nvSpPr>
              <p:spPr>
                <a:xfrm>
                  <a:off x="507437" y="2972737"/>
                  <a:ext cx="500317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2</a:t>
                  </a:r>
                </a:p>
              </p:txBody>
            </p:sp>
            <p:sp>
              <p:nvSpPr>
                <p:cNvPr id="19" name="Dikdörtgen 18"/>
                <p:cNvSpPr/>
                <p:nvPr/>
              </p:nvSpPr>
              <p:spPr>
                <a:xfrm>
                  <a:off x="-178297" y="3228387"/>
                  <a:ext cx="500317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2</a:t>
                  </a:r>
                </a:p>
              </p:txBody>
            </p:sp>
            <p:sp>
              <p:nvSpPr>
                <p:cNvPr id="20" name="Dikdörtgen 19"/>
                <p:cNvSpPr/>
                <p:nvPr/>
              </p:nvSpPr>
              <p:spPr>
                <a:xfrm>
                  <a:off x="1550243" y="3292198"/>
                  <a:ext cx="5061788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( ………….. kesir) </a:t>
                  </a:r>
                </a:p>
              </p:txBody>
            </p:sp>
          </p:grpSp>
          <p:grpSp>
            <p:nvGrpSpPr>
              <p:cNvPr id="23" name="Grup 22"/>
              <p:cNvGrpSpPr/>
              <p:nvPr/>
            </p:nvGrpSpPr>
            <p:grpSpPr>
              <a:xfrm>
                <a:off x="252090" y="2052337"/>
                <a:ext cx="2704807" cy="741050"/>
                <a:chOff x="-178297" y="2972737"/>
                <a:chExt cx="6790328" cy="1274469"/>
              </a:xfrm>
            </p:grpSpPr>
            <p:cxnSp>
              <p:nvCxnSpPr>
                <p:cNvPr id="24" name="Düz Bağlayıcı 23"/>
                <p:cNvCxnSpPr/>
                <p:nvPr/>
              </p:nvCxnSpPr>
              <p:spPr>
                <a:xfrm flipH="1">
                  <a:off x="313142" y="3522786"/>
                  <a:ext cx="864213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5" name="Dikdörtgen 24"/>
                <p:cNvSpPr/>
                <p:nvPr/>
              </p:nvSpPr>
              <p:spPr>
                <a:xfrm>
                  <a:off x="441748" y="3590296"/>
                  <a:ext cx="674042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3</a:t>
                  </a:r>
                </a:p>
              </p:txBody>
            </p:sp>
            <p:sp>
              <p:nvSpPr>
                <p:cNvPr id="26" name="Dikdörtgen 25"/>
                <p:cNvSpPr/>
                <p:nvPr/>
              </p:nvSpPr>
              <p:spPr>
                <a:xfrm>
                  <a:off x="507440" y="2972737"/>
                  <a:ext cx="500315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5</a:t>
                  </a:r>
                </a:p>
              </p:txBody>
            </p:sp>
            <p:sp>
              <p:nvSpPr>
                <p:cNvPr id="27" name="Dikdörtgen 26"/>
                <p:cNvSpPr/>
                <p:nvPr/>
              </p:nvSpPr>
              <p:spPr>
                <a:xfrm>
                  <a:off x="-178297" y="3228387"/>
                  <a:ext cx="500315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endParaRPr lang="tr-TR" sz="2000" dirty="0">
                    <a:latin typeface="Kayra Aydin" pitchFamily="34" charset="0"/>
                  </a:endParaRPr>
                </a:p>
              </p:txBody>
            </p:sp>
            <p:sp>
              <p:nvSpPr>
                <p:cNvPr id="28" name="Dikdörtgen 27"/>
                <p:cNvSpPr/>
                <p:nvPr/>
              </p:nvSpPr>
              <p:spPr>
                <a:xfrm>
                  <a:off x="1550243" y="3292198"/>
                  <a:ext cx="5061788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( ………….. kesir) </a:t>
                  </a:r>
                </a:p>
              </p:txBody>
            </p:sp>
          </p:grpSp>
          <p:grpSp>
            <p:nvGrpSpPr>
              <p:cNvPr id="29" name="Grup 28"/>
              <p:cNvGrpSpPr/>
              <p:nvPr/>
            </p:nvGrpSpPr>
            <p:grpSpPr>
              <a:xfrm>
                <a:off x="247328" y="2844353"/>
                <a:ext cx="2704807" cy="741050"/>
                <a:chOff x="-178297" y="2972737"/>
                <a:chExt cx="6790328" cy="1274469"/>
              </a:xfrm>
            </p:grpSpPr>
            <p:cxnSp>
              <p:nvCxnSpPr>
                <p:cNvPr id="30" name="Düz Bağlayıcı 29"/>
                <p:cNvCxnSpPr/>
                <p:nvPr/>
              </p:nvCxnSpPr>
              <p:spPr>
                <a:xfrm flipH="1">
                  <a:off x="313142" y="3522786"/>
                  <a:ext cx="864213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1" name="Dikdörtgen 30"/>
                <p:cNvSpPr/>
                <p:nvPr/>
              </p:nvSpPr>
              <p:spPr>
                <a:xfrm>
                  <a:off x="441748" y="3590296"/>
                  <a:ext cx="674042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3</a:t>
                  </a:r>
                </a:p>
              </p:txBody>
            </p:sp>
            <p:sp>
              <p:nvSpPr>
                <p:cNvPr id="32" name="Dikdörtgen 31"/>
                <p:cNvSpPr/>
                <p:nvPr/>
              </p:nvSpPr>
              <p:spPr>
                <a:xfrm>
                  <a:off x="507440" y="2972737"/>
                  <a:ext cx="500315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1</a:t>
                  </a:r>
                </a:p>
              </p:txBody>
            </p:sp>
            <p:sp>
              <p:nvSpPr>
                <p:cNvPr id="33" name="Dikdörtgen 32"/>
                <p:cNvSpPr/>
                <p:nvPr/>
              </p:nvSpPr>
              <p:spPr>
                <a:xfrm>
                  <a:off x="-178297" y="3228387"/>
                  <a:ext cx="500315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endParaRPr lang="tr-TR" sz="2000" dirty="0">
                    <a:latin typeface="Kayra Aydin" pitchFamily="34" charset="0"/>
                  </a:endParaRPr>
                </a:p>
              </p:txBody>
            </p:sp>
            <p:sp>
              <p:nvSpPr>
                <p:cNvPr id="34" name="Dikdörtgen 33"/>
                <p:cNvSpPr/>
                <p:nvPr/>
              </p:nvSpPr>
              <p:spPr>
                <a:xfrm>
                  <a:off x="1550243" y="3292198"/>
                  <a:ext cx="5061788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( ………….. kesir) </a:t>
                  </a:r>
                </a:p>
              </p:txBody>
            </p:sp>
          </p:grpSp>
          <p:grpSp>
            <p:nvGrpSpPr>
              <p:cNvPr id="35" name="Grup 34"/>
              <p:cNvGrpSpPr/>
              <p:nvPr/>
            </p:nvGrpSpPr>
            <p:grpSpPr>
              <a:xfrm>
                <a:off x="268434" y="3564433"/>
                <a:ext cx="2704807" cy="741050"/>
                <a:chOff x="-178297" y="2972737"/>
                <a:chExt cx="6790328" cy="1274469"/>
              </a:xfrm>
            </p:grpSpPr>
            <p:cxnSp>
              <p:nvCxnSpPr>
                <p:cNvPr id="36" name="Düz Bağlayıcı 35"/>
                <p:cNvCxnSpPr/>
                <p:nvPr/>
              </p:nvCxnSpPr>
              <p:spPr>
                <a:xfrm flipH="1">
                  <a:off x="313142" y="3522786"/>
                  <a:ext cx="864213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7" name="Dikdörtgen 36"/>
                <p:cNvSpPr/>
                <p:nvPr/>
              </p:nvSpPr>
              <p:spPr>
                <a:xfrm>
                  <a:off x="441748" y="3590296"/>
                  <a:ext cx="674042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5</a:t>
                  </a:r>
                </a:p>
              </p:txBody>
            </p:sp>
            <p:sp>
              <p:nvSpPr>
                <p:cNvPr id="38" name="Dikdörtgen 37"/>
                <p:cNvSpPr/>
                <p:nvPr/>
              </p:nvSpPr>
              <p:spPr>
                <a:xfrm>
                  <a:off x="507440" y="2972737"/>
                  <a:ext cx="500315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3</a:t>
                  </a:r>
                </a:p>
              </p:txBody>
            </p:sp>
            <p:sp>
              <p:nvSpPr>
                <p:cNvPr id="39" name="Dikdörtgen 38"/>
                <p:cNvSpPr/>
                <p:nvPr/>
              </p:nvSpPr>
              <p:spPr>
                <a:xfrm>
                  <a:off x="-178297" y="3228387"/>
                  <a:ext cx="500315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3</a:t>
                  </a:r>
                </a:p>
              </p:txBody>
            </p:sp>
            <p:sp>
              <p:nvSpPr>
                <p:cNvPr id="40" name="Dikdörtgen 39"/>
                <p:cNvSpPr/>
                <p:nvPr/>
              </p:nvSpPr>
              <p:spPr>
                <a:xfrm>
                  <a:off x="1550243" y="3292198"/>
                  <a:ext cx="5061788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( ………….. kesir) </a:t>
                  </a:r>
                </a:p>
              </p:txBody>
            </p:sp>
          </p:grpSp>
          <p:grpSp>
            <p:nvGrpSpPr>
              <p:cNvPr id="41" name="Grup 40"/>
              <p:cNvGrpSpPr/>
              <p:nvPr/>
            </p:nvGrpSpPr>
            <p:grpSpPr>
              <a:xfrm>
                <a:off x="311225" y="4234142"/>
                <a:ext cx="2704807" cy="741050"/>
                <a:chOff x="-178297" y="2972737"/>
                <a:chExt cx="6790328" cy="1274469"/>
              </a:xfrm>
            </p:grpSpPr>
            <p:cxnSp>
              <p:nvCxnSpPr>
                <p:cNvPr id="42" name="Düz Bağlayıcı 41"/>
                <p:cNvCxnSpPr/>
                <p:nvPr/>
              </p:nvCxnSpPr>
              <p:spPr>
                <a:xfrm flipH="1">
                  <a:off x="313142" y="3522786"/>
                  <a:ext cx="864213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3" name="Dikdörtgen 42"/>
                <p:cNvSpPr/>
                <p:nvPr/>
              </p:nvSpPr>
              <p:spPr>
                <a:xfrm>
                  <a:off x="441748" y="3590296"/>
                  <a:ext cx="674042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7</a:t>
                  </a:r>
                </a:p>
              </p:txBody>
            </p:sp>
            <p:sp>
              <p:nvSpPr>
                <p:cNvPr id="44" name="Dikdörtgen 43"/>
                <p:cNvSpPr/>
                <p:nvPr/>
              </p:nvSpPr>
              <p:spPr>
                <a:xfrm>
                  <a:off x="507440" y="2972737"/>
                  <a:ext cx="500315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8</a:t>
                  </a:r>
                </a:p>
              </p:txBody>
            </p:sp>
            <p:sp>
              <p:nvSpPr>
                <p:cNvPr id="45" name="Dikdörtgen 44"/>
                <p:cNvSpPr/>
                <p:nvPr/>
              </p:nvSpPr>
              <p:spPr>
                <a:xfrm>
                  <a:off x="-178297" y="3228387"/>
                  <a:ext cx="500315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endParaRPr lang="tr-TR" sz="2000" dirty="0">
                    <a:latin typeface="Kayra Aydin" pitchFamily="34" charset="0"/>
                  </a:endParaRPr>
                </a:p>
              </p:txBody>
            </p:sp>
            <p:sp>
              <p:nvSpPr>
                <p:cNvPr id="46" name="Dikdörtgen 45"/>
                <p:cNvSpPr/>
                <p:nvPr/>
              </p:nvSpPr>
              <p:spPr>
                <a:xfrm>
                  <a:off x="1550243" y="3292198"/>
                  <a:ext cx="5061788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( ………….. kesir) </a:t>
                  </a:r>
                </a:p>
              </p:txBody>
            </p:sp>
          </p:grpSp>
        </p:grpSp>
        <p:grpSp>
          <p:nvGrpSpPr>
            <p:cNvPr id="52" name="Grup 51"/>
            <p:cNvGrpSpPr/>
            <p:nvPr/>
          </p:nvGrpSpPr>
          <p:grpSpPr>
            <a:xfrm>
              <a:off x="3060402" y="1309811"/>
              <a:ext cx="2736000" cy="3582471"/>
              <a:chOff x="211579" y="1290629"/>
              <a:chExt cx="2804453" cy="3684563"/>
            </a:xfrm>
          </p:grpSpPr>
          <p:grpSp>
            <p:nvGrpSpPr>
              <p:cNvPr id="53" name="Grup 52"/>
              <p:cNvGrpSpPr/>
              <p:nvPr/>
            </p:nvGrpSpPr>
            <p:grpSpPr>
              <a:xfrm>
                <a:off x="211579" y="1290629"/>
                <a:ext cx="2704807" cy="741050"/>
                <a:chOff x="-178297" y="2972737"/>
                <a:chExt cx="6790328" cy="1274469"/>
              </a:xfrm>
            </p:grpSpPr>
            <p:cxnSp>
              <p:nvCxnSpPr>
                <p:cNvPr id="78" name="Düz Bağlayıcı 77"/>
                <p:cNvCxnSpPr/>
                <p:nvPr/>
              </p:nvCxnSpPr>
              <p:spPr>
                <a:xfrm flipH="1">
                  <a:off x="313142" y="3522786"/>
                  <a:ext cx="864213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9" name="Dikdörtgen 78"/>
                <p:cNvSpPr/>
                <p:nvPr/>
              </p:nvSpPr>
              <p:spPr>
                <a:xfrm>
                  <a:off x="441748" y="3590296"/>
                  <a:ext cx="674042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8</a:t>
                  </a:r>
                </a:p>
              </p:txBody>
            </p:sp>
            <p:sp>
              <p:nvSpPr>
                <p:cNvPr id="80" name="Dikdörtgen 79"/>
                <p:cNvSpPr/>
                <p:nvPr/>
              </p:nvSpPr>
              <p:spPr>
                <a:xfrm>
                  <a:off x="507437" y="2972737"/>
                  <a:ext cx="500315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7</a:t>
                  </a:r>
                </a:p>
              </p:txBody>
            </p:sp>
            <p:sp>
              <p:nvSpPr>
                <p:cNvPr id="81" name="Dikdörtgen 80"/>
                <p:cNvSpPr/>
                <p:nvPr/>
              </p:nvSpPr>
              <p:spPr>
                <a:xfrm>
                  <a:off x="-178297" y="3228387"/>
                  <a:ext cx="500315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1</a:t>
                  </a:r>
                </a:p>
              </p:txBody>
            </p:sp>
            <p:sp>
              <p:nvSpPr>
                <p:cNvPr id="82" name="Dikdörtgen 81"/>
                <p:cNvSpPr/>
                <p:nvPr/>
              </p:nvSpPr>
              <p:spPr>
                <a:xfrm>
                  <a:off x="1550243" y="3292198"/>
                  <a:ext cx="5061788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( ………….. kesir) </a:t>
                  </a:r>
                </a:p>
              </p:txBody>
            </p:sp>
          </p:grpSp>
          <p:grpSp>
            <p:nvGrpSpPr>
              <p:cNvPr id="54" name="Grup 53"/>
              <p:cNvGrpSpPr/>
              <p:nvPr/>
            </p:nvGrpSpPr>
            <p:grpSpPr>
              <a:xfrm>
                <a:off x="252090" y="2052337"/>
                <a:ext cx="2704807" cy="741050"/>
                <a:chOff x="-178297" y="2972737"/>
                <a:chExt cx="6790328" cy="1274469"/>
              </a:xfrm>
            </p:grpSpPr>
            <p:cxnSp>
              <p:nvCxnSpPr>
                <p:cNvPr id="73" name="Düz Bağlayıcı 72"/>
                <p:cNvCxnSpPr/>
                <p:nvPr/>
              </p:nvCxnSpPr>
              <p:spPr>
                <a:xfrm flipH="1">
                  <a:off x="313142" y="3522786"/>
                  <a:ext cx="864213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4" name="Dikdörtgen 73"/>
                <p:cNvSpPr/>
                <p:nvPr/>
              </p:nvSpPr>
              <p:spPr>
                <a:xfrm>
                  <a:off x="441748" y="3590296"/>
                  <a:ext cx="674042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8</a:t>
                  </a:r>
                </a:p>
              </p:txBody>
            </p:sp>
            <p:sp>
              <p:nvSpPr>
                <p:cNvPr id="75" name="Dikdörtgen 74"/>
                <p:cNvSpPr/>
                <p:nvPr/>
              </p:nvSpPr>
              <p:spPr>
                <a:xfrm>
                  <a:off x="507437" y="2972737"/>
                  <a:ext cx="500315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3</a:t>
                  </a:r>
                </a:p>
              </p:txBody>
            </p:sp>
            <p:sp>
              <p:nvSpPr>
                <p:cNvPr id="76" name="Dikdörtgen 75"/>
                <p:cNvSpPr/>
                <p:nvPr/>
              </p:nvSpPr>
              <p:spPr>
                <a:xfrm>
                  <a:off x="-178297" y="3228387"/>
                  <a:ext cx="500315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endParaRPr lang="tr-TR" sz="2000" dirty="0">
                    <a:latin typeface="Kayra Aydin" pitchFamily="34" charset="0"/>
                  </a:endParaRPr>
                </a:p>
              </p:txBody>
            </p:sp>
            <p:sp>
              <p:nvSpPr>
                <p:cNvPr id="77" name="Dikdörtgen 76"/>
                <p:cNvSpPr/>
                <p:nvPr/>
              </p:nvSpPr>
              <p:spPr>
                <a:xfrm>
                  <a:off x="1550243" y="3292198"/>
                  <a:ext cx="5061788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( ………….. kesir) </a:t>
                  </a:r>
                </a:p>
              </p:txBody>
            </p:sp>
          </p:grpSp>
          <p:grpSp>
            <p:nvGrpSpPr>
              <p:cNvPr id="55" name="Grup 54"/>
              <p:cNvGrpSpPr/>
              <p:nvPr/>
            </p:nvGrpSpPr>
            <p:grpSpPr>
              <a:xfrm>
                <a:off x="247328" y="2844353"/>
                <a:ext cx="2704807" cy="741050"/>
                <a:chOff x="-178297" y="2972737"/>
                <a:chExt cx="6790328" cy="1274469"/>
              </a:xfrm>
            </p:grpSpPr>
            <p:cxnSp>
              <p:nvCxnSpPr>
                <p:cNvPr id="68" name="Düz Bağlayıcı 67"/>
                <p:cNvCxnSpPr/>
                <p:nvPr/>
              </p:nvCxnSpPr>
              <p:spPr>
                <a:xfrm flipH="1">
                  <a:off x="313142" y="3522786"/>
                  <a:ext cx="864213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9" name="Dikdörtgen 68"/>
                <p:cNvSpPr/>
                <p:nvPr/>
              </p:nvSpPr>
              <p:spPr>
                <a:xfrm>
                  <a:off x="441748" y="3590296"/>
                  <a:ext cx="674042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4</a:t>
                  </a:r>
                </a:p>
              </p:txBody>
            </p:sp>
            <p:sp>
              <p:nvSpPr>
                <p:cNvPr id="70" name="Dikdörtgen 69"/>
                <p:cNvSpPr/>
                <p:nvPr/>
              </p:nvSpPr>
              <p:spPr>
                <a:xfrm>
                  <a:off x="507437" y="2972737"/>
                  <a:ext cx="500315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6</a:t>
                  </a:r>
                </a:p>
              </p:txBody>
            </p:sp>
            <p:sp>
              <p:nvSpPr>
                <p:cNvPr id="71" name="Dikdörtgen 70"/>
                <p:cNvSpPr/>
                <p:nvPr/>
              </p:nvSpPr>
              <p:spPr>
                <a:xfrm>
                  <a:off x="-178297" y="3228387"/>
                  <a:ext cx="500315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endParaRPr lang="tr-TR" sz="2000" dirty="0">
                    <a:latin typeface="Kayra Aydin" pitchFamily="34" charset="0"/>
                  </a:endParaRPr>
                </a:p>
              </p:txBody>
            </p:sp>
            <p:sp>
              <p:nvSpPr>
                <p:cNvPr id="72" name="Dikdörtgen 71"/>
                <p:cNvSpPr/>
                <p:nvPr/>
              </p:nvSpPr>
              <p:spPr>
                <a:xfrm>
                  <a:off x="1550243" y="3292198"/>
                  <a:ext cx="5061788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( ………….. kesir) </a:t>
                  </a:r>
                </a:p>
              </p:txBody>
            </p:sp>
          </p:grpSp>
          <p:grpSp>
            <p:nvGrpSpPr>
              <p:cNvPr id="56" name="Grup 55"/>
              <p:cNvGrpSpPr/>
              <p:nvPr/>
            </p:nvGrpSpPr>
            <p:grpSpPr>
              <a:xfrm>
                <a:off x="268434" y="3564433"/>
                <a:ext cx="2704807" cy="741050"/>
                <a:chOff x="-178297" y="2972737"/>
                <a:chExt cx="6790328" cy="1274469"/>
              </a:xfrm>
            </p:grpSpPr>
            <p:cxnSp>
              <p:nvCxnSpPr>
                <p:cNvPr id="63" name="Düz Bağlayıcı 62"/>
                <p:cNvCxnSpPr/>
                <p:nvPr/>
              </p:nvCxnSpPr>
              <p:spPr>
                <a:xfrm flipH="1">
                  <a:off x="313142" y="3522786"/>
                  <a:ext cx="864213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4" name="Dikdörtgen 63"/>
                <p:cNvSpPr/>
                <p:nvPr/>
              </p:nvSpPr>
              <p:spPr>
                <a:xfrm>
                  <a:off x="441748" y="3590296"/>
                  <a:ext cx="674042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8</a:t>
                  </a:r>
                </a:p>
              </p:txBody>
            </p:sp>
            <p:sp>
              <p:nvSpPr>
                <p:cNvPr id="65" name="Dikdörtgen 64"/>
                <p:cNvSpPr/>
                <p:nvPr/>
              </p:nvSpPr>
              <p:spPr>
                <a:xfrm>
                  <a:off x="507437" y="2972737"/>
                  <a:ext cx="500315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5</a:t>
                  </a:r>
                </a:p>
              </p:txBody>
            </p:sp>
            <p:sp>
              <p:nvSpPr>
                <p:cNvPr id="66" name="Dikdörtgen 65"/>
                <p:cNvSpPr/>
                <p:nvPr/>
              </p:nvSpPr>
              <p:spPr>
                <a:xfrm>
                  <a:off x="-178297" y="3228387"/>
                  <a:ext cx="500315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endParaRPr lang="tr-TR" sz="2000" dirty="0">
                    <a:latin typeface="Kayra Aydin" pitchFamily="34" charset="0"/>
                  </a:endParaRPr>
                </a:p>
              </p:txBody>
            </p:sp>
            <p:sp>
              <p:nvSpPr>
                <p:cNvPr id="67" name="Dikdörtgen 66"/>
                <p:cNvSpPr/>
                <p:nvPr/>
              </p:nvSpPr>
              <p:spPr>
                <a:xfrm>
                  <a:off x="1550243" y="3292198"/>
                  <a:ext cx="5061788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( ………….. kesir) </a:t>
                  </a:r>
                </a:p>
              </p:txBody>
            </p:sp>
          </p:grpSp>
          <p:grpSp>
            <p:nvGrpSpPr>
              <p:cNvPr id="57" name="Grup 56"/>
              <p:cNvGrpSpPr/>
              <p:nvPr/>
            </p:nvGrpSpPr>
            <p:grpSpPr>
              <a:xfrm>
                <a:off x="311225" y="4234142"/>
                <a:ext cx="2704807" cy="741050"/>
                <a:chOff x="-178297" y="2972737"/>
                <a:chExt cx="6790328" cy="1274469"/>
              </a:xfrm>
            </p:grpSpPr>
            <p:cxnSp>
              <p:nvCxnSpPr>
                <p:cNvPr id="58" name="Düz Bağlayıcı 57"/>
                <p:cNvCxnSpPr/>
                <p:nvPr/>
              </p:nvCxnSpPr>
              <p:spPr>
                <a:xfrm flipH="1">
                  <a:off x="313142" y="3522786"/>
                  <a:ext cx="864213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9" name="Dikdörtgen 58"/>
                <p:cNvSpPr/>
                <p:nvPr/>
              </p:nvSpPr>
              <p:spPr>
                <a:xfrm>
                  <a:off x="441748" y="3590296"/>
                  <a:ext cx="674042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7</a:t>
                  </a:r>
                </a:p>
              </p:txBody>
            </p:sp>
            <p:sp>
              <p:nvSpPr>
                <p:cNvPr id="60" name="Dikdörtgen 59"/>
                <p:cNvSpPr/>
                <p:nvPr/>
              </p:nvSpPr>
              <p:spPr>
                <a:xfrm>
                  <a:off x="507437" y="2972737"/>
                  <a:ext cx="500315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9</a:t>
                  </a:r>
                </a:p>
              </p:txBody>
            </p:sp>
            <p:sp>
              <p:nvSpPr>
                <p:cNvPr id="61" name="Dikdörtgen 60"/>
                <p:cNvSpPr/>
                <p:nvPr/>
              </p:nvSpPr>
              <p:spPr>
                <a:xfrm>
                  <a:off x="-178297" y="3228387"/>
                  <a:ext cx="500315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endParaRPr lang="tr-TR" sz="2000" dirty="0">
                    <a:latin typeface="Kayra Aydin" pitchFamily="34" charset="0"/>
                  </a:endParaRPr>
                </a:p>
              </p:txBody>
            </p:sp>
            <p:sp>
              <p:nvSpPr>
                <p:cNvPr id="62" name="Dikdörtgen 61"/>
                <p:cNvSpPr/>
                <p:nvPr/>
              </p:nvSpPr>
              <p:spPr>
                <a:xfrm>
                  <a:off x="1550243" y="3292198"/>
                  <a:ext cx="5061788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( ………….. kesir) </a:t>
                  </a:r>
                </a:p>
              </p:txBody>
            </p:sp>
          </p:grpSp>
        </p:grpSp>
        <p:cxnSp>
          <p:nvCxnSpPr>
            <p:cNvPr id="83" name="Düz Bağlayıcı 82"/>
            <p:cNvCxnSpPr/>
            <p:nvPr/>
          </p:nvCxnSpPr>
          <p:spPr>
            <a:xfrm>
              <a:off x="5796706" y="1250156"/>
              <a:ext cx="0" cy="3621088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4" name="Grup 83"/>
            <p:cNvGrpSpPr/>
            <p:nvPr/>
          </p:nvGrpSpPr>
          <p:grpSpPr>
            <a:xfrm>
              <a:off x="5868714" y="1290630"/>
              <a:ext cx="2736000" cy="3582471"/>
              <a:chOff x="211579" y="1290630"/>
              <a:chExt cx="2804453" cy="3684564"/>
            </a:xfrm>
          </p:grpSpPr>
          <p:grpSp>
            <p:nvGrpSpPr>
              <p:cNvPr id="85" name="Grup 84"/>
              <p:cNvGrpSpPr/>
              <p:nvPr/>
            </p:nvGrpSpPr>
            <p:grpSpPr>
              <a:xfrm>
                <a:off x="211579" y="1290630"/>
                <a:ext cx="2704807" cy="741051"/>
                <a:chOff x="-178297" y="2972737"/>
                <a:chExt cx="6790328" cy="1274470"/>
              </a:xfrm>
            </p:grpSpPr>
            <p:cxnSp>
              <p:nvCxnSpPr>
                <p:cNvPr id="110" name="Düz Bağlayıcı 109"/>
                <p:cNvCxnSpPr/>
                <p:nvPr/>
              </p:nvCxnSpPr>
              <p:spPr>
                <a:xfrm flipH="1">
                  <a:off x="313142" y="3522786"/>
                  <a:ext cx="864213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1" name="Dikdörtgen 110"/>
                <p:cNvSpPr/>
                <p:nvPr/>
              </p:nvSpPr>
              <p:spPr>
                <a:xfrm>
                  <a:off x="441748" y="3590296"/>
                  <a:ext cx="674042" cy="656911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8</a:t>
                  </a:r>
                </a:p>
              </p:txBody>
            </p:sp>
            <p:sp>
              <p:nvSpPr>
                <p:cNvPr id="112" name="Dikdörtgen 111"/>
                <p:cNvSpPr/>
                <p:nvPr/>
              </p:nvSpPr>
              <p:spPr>
                <a:xfrm>
                  <a:off x="507437" y="2972737"/>
                  <a:ext cx="500315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3</a:t>
                  </a:r>
                </a:p>
              </p:txBody>
            </p:sp>
            <p:sp>
              <p:nvSpPr>
                <p:cNvPr id="113" name="Dikdörtgen 112"/>
                <p:cNvSpPr/>
                <p:nvPr/>
              </p:nvSpPr>
              <p:spPr>
                <a:xfrm>
                  <a:off x="-178297" y="3228387"/>
                  <a:ext cx="500315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endParaRPr lang="tr-TR" sz="2000" dirty="0">
                    <a:latin typeface="Kayra Aydin" pitchFamily="34" charset="0"/>
                  </a:endParaRPr>
                </a:p>
              </p:txBody>
            </p:sp>
            <p:sp>
              <p:nvSpPr>
                <p:cNvPr id="114" name="Dikdörtgen 113"/>
                <p:cNvSpPr/>
                <p:nvPr/>
              </p:nvSpPr>
              <p:spPr>
                <a:xfrm>
                  <a:off x="1550243" y="3292197"/>
                  <a:ext cx="5061788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( ………….. kesir) </a:t>
                  </a:r>
                </a:p>
              </p:txBody>
            </p:sp>
          </p:grpSp>
          <p:grpSp>
            <p:nvGrpSpPr>
              <p:cNvPr id="86" name="Grup 85"/>
              <p:cNvGrpSpPr/>
              <p:nvPr/>
            </p:nvGrpSpPr>
            <p:grpSpPr>
              <a:xfrm>
                <a:off x="252090" y="2052338"/>
                <a:ext cx="2704807" cy="741051"/>
                <a:chOff x="-178297" y="2972737"/>
                <a:chExt cx="6790328" cy="1274470"/>
              </a:xfrm>
            </p:grpSpPr>
            <p:cxnSp>
              <p:nvCxnSpPr>
                <p:cNvPr id="105" name="Düz Bağlayıcı 104"/>
                <p:cNvCxnSpPr/>
                <p:nvPr/>
              </p:nvCxnSpPr>
              <p:spPr>
                <a:xfrm flipH="1">
                  <a:off x="313142" y="3522786"/>
                  <a:ext cx="864213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6" name="Dikdörtgen 105"/>
                <p:cNvSpPr/>
                <p:nvPr/>
              </p:nvSpPr>
              <p:spPr>
                <a:xfrm>
                  <a:off x="441748" y="3590296"/>
                  <a:ext cx="674042" cy="656911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4</a:t>
                  </a:r>
                </a:p>
              </p:txBody>
            </p:sp>
            <p:sp>
              <p:nvSpPr>
                <p:cNvPr id="107" name="Dikdörtgen 106"/>
                <p:cNvSpPr/>
                <p:nvPr/>
              </p:nvSpPr>
              <p:spPr>
                <a:xfrm>
                  <a:off x="507437" y="2972737"/>
                  <a:ext cx="500315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3</a:t>
                  </a:r>
                </a:p>
              </p:txBody>
            </p:sp>
            <p:sp>
              <p:nvSpPr>
                <p:cNvPr id="108" name="Dikdörtgen 107"/>
                <p:cNvSpPr/>
                <p:nvPr/>
              </p:nvSpPr>
              <p:spPr>
                <a:xfrm>
                  <a:off x="-178297" y="3228387"/>
                  <a:ext cx="500315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1</a:t>
                  </a:r>
                </a:p>
              </p:txBody>
            </p:sp>
            <p:sp>
              <p:nvSpPr>
                <p:cNvPr id="109" name="Dikdörtgen 108"/>
                <p:cNvSpPr/>
                <p:nvPr/>
              </p:nvSpPr>
              <p:spPr>
                <a:xfrm>
                  <a:off x="1550243" y="3292197"/>
                  <a:ext cx="5061788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( ………….. kesir) </a:t>
                  </a:r>
                </a:p>
              </p:txBody>
            </p:sp>
          </p:grpSp>
          <p:grpSp>
            <p:nvGrpSpPr>
              <p:cNvPr id="87" name="Grup 86"/>
              <p:cNvGrpSpPr/>
              <p:nvPr/>
            </p:nvGrpSpPr>
            <p:grpSpPr>
              <a:xfrm>
                <a:off x="247328" y="2844354"/>
                <a:ext cx="2704807" cy="741051"/>
                <a:chOff x="-178297" y="2972737"/>
                <a:chExt cx="6790328" cy="1274470"/>
              </a:xfrm>
            </p:grpSpPr>
            <p:cxnSp>
              <p:nvCxnSpPr>
                <p:cNvPr id="100" name="Düz Bağlayıcı 99"/>
                <p:cNvCxnSpPr/>
                <p:nvPr/>
              </p:nvCxnSpPr>
              <p:spPr>
                <a:xfrm flipH="1">
                  <a:off x="313142" y="3522786"/>
                  <a:ext cx="864213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1" name="Dikdörtgen 100"/>
                <p:cNvSpPr/>
                <p:nvPr/>
              </p:nvSpPr>
              <p:spPr>
                <a:xfrm>
                  <a:off x="441748" y="3590296"/>
                  <a:ext cx="674042" cy="656911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2</a:t>
                  </a:r>
                </a:p>
              </p:txBody>
            </p:sp>
            <p:sp>
              <p:nvSpPr>
                <p:cNvPr id="102" name="Dikdörtgen 101"/>
                <p:cNvSpPr/>
                <p:nvPr/>
              </p:nvSpPr>
              <p:spPr>
                <a:xfrm>
                  <a:off x="507437" y="2972737"/>
                  <a:ext cx="500315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5</a:t>
                  </a:r>
                </a:p>
              </p:txBody>
            </p:sp>
            <p:sp>
              <p:nvSpPr>
                <p:cNvPr id="103" name="Dikdörtgen 102"/>
                <p:cNvSpPr/>
                <p:nvPr/>
              </p:nvSpPr>
              <p:spPr>
                <a:xfrm>
                  <a:off x="-178297" y="3228387"/>
                  <a:ext cx="500315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endParaRPr lang="tr-TR" sz="2000" dirty="0">
                    <a:latin typeface="Kayra Aydin" pitchFamily="34" charset="0"/>
                  </a:endParaRPr>
                </a:p>
              </p:txBody>
            </p:sp>
            <p:sp>
              <p:nvSpPr>
                <p:cNvPr id="104" name="Dikdörtgen 103"/>
                <p:cNvSpPr/>
                <p:nvPr/>
              </p:nvSpPr>
              <p:spPr>
                <a:xfrm>
                  <a:off x="1550243" y="3292197"/>
                  <a:ext cx="5061788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( ………….. kesir) </a:t>
                  </a:r>
                </a:p>
              </p:txBody>
            </p:sp>
          </p:grpSp>
          <p:grpSp>
            <p:nvGrpSpPr>
              <p:cNvPr id="88" name="Grup 87"/>
              <p:cNvGrpSpPr/>
              <p:nvPr/>
            </p:nvGrpSpPr>
            <p:grpSpPr>
              <a:xfrm>
                <a:off x="268434" y="3564434"/>
                <a:ext cx="2704807" cy="741051"/>
                <a:chOff x="-178297" y="2972737"/>
                <a:chExt cx="6790328" cy="1274470"/>
              </a:xfrm>
            </p:grpSpPr>
            <p:cxnSp>
              <p:nvCxnSpPr>
                <p:cNvPr id="95" name="Düz Bağlayıcı 94"/>
                <p:cNvCxnSpPr/>
                <p:nvPr/>
              </p:nvCxnSpPr>
              <p:spPr>
                <a:xfrm flipH="1">
                  <a:off x="313142" y="3522786"/>
                  <a:ext cx="864213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6" name="Dikdörtgen 95"/>
                <p:cNvSpPr/>
                <p:nvPr/>
              </p:nvSpPr>
              <p:spPr>
                <a:xfrm>
                  <a:off x="441748" y="3590296"/>
                  <a:ext cx="674042" cy="656911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6</a:t>
                  </a:r>
                </a:p>
              </p:txBody>
            </p:sp>
            <p:sp>
              <p:nvSpPr>
                <p:cNvPr id="97" name="Dikdörtgen 96"/>
                <p:cNvSpPr/>
                <p:nvPr/>
              </p:nvSpPr>
              <p:spPr>
                <a:xfrm>
                  <a:off x="507437" y="2972737"/>
                  <a:ext cx="500315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5</a:t>
                  </a:r>
                </a:p>
              </p:txBody>
            </p:sp>
            <p:sp>
              <p:nvSpPr>
                <p:cNvPr id="98" name="Dikdörtgen 97"/>
                <p:cNvSpPr/>
                <p:nvPr/>
              </p:nvSpPr>
              <p:spPr>
                <a:xfrm>
                  <a:off x="-178297" y="3228387"/>
                  <a:ext cx="500315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3</a:t>
                  </a:r>
                </a:p>
              </p:txBody>
            </p:sp>
            <p:sp>
              <p:nvSpPr>
                <p:cNvPr id="99" name="Dikdörtgen 98"/>
                <p:cNvSpPr/>
                <p:nvPr/>
              </p:nvSpPr>
              <p:spPr>
                <a:xfrm>
                  <a:off x="1550243" y="3292197"/>
                  <a:ext cx="5061788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( ………….. kesir) </a:t>
                  </a:r>
                </a:p>
              </p:txBody>
            </p:sp>
          </p:grpSp>
          <p:grpSp>
            <p:nvGrpSpPr>
              <p:cNvPr id="89" name="Grup 88"/>
              <p:cNvGrpSpPr/>
              <p:nvPr/>
            </p:nvGrpSpPr>
            <p:grpSpPr>
              <a:xfrm>
                <a:off x="311225" y="4234143"/>
                <a:ext cx="2704807" cy="741051"/>
                <a:chOff x="-178297" y="2972737"/>
                <a:chExt cx="6790328" cy="1274470"/>
              </a:xfrm>
            </p:grpSpPr>
            <p:cxnSp>
              <p:nvCxnSpPr>
                <p:cNvPr id="90" name="Düz Bağlayıcı 89"/>
                <p:cNvCxnSpPr/>
                <p:nvPr/>
              </p:nvCxnSpPr>
              <p:spPr>
                <a:xfrm flipH="1">
                  <a:off x="313142" y="3522786"/>
                  <a:ext cx="864213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1" name="Dikdörtgen 90"/>
                <p:cNvSpPr/>
                <p:nvPr/>
              </p:nvSpPr>
              <p:spPr>
                <a:xfrm>
                  <a:off x="441748" y="3590296"/>
                  <a:ext cx="674042" cy="656911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4</a:t>
                  </a:r>
                </a:p>
              </p:txBody>
            </p:sp>
            <p:sp>
              <p:nvSpPr>
                <p:cNvPr id="92" name="Dikdörtgen 91"/>
                <p:cNvSpPr/>
                <p:nvPr/>
              </p:nvSpPr>
              <p:spPr>
                <a:xfrm>
                  <a:off x="507437" y="2972737"/>
                  <a:ext cx="500315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3</a:t>
                  </a:r>
                </a:p>
              </p:txBody>
            </p:sp>
            <p:sp>
              <p:nvSpPr>
                <p:cNvPr id="93" name="Dikdörtgen 92"/>
                <p:cNvSpPr/>
                <p:nvPr/>
              </p:nvSpPr>
              <p:spPr>
                <a:xfrm>
                  <a:off x="-178297" y="3228387"/>
                  <a:ext cx="500315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endParaRPr lang="tr-TR" sz="2000" dirty="0">
                    <a:latin typeface="Kayra Aydin" pitchFamily="34" charset="0"/>
                  </a:endParaRPr>
                </a:p>
              </p:txBody>
            </p:sp>
            <p:sp>
              <p:nvSpPr>
                <p:cNvPr id="94" name="Dikdörtgen 93"/>
                <p:cNvSpPr/>
                <p:nvPr/>
              </p:nvSpPr>
              <p:spPr>
                <a:xfrm>
                  <a:off x="1550243" y="3292197"/>
                  <a:ext cx="5061788" cy="6569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62987" tIns="31495" rIns="62987" bIns="31495">
                  <a:spAutoFit/>
                </a:bodyPr>
                <a:lstStyle/>
                <a:p>
                  <a:pPr algn="ctr"/>
                  <a:r>
                    <a:rPr lang="tr-TR" sz="2000" dirty="0">
                      <a:latin typeface="Kayra Aydin" pitchFamily="34" charset="0"/>
                    </a:rPr>
                    <a:t>( ………… kesir) </a:t>
                  </a:r>
                </a:p>
              </p:txBody>
            </p:sp>
          </p:grpSp>
        </p:grpSp>
        <p:cxnSp>
          <p:nvCxnSpPr>
            <p:cNvPr id="115" name="Düz Bağlayıcı 114"/>
            <p:cNvCxnSpPr/>
            <p:nvPr/>
          </p:nvCxnSpPr>
          <p:spPr>
            <a:xfrm>
              <a:off x="179913" y="1939857"/>
              <a:ext cx="8501689" cy="3975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Düz Bağlayıcı 115"/>
            <p:cNvCxnSpPr/>
            <p:nvPr/>
          </p:nvCxnSpPr>
          <p:spPr>
            <a:xfrm>
              <a:off x="211579" y="2711993"/>
              <a:ext cx="8501689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Düz Bağlayıcı 116"/>
            <p:cNvCxnSpPr/>
            <p:nvPr/>
          </p:nvCxnSpPr>
          <p:spPr>
            <a:xfrm>
              <a:off x="225635" y="3437481"/>
              <a:ext cx="8501689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Düz Bağlayıcı 117"/>
            <p:cNvCxnSpPr/>
            <p:nvPr/>
          </p:nvCxnSpPr>
          <p:spPr>
            <a:xfrm>
              <a:off x="133450" y="4182531"/>
              <a:ext cx="8501689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9" name="Dikdörtgen 118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1006877" y="1435162"/>
            <a:ext cx="1227923" cy="346953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18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Tam sayılı</a:t>
            </a:r>
          </a:p>
        </p:txBody>
      </p:sp>
      <p:sp>
        <p:nvSpPr>
          <p:cNvPr id="120" name="Dikdörtgen 119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3918791" y="1427971"/>
            <a:ext cx="1227923" cy="346953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18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Tam sayılı</a:t>
            </a:r>
          </a:p>
        </p:txBody>
      </p:sp>
      <p:sp>
        <p:nvSpPr>
          <p:cNvPr id="121" name="Dikdörtgen 120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6766328" y="1398065"/>
            <a:ext cx="1227923" cy="346953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18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Basit </a:t>
            </a:r>
          </a:p>
        </p:txBody>
      </p:sp>
      <p:sp>
        <p:nvSpPr>
          <p:cNvPr id="122" name="Dikdörtgen 121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1075805" y="2187979"/>
            <a:ext cx="1227923" cy="346953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18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Bileşik</a:t>
            </a:r>
          </a:p>
        </p:txBody>
      </p:sp>
      <p:sp>
        <p:nvSpPr>
          <p:cNvPr id="123" name="Dikdörtgen 122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3937595" y="2197421"/>
            <a:ext cx="1227923" cy="346953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18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Basit </a:t>
            </a:r>
          </a:p>
        </p:txBody>
      </p:sp>
      <p:sp>
        <p:nvSpPr>
          <p:cNvPr id="124" name="Dikdörtgen 123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6848137" y="2166500"/>
            <a:ext cx="1227923" cy="346953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18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Tam sayılı</a:t>
            </a:r>
          </a:p>
        </p:txBody>
      </p:sp>
      <p:sp>
        <p:nvSpPr>
          <p:cNvPr id="125" name="Dikdörtgen 124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1053591" y="2897544"/>
            <a:ext cx="1227923" cy="346953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18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Basit </a:t>
            </a:r>
          </a:p>
        </p:txBody>
      </p:sp>
      <p:sp>
        <p:nvSpPr>
          <p:cNvPr id="126" name="Dikdörtgen 125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3943162" y="2964802"/>
            <a:ext cx="1227923" cy="346953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18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Bileşik </a:t>
            </a:r>
          </a:p>
        </p:txBody>
      </p:sp>
      <p:sp>
        <p:nvSpPr>
          <p:cNvPr id="127" name="Dikdörtgen 126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6766328" y="2957977"/>
            <a:ext cx="1227923" cy="346953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18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Bileşik </a:t>
            </a:r>
          </a:p>
        </p:txBody>
      </p:sp>
      <p:sp>
        <p:nvSpPr>
          <p:cNvPr id="128" name="Dikdörtgen 127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1036599" y="3658105"/>
            <a:ext cx="1227923" cy="346953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18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Tam sayılı</a:t>
            </a:r>
          </a:p>
        </p:txBody>
      </p:sp>
      <p:sp>
        <p:nvSpPr>
          <p:cNvPr id="129" name="Dikdörtgen 128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3993367" y="3699337"/>
            <a:ext cx="1227923" cy="346953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18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Basit </a:t>
            </a:r>
          </a:p>
        </p:txBody>
      </p:sp>
      <p:sp>
        <p:nvSpPr>
          <p:cNvPr id="130" name="Dikdörtgen 129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6848137" y="3623299"/>
            <a:ext cx="1227923" cy="346953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18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Tam sayılı</a:t>
            </a:r>
          </a:p>
        </p:txBody>
      </p:sp>
      <p:sp>
        <p:nvSpPr>
          <p:cNvPr id="131" name="Dikdörtgen 130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1112053" y="4290076"/>
            <a:ext cx="1227923" cy="346953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18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Bileşik </a:t>
            </a:r>
          </a:p>
        </p:txBody>
      </p:sp>
      <p:sp>
        <p:nvSpPr>
          <p:cNvPr id="132" name="Dikdörtgen 131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4044040" y="4309258"/>
            <a:ext cx="1227923" cy="346953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18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Bileşik</a:t>
            </a:r>
          </a:p>
        </p:txBody>
      </p:sp>
      <p:sp>
        <p:nvSpPr>
          <p:cNvPr id="133" name="Dikdörtgen 132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6873090" y="4298455"/>
            <a:ext cx="1227923" cy="346953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18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basit</a:t>
            </a:r>
          </a:p>
        </p:txBody>
      </p:sp>
    </p:spTree>
    <p:extLst>
      <p:ext uri="{BB962C8B-B14F-4D97-AF65-F5344CB8AC3E}">
        <p14:creationId xmlns:p14="http://schemas.microsoft.com/office/powerpoint/2010/main" val="2749572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/>
      <p:bldP spid="120" grpId="0"/>
      <p:bldP spid="121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0" grpId="0"/>
      <p:bldP spid="131" grpId="0"/>
      <p:bldP spid="132" grpId="0"/>
      <p:bldP spid="1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>
          <a:xfrm>
            <a:off x="299480" y="5005627"/>
            <a:ext cx="8456293" cy="287536"/>
          </a:xfrm>
        </p:spPr>
        <p:txBody>
          <a:bodyPr/>
          <a:lstStyle/>
          <a:p>
            <a:r>
              <a:rPr lang="tr-TR" sz="1200" dirty="0">
                <a:solidFill>
                  <a:schemeClr val="tx1"/>
                </a:solidFill>
                <a:latin typeface="Kayra Aydin" pitchFamily="34" charset="0"/>
              </a:rPr>
              <a:t>Zafer İhsan KARAOĞLU                                2020-2021                       Aydınlıkevler İlkokulu/YENİŞEHİR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3629667" y="141079"/>
            <a:ext cx="1770164" cy="439286"/>
          </a:xfrm>
          <a:prstGeom prst="rect">
            <a:avLst/>
          </a:prstGeom>
          <a:noFill/>
        </p:spPr>
        <p:txBody>
          <a:bodyPr wrap="non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24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ETKİNLİK 2</a:t>
            </a:r>
          </a:p>
        </p:txBody>
      </p:sp>
      <p:grpSp>
        <p:nvGrpSpPr>
          <p:cNvPr id="6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1689769" y="501081"/>
            <a:ext cx="5619107" cy="27283"/>
            <a:chOff x="0" y="6310313"/>
            <a:chExt cx="9283708" cy="72000"/>
          </a:xfrm>
        </p:grpSpPr>
        <p:sp>
          <p:nvSpPr>
            <p:cNvPr id="7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8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9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10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47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308776" y="4882143"/>
            <a:ext cx="8454998" cy="54565"/>
            <a:chOff x="0" y="6310313"/>
            <a:chExt cx="9283708" cy="72000"/>
          </a:xfrm>
        </p:grpSpPr>
        <p:sp>
          <p:nvSpPr>
            <p:cNvPr id="48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49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0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1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sp>
        <p:nvSpPr>
          <p:cNvPr id="14" name="Dikdörtgen 13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179388" y="539752"/>
            <a:ext cx="8642350" cy="377731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just" defTabSz="692694">
              <a:defRPr/>
            </a:pPr>
            <a:r>
              <a:rPr lang="tr-TR" sz="20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	Aşağıdaki kesirleri şekille gösterelim.</a:t>
            </a:r>
          </a:p>
        </p:txBody>
      </p:sp>
      <p:grpSp>
        <p:nvGrpSpPr>
          <p:cNvPr id="2" name="Grup 1"/>
          <p:cNvGrpSpPr/>
          <p:nvPr/>
        </p:nvGrpSpPr>
        <p:grpSpPr>
          <a:xfrm>
            <a:off x="474803" y="987732"/>
            <a:ext cx="7732006" cy="3621088"/>
            <a:chOff x="474803" y="879475"/>
            <a:chExt cx="7732006" cy="3621088"/>
          </a:xfrm>
        </p:grpSpPr>
        <p:grpSp>
          <p:nvGrpSpPr>
            <p:cNvPr id="134" name="Grup 133"/>
            <p:cNvGrpSpPr/>
            <p:nvPr/>
          </p:nvGrpSpPr>
          <p:grpSpPr>
            <a:xfrm>
              <a:off x="474803" y="1116161"/>
              <a:ext cx="932319" cy="909904"/>
              <a:chOff x="-221468" y="2972737"/>
              <a:chExt cx="1398823" cy="1217387"/>
            </a:xfrm>
          </p:grpSpPr>
          <p:cxnSp>
            <p:nvCxnSpPr>
              <p:cNvPr id="135" name="Düz Bağlayıcı 134"/>
              <p:cNvCxnSpPr/>
              <p:nvPr/>
            </p:nvCxnSpPr>
            <p:spPr>
              <a:xfrm flipH="1">
                <a:off x="313142" y="3522786"/>
                <a:ext cx="864213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6" name="Dikdörtgen 135"/>
              <p:cNvSpPr/>
              <p:nvPr/>
            </p:nvSpPr>
            <p:spPr>
              <a:xfrm>
                <a:off x="441751" y="3590296"/>
                <a:ext cx="674041" cy="599828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62987" tIns="31495" rIns="62987" bIns="31495">
                <a:spAutoFit/>
              </a:bodyPr>
              <a:lstStyle/>
              <a:p>
                <a:pPr algn="ctr"/>
                <a:r>
                  <a:rPr lang="tr-TR" sz="2500" dirty="0">
                    <a:latin typeface="Kayra Aydin" pitchFamily="34" charset="0"/>
                  </a:rPr>
                  <a:t>8</a:t>
                </a:r>
              </a:p>
            </p:txBody>
          </p:sp>
          <p:sp>
            <p:nvSpPr>
              <p:cNvPr id="137" name="Dikdörtgen 136"/>
              <p:cNvSpPr/>
              <p:nvPr/>
            </p:nvSpPr>
            <p:spPr>
              <a:xfrm>
                <a:off x="507437" y="2972737"/>
                <a:ext cx="500316" cy="599828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62987" tIns="31495" rIns="62987" bIns="31495">
                <a:spAutoFit/>
              </a:bodyPr>
              <a:lstStyle/>
              <a:p>
                <a:pPr algn="ctr"/>
                <a:r>
                  <a:rPr lang="tr-TR" sz="2500" dirty="0">
                    <a:solidFill>
                      <a:srgbClr val="FF0000"/>
                    </a:solidFill>
                    <a:latin typeface="Kayra Aydin" pitchFamily="34" charset="0"/>
                  </a:rPr>
                  <a:t>5</a:t>
                </a:r>
              </a:p>
            </p:txBody>
          </p:sp>
          <p:sp>
            <p:nvSpPr>
              <p:cNvPr id="138" name="Dikdörtgen 137"/>
              <p:cNvSpPr/>
              <p:nvPr/>
            </p:nvSpPr>
            <p:spPr>
              <a:xfrm>
                <a:off x="-221468" y="3222872"/>
                <a:ext cx="500316" cy="599828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62987" tIns="31495" rIns="62987" bIns="31495">
                <a:spAutoFit/>
              </a:bodyPr>
              <a:lstStyle/>
              <a:p>
                <a:pPr algn="ctr"/>
                <a:endParaRPr lang="tr-TR" sz="2500" dirty="0">
                  <a:solidFill>
                    <a:srgbClr val="FF0000"/>
                  </a:solidFill>
                  <a:latin typeface="Kayra Aydin" pitchFamily="34" charset="0"/>
                </a:endParaRPr>
              </a:p>
            </p:txBody>
          </p:sp>
        </p:grpSp>
        <p:cxnSp>
          <p:nvCxnSpPr>
            <p:cNvPr id="139" name="Düz Bağlayıcı 138"/>
            <p:cNvCxnSpPr/>
            <p:nvPr/>
          </p:nvCxnSpPr>
          <p:spPr>
            <a:xfrm>
              <a:off x="3060700" y="879475"/>
              <a:ext cx="0" cy="3621088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Düz Bağlayıcı 139"/>
            <p:cNvCxnSpPr/>
            <p:nvPr/>
          </p:nvCxnSpPr>
          <p:spPr>
            <a:xfrm>
              <a:off x="5940425" y="879475"/>
              <a:ext cx="0" cy="3621088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3" name="Grup 142"/>
            <p:cNvGrpSpPr/>
            <p:nvPr/>
          </p:nvGrpSpPr>
          <p:grpSpPr>
            <a:xfrm>
              <a:off x="4034403" y="1109495"/>
              <a:ext cx="932319" cy="909904"/>
              <a:chOff x="-221468" y="2972737"/>
              <a:chExt cx="1398823" cy="1217387"/>
            </a:xfrm>
          </p:grpSpPr>
          <p:cxnSp>
            <p:nvCxnSpPr>
              <p:cNvPr id="144" name="Düz Bağlayıcı 143"/>
              <p:cNvCxnSpPr/>
              <p:nvPr/>
            </p:nvCxnSpPr>
            <p:spPr>
              <a:xfrm flipH="1">
                <a:off x="313142" y="3522786"/>
                <a:ext cx="864213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5" name="Dikdörtgen 144"/>
              <p:cNvSpPr/>
              <p:nvPr/>
            </p:nvSpPr>
            <p:spPr>
              <a:xfrm>
                <a:off x="441751" y="3590296"/>
                <a:ext cx="674041" cy="599828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62987" tIns="31495" rIns="62987" bIns="31495">
                <a:spAutoFit/>
              </a:bodyPr>
              <a:lstStyle/>
              <a:p>
                <a:pPr algn="ctr"/>
                <a:r>
                  <a:rPr lang="tr-TR" sz="2500" dirty="0">
                    <a:latin typeface="Kayra Aydin" pitchFamily="34" charset="0"/>
                  </a:rPr>
                  <a:t>3</a:t>
                </a:r>
              </a:p>
            </p:txBody>
          </p:sp>
          <p:sp>
            <p:nvSpPr>
              <p:cNvPr id="146" name="Dikdörtgen 145"/>
              <p:cNvSpPr/>
              <p:nvPr/>
            </p:nvSpPr>
            <p:spPr>
              <a:xfrm>
                <a:off x="507437" y="2972737"/>
                <a:ext cx="500316" cy="599828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62987" tIns="31495" rIns="62987" bIns="31495">
                <a:spAutoFit/>
              </a:bodyPr>
              <a:lstStyle/>
              <a:p>
                <a:pPr algn="ctr"/>
                <a:r>
                  <a:rPr lang="tr-TR" sz="2500" dirty="0">
                    <a:solidFill>
                      <a:srgbClr val="FF0000"/>
                    </a:solidFill>
                    <a:latin typeface="Kayra Aydin" pitchFamily="34" charset="0"/>
                  </a:rPr>
                  <a:t>7</a:t>
                </a:r>
              </a:p>
            </p:txBody>
          </p:sp>
          <p:sp>
            <p:nvSpPr>
              <p:cNvPr id="147" name="Dikdörtgen 146"/>
              <p:cNvSpPr/>
              <p:nvPr/>
            </p:nvSpPr>
            <p:spPr>
              <a:xfrm>
                <a:off x="-221468" y="3222872"/>
                <a:ext cx="500316" cy="599828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62987" tIns="31495" rIns="62987" bIns="31495">
                <a:spAutoFit/>
              </a:bodyPr>
              <a:lstStyle/>
              <a:p>
                <a:pPr algn="ctr"/>
                <a:endParaRPr lang="tr-TR" sz="2500" dirty="0">
                  <a:solidFill>
                    <a:srgbClr val="FF0000"/>
                  </a:solidFill>
                  <a:latin typeface="Kayra Aydin" pitchFamily="34" charset="0"/>
                </a:endParaRPr>
              </a:p>
            </p:txBody>
          </p:sp>
        </p:grpSp>
        <p:grpSp>
          <p:nvGrpSpPr>
            <p:cNvPr id="148" name="Grup 147"/>
            <p:cNvGrpSpPr/>
            <p:nvPr/>
          </p:nvGrpSpPr>
          <p:grpSpPr>
            <a:xfrm>
              <a:off x="7274490" y="1011793"/>
              <a:ext cx="932319" cy="909904"/>
              <a:chOff x="-221468" y="2972737"/>
              <a:chExt cx="1398823" cy="1217387"/>
            </a:xfrm>
          </p:grpSpPr>
          <p:cxnSp>
            <p:nvCxnSpPr>
              <p:cNvPr id="149" name="Düz Bağlayıcı 148"/>
              <p:cNvCxnSpPr/>
              <p:nvPr/>
            </p:nvCxnSpPr>
            <p:spPr>
              <a:xfrm flipH="1">
                <a:off x="313142" y="3522786"/>
                <a:ext cx="864213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0" name="Dikdörtgen 149"/>
              <p:cNvSpPr/>
              <p:nvPr/>
            </p:nvSpPr>
            <p:spPr>
              <a:xfrm>
                <a:off x="441751" y="3590296"/>
                <a:ext cx="674041" cy="599828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62987" tIns="31495" rIns="62987" bIns="31495">
                <a:spAutoFit/>
              </a:bodyPr>
              <a:lstStyle/>
              <a:p>
                <a:pPr algn="ctr"/>
                <a:r>
                  <a:rPr lang="tr-TR" sz="2500" dirty="0">
                    <a:latin typeface="Kayra Aydin" pitchFamily="34" charset="0"/>
                  </a:rPr>
                  <a:t>3</a:t>
                </a:r>
              </a:p>
            </p:txBody>
          </p:sp>
          <p:sp>
            <p:nvSpPr>
              <p:cNvPr id="151" name="Dikdörtgen 150"/>
              <p:cNvSpPr/>
              <p:nvPr/>
            </p:nvSpPr>
            <p:spPr>
              <a:xfrm>
                <a:off x="507437" y="2972737"/>
                <a:ext cx="500316" cy="599828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62987" tIns="31495" rIns="62987" bIns="31495">
                <a:spAutoFit/>
              </a:bodyPr>
              <a:lstStyle/>
              <a:p>
                <a:pPr algn="ctr"/>
                <a:r>
                  <a:rPr lang="tr-TR" sz="2500" dirty="0">
                    <a:solidFill>
                      <a:srgbClr val="FF0000"/>
                    </a:solidFill>
                    <a:latin typeface="Kayra Aydin" pitchFamily="34" charset="0"/>
                  </a:rPr>
                  <a:t>1</a:t>
                </a:r>
              </a:p>
            </p:txBody>
          </p:sp>
          <p:sp>
            <p:nvSpPr>
              <p:cNvPr id="152" name="Dikdörtgen 151"/>
              <p:cNvSpPr/>
              <p:nvPr/>
            </p:nvSpPr>
            <p:spPr>
              <a:xfrm>
                <a:off x="-221468" y="3222872"/>
                <a:ext cx="500316" cy="599828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62987" tIns="31495" rIns="62987" bIns="31495">
                <a:spAutoFit/>
              </a:bodyPr>
              <a:lstStyle/>
              <a:p>
                <a:pPr algn="ctr"/>
                <a:r>
                  <a:rPr lang="tr-TR" sz="2500" dirty="0">
                    <a:solidFill>
                      <a:srgbClr val="FF0000"/>
                    </a:solidFill>
                    <a:latin typeface="Kayra Aydin" pitchFamily="34" charset="0"/>
                  </a:rPr>
                  <a:t>2</a:t>
                </a:r>
              </a:p>
            </p:txBody>
          </p:sp>
        </p:grpSp>
      </p:grpSp>
      <p:grpSp>
        <p:nvGrpSpPr>
          <p:cNvPr id="13" name="Grup 12"/>
          <p:cNvGrpSpPr/>
          <p:nvPr/>
        </p:nvGrpSpPr>
        <p:grpSpPr>
          <a:xfrm>
            <a:off x="197124" y="2357855"/>
            <a:ext cx="2503214" cy="1081088"/>
            <a:chOff x="189501" y="2339975"/>
            <a:chExt cx="1430741" cy="720726"/>
          </a:xfrm>
          <a:solidFill>
            <a:schemeClr val="bg1"/>
          </a:solidFill>
        </p:grpSpPr>
        <p:sp>
          <p:nvSpPr>
            <p:cNvPr id="156" name="Dikdörtgen 155"/>
            <p:cNvSpPr/>
            <p:nvPr/>
          </p:nvSpPr>
          <p:spPr>
            <a:xfrm>
              <a:off x="903087" y="2339975"/>
              <a:ext cx="360362" cy="360363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7" name="Dikdörtgen 156"/>
            <p:cNvSpPr/>
            <p:nvPr/>
          </p:nvSpPr>
          <p:spPr>
            <a:xfrm>
              <a:off x="899518" y="2700338"/>
              <a:ext cx="360362" cy="360363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8" name="Dikdörtgen 157"/>
            <p:cNvSpPr/>
            <p:nvPr/>
          </p:nvSpPr>
          <p:spPr>
            <a:xfrm>
              <a:off x="1259880" y="2339975"/>
              <a:ext cx="360362" cy="360363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9" name="Dikdörtgen 158"/>
            <p:cNvSpPr/>
            <p:nvPr/>
          </p:nvSpPr>
          <p:spPr>
            <a:xfrm>
              <a:off x="1256311" y="2700338"/>
              <a:ext cx="360362" cy="360363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4" name="Dikdörtgen 163"/>
            <p:cNvSpPr/>
            <p:nvPr/>
          </p:nvSpPr>
          <p:spPr>
            <a:xfrm>
              <a:off x="189501" y="2339975"/>
              <a:ext cx="360362" cy="360363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5" name="Dikdörtgen 164"/>
            <p:cNvSpPr/>
            <p:nvPr/>
          </p:nvSpPr>
          <p:spPr>
            <a:xfrm>
              <a:off x="191522" y="2700338"/>
              <a:ext cx="360362" cy="360363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6" name="Dikdörtgen 165"/>
            <p:cNvSpPr/>
            <p:nvPr/>
          </p:nvSpPr>
          <p:spPr>
            <a:xfrm>
              <a:off x="546294" y="2339975"/>
              <a:ext cx="360362" cy="360363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7" name="Dikdörtgen 166"/>
            <p:cNvSpPr/>
            <p:nvPr/>
          </p:nvSpPr>
          <p:spPr>
            <a:xfrm>
              <a:off x="542725" y="2700338"/>
              <a:ext cx="360362" cy="360363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79" name="Grup 178"/>
          <p:cNvGrpSpPr/>
          <p:nvPr/>
        </p:nvGrpSpPr>
        <p:grpSpPr>
          <a:xfrm>
            <a:off x="3423195" y="3779297"/>
            <a:ext cx="1121152" cy="360905"/>
            <a:chOff x="3405927" y="1979613"/>
            <a:chExt cx="1121152" cy="360905"/>
          </a:xfrm>
        </p:grpSpPr>
        <p:sp>
          <p:nvSpPr>
            <p:cNvPr id="180" name="Dikdörtgen 179"/>
            <p:cNvSpPr/>
            <p:nvPr/>
          </p:nvSpPr>
          <p:spPr>
            <a:xfrm>
              <a:off x="3405927" y="1979613"/>
              <a:ext cx="373912" cy="36036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1" name="Dikdörtgen 180"/>
            <p:cNvSpPr/>
            <p:nvPr/>
          </p:nvSpPr>
          <p:spPr>
            <a:xfrm>
              <a:off x="3778495" y="1980156"/>
              <a:ext cx="373912" cy="36036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2" name="Dikdörtgen 181"/>
            <p:cNvSpPr/>
            <p:nvPr/>
          </p:nvSpPr>
          <p:spPr>
            <a:xfrm>
              <a:off x="4153167" y="1979613"/>
              <a:ext cx="373912" cy="36036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83" name="Dikdörtgen 182"/>
          <p:cNvSpPr/>
          <p:nvPr/>
        </p:nvSpPr>
        <p:spPr>
          <a:xfrm>
            <a:off x="6315416" y="2341665"/>
            <a:ext cx="1079338" cy="348558"/>
          </a:xfrm>
          <a:prstGeom prst="rect">
            <a:avLst/>
          </a:prstGeom>
          <a:solidFill>
            <a:srgbClr val="00B0F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sp>
        <p:nvSpPr>
          <p:cNvPr id="184" name="Dikdörtgen 183"/>
          <p:cNvSpPr/>
          <p:nvPr/>
        </p:nvSpPr>
        <p:spPr>
          <a:xfrm>
            <a:off x="6300950" y="3045887"/>
            <a:ext cx="1079339" cy="375176"/>
          </a:xfrm>
          <a:prstGeom prst="rect">
            <a:avLst/>
          </a:prstGeom>
          <a:solidFill>
            <a:srgbClr val="00B0F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grpSp>
        <p:nvGrpSpPr>
          <p:cNvPr id="212" name="Grup 211"/>
          <p:cNvGrpSpPr/>
          <p:nvPr/>
        </p:nvGrpSpPr>
        <p:grpSpPr>
          <a:xfrm>
            <a:off x="6287239" y="3779091"/>
            <a:ext cx="1107516" cy="360566"/>
            <a:chOff x="6287238" y="3779091"/>
            <a:chExt cx="1107516" cy="360566"/>
          </a:xfrm>
        </p:grpSpPr>
        <p:sp>
          <p:nvSpPr>
            <p:cNvPr id="185" name="Dikdörtgen 184"/>
            <p:cNvSpPr/>
            <p:nvPr/>
          </p:nvSpPr>
          <p:spPr>
            <a:xfrm>
              <a:off x="6287238" y="3779295"/>
              <a:ext cx="373912" cy="36036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6" name="Dikdörtgen 185"/>
            <p:cNvSpPr/>
            <p:nvPr/>
          </p:nvSpPr>
          <p:spPr>
            <a:xfrm>
              <a:off x="6660802" y="3779295"/>
              <a:ext cx="373912" cy="36036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7" name="Dikdörtgen 186"/>
            <p:cNvSpPr/>
            <p:nvPr/>
          </p:nvSpPr>
          <p:spPr>
            <a:xfrm>
              <a:off x="7020842" y="3779091"/>
              <a:ext cx="373912" cy="36036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88" name="Grup 187"/>
          <p:cNvGrpSpPr/>
          <p:nvPr/>
        </p:nvGrpSpPr>
        <p:grpSpPr>
          <a:xfrm>
            <a:off x="3380688" y="3045889"/>
            <a:ext cx="1121152" cy="360905"/>
            <a:chOff x="3405927" y="1979613"/>
            <a:chExt cx="1121152" cy="360905"/>
          </a:xfrm>
        </p:grpSpPr>
        <p:sp>
          <p:nvSpPr>
            <p:cNvPr id="189" name="Dikdörtgen 188"/>
            <p:cNvSpPr/>
            <p:nvPr/>
          </p:nvSpPr>
          <p:spPr>
            <a:xfrm>
              <a:off x="3405927" y="1979613"/>
              <a:ext cx="373912" cy="36036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0" name="Dikdörtgen 189"/>
            <p:cNvSpPr/>
            <p:nvPr/>
          </p:nvSpPr>
          <p:spPr>
            <a:xfrm>
              <a:off x="3778495" y="1980156"/>
              <a:ext cx="373912" cy="36036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1" name="Dikdörtgen 190"/>
            <p:cNvSpPr/>
            <p:nvPr/>
          </p:nvSpPr>
          <p:spPr>
            <a:xfrm>
              <a:off x="4153167" y="1979613"/>
              <a:ext cx="373912" cy="36036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96" name="Grup 195"/>
          <p:cNvGrpSpPr/>
          <p:nvPr/>
        </p:nvGrpSpPr>
        <p:grpSpPr>
          <a:xfrm>
            <a:off x="3409862" y="2351239"/>
            <a:ext cx="1121152" cy="360905"/>
            <a:chOff x="3405927" y="1979613"/>
            <a:chExt cx="1121152" cy="360905"/>
          </a:xfrm>
        </p:grpSpPr>
        <p:sp>
          <p:nvSpPr>
            <p:cNvPr id="197" name="Dikdörtgen 196"/>
            <p:cNvSpPr/>
            <p:nvPr/>
          </p:nvSpPr>
          <p:spPr>
            <a:xfrm>
              <a:off x="3405927" y="1979613"/>
              <a:ext cx="373912" cy="36036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8" name="Dikdörtgen 197"/>
            <p:cNvSpPr/>
            <p:nvPr/>
          </p:nvSpPr>
          <p:spPr>
            <a:xfrm>
              <a:off x="3778495" y="1980156"/>
              <a:ext cx="373912" cy="36036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9" name="Dikdörtgen 198"/>
            <p:cNvSpPr/>
            <p:nvPr/>
          </p:nvSpPr>
          <p:spPr>
            <a:xfrm>
              <a:off x="4153167" y="1979613"/>
              <a:ext cx="373912" cy="36036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200" name="Dikdörtgen 199"/>
          <p:cNvSpPr/>
          <p:nvPr/>
        </p:nvSpPr>
        <p:spPr>
          <a:xfrm>
            <a:off x="229091" y="2378402"/>
            <a:ext cx="576000" cy="504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sp>
        <p:nvSpPr>
          <p:cNvPr id="201" name="Dikdörtgen 200"/>
          <p:cNvSpPr/>
          <p:nvPr/>
        </p:nvSpPr>
        <p:spPr>
          <a:xfrm>
            <a:off x="828155" y="2378402"/>
            <a:ext cx="612000" cy="504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sp>
        <p:nvSpPr>
          <p:cNvPr id="202" name="Dikdörtgen 201"/>
          <p:cNvSpPr/>
          <p:nvPr/>
        </p:nvSpPr>
        <p:spPr>
          <a:xfrm>
            <a:off x="1466608" y="2378402"/>
            <a:ext cx="576000" cy="504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sp>
        <p:nvSpPr>
          <p:cNvPr id="203" name="Dikdörtgen 202"/>
          <p:cNvSpPr/>
          <p:nvPr/>
        </p:nvSpPr>
        <p:spPr>
          <a:xfrm>
            <a:off x="2068006" y="2376127"/>
            <a:ext cx="612000" cy="504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sp>
        <p:nvSpPr>
          <p:cNvPr id="204" name="Dikdörtgen 203"/>
          <p:cNvSpPr/>
          <p:nvPr/>
        </p:nvSpPr>
        <p:spPr>
          <a:xfrm>
            <a:off x="229091" y="2917063"/>
            <a:ext cx="576000" cy="504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sp>
        <p:nvSpPr>
          <p:cNvPr id="205" name="Dikdörtgen 204"/>
          <p:cNvSpPr/>
          <p:nvPr/>
        </p:nvSpPr>
        <p:spPr>
          <a:xfrm>
            <a:off x="3423195" y="2339976"/>
            <a:ext cx="373912" cy="360362"/>
          </a:xfrm>
          <a:prstGeom prst="rect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sp>
        <p:nvSpPr>
          <p:cNvPr id="206" name="Dikdörtgen 205"/>
          <p:cNvSpPr/>
          <p:nvPr/>
        </p:nvSpPr>
        <p:spPr>
          <a:xfrm>
            <a:off x="3785132" y="2340297"/>
            <a:ext cx="373912" cy="360362"/>
          </a:xfrm>
          <a:prstGeom prst="rect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sp>
        <p:nvSpPr>
          <p:cNvPr id="207" name="Dikdörtgen 206"/>
          <p:cNvSpPr/>
          <p:nvPr/>
        </p:nvSpPr>
        <p:spPr>
          <a:xfrm>
            <a:off x="4156342" y="2339433"/>
            <a:ext cx="373912" cy="360362"/>
          </a:xfrm>
          <a:prstGeom prst="rect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sp>
        <p:nvSpPr>
          <p:cNvPr id="208" name="Dikdörtgen 207"/>
          <p:cNvSpPr/>
          <p:nvPr/>
        </p:nvSpPr>
        <p:spPr>
          <a:xfrm>
            <a:off x="3409864" y="3061986"/>
            <a:ext cx="373912" cy="360362"/>
          </a:xfrm>
          <a:prstGeom prst="rect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sp>
        <p:nvSpPr>
          <p:cNvPr id="209" name="Dikdörtgen 208"/>
          <p:cNvSpPr/>
          <p:nvPr/>
        </p:nvSpPr>
        <p:spPr>
          <a:xfrm>
            <a:off x="3783190" y="3053294"/>
            <a:ext cx="373912" cy="360362"/>
          </a:xfrm>
          <a:prstGeom prst="rect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sp>
        <p:nvSpPr>
          <p:cNvPr id="210" name="Dikdörtgen 209"/>
          <p:cNvSpPr/>
          <p:nvPr/>
        </p:nvSpPr>
        <p:spPr>
          <a:xfrm>
            <a:off x="4146308" y="3061119"/>
            <a:ext cx="373912" cy="360362"/>
          </a:xfrm>
          <a:prstGeom prst="rect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sp>
        <p:nvSpPr>
          <p:cNvPr id="211" name="Dikdörtgen 210"/>
          <p:cNvSpPr/>
          <p:nvPr/>
        </p:nvSpPr>
        <p:spPr>
          <a:xfrm>
            <a:off x="3405926" y="3779838"/>
            <a:ext cx="373912" cy="360362"/>
          </a:xfrm>
          <a:prstGeom prst="rect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sp>
        <p:nvSpPr>
          <p:cNvPr id="213" name="Dikdörtgen 212"/>
          <p:cNvSpPr/>
          <p:nvPr/>
        </p:nvSpPr>
        <p:spPr>
          <a:xfrm>
            <a:off x="6286892" y="3796280"/>
            <a:ext cx="373912" cy="360362"/>
          </a:xfrm>
          <a:prstGeom prst="rect">
            <a:avLst/>
          </a:prstGeom>
          <a:solidFill>
            <a:srgbClr val="00B0F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sp>
        <p:nvSpPr>
          <p:cNvPr id="214" name="Dikdörtgen 213"/>
          <p:cNvSpPr/>
          <p:nvPr/>
        </p:nvSpPr>
        <p:spPr>
          <a:xfrm>
            <a:off x="219892" y="2357855"/>
            <a:ext cx="2493434" cy="109951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48527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" grpId="0" animBg="1"/>
      <p:bldP spid="184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3" grpId="0" animBg="1"/>
      <p:bldP spid="2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>
          <a:xfrm>
            <a:off x="299480" y="5005627"/>
            <a:ext cx="8456293" cy="287536"/>
          </a:xfrm>
        </p:spPr>
        <p:txBody>
          <a:bodyPr/>
          <a:lstStyle/>
          <a:p>
            <a:r>
              <a:rPr lang="tr-TR" sz="1200" dirty="0">
                <a:solidFill>
                  <a:schemeClr val="tx1"/>
                </a:solidFill>
                <a:latin typeface="Kayra Aydin" pitchFamily="34" charset="0"/>
              </a:rPr>
              <a:t>Zafer İhsan KARAOĞLU                                2020-2021                       Aydınlıkevler İlkokulu/YENİŞEHİR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3629670" y="141079"/>
            <a:ext cx="1770164" cy="439286"/>
          </a:xfrm>
          <a:prstGeom prst="rect">
            <a:avLst/>
          </a:prstGeom>
          <a:noFill/>
        </p:spPr>
        <p:txBody>
          <a:bodyPr wrap="non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24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ETKİNLİK 3</a:t>
            </a:r>
          </a:p>
        </p:txBody>
      </p:sp>
      <p:grpSp>
        <p:nvGrpSpPr>
          <p:cNvPr id="6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1689769" y="501081"/>
            <a:ext cx="5619107" cy="27283"/>
            <a:chOff x="0" y="6310313"/>
            <a:chExt cx="9283708" cy="72000"/>
          </a:xfrm>
        </p:grpSpPr>
        <p:sp>
          <p:nvSpPr>
            <p:cNvPr id="7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8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9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10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47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308776" y="4882143"/>
            <a:ext cx="8454998" cy="54565"/>
            <a:chOff x="0" y="6310313"/>
            <a:chExt cx="9283708" cy="72000"/>
          </a:xfrm>
        </p:grpSpPr>
        <p:sp>
          <p:nvSpPr>
            <p:cNvPr id="48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49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0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1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sp>
        <p:nvSpPr>
          <p:cNvPr id="42" name="Dikdörtgen 41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193577" y="563171"/>
            <a:ext cx="8642350" cy="377731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just" defTabSz="692694">
              <a:defRPr/>
            </a:pPr>
            <a:r>
              <a:rPr lang="tr-TR" sz="20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	Aşağıda şekille gösterilen kesirleri yazalım.</a:t>
            </a:r>
          </a:p>
        </p:txBody>
      </p:sp>
      <p:grpSp>
        <p:nvGrpSpPr>
          <p:cNvPr id="18" name="Grup 17"/>
          <p:cNvGrpSpPr/>
          <p:nvPr/>
        </p:nvGrpSpPr>
        <p:grpSpPr>
          <a:xfrm>
            <a:off x="539752" y="1260475"/>
            <a:ext cx="1800225" cy="725488"/>
            <a:chOff x="539750" y="1260475"/>
            <a:chExt cx="1800225" cy="725488"/>
          </a:xfrm>
        </p:grpSpPr>
        <p:grpSp>
          <p:nvGrpSpPr>
            <p:cNvPr id="11" name="Grup 10"/>
            <p:cNvGrpSpPr/>
            <p:nvPr/>
          </p:nvGrpSpPr>
          <p:grpSpPr>
            <a:xfrm>
              <a:off x="539750" y="1260475"/>
              <a:ext cx="1440000" cy="725488"/>
              <a:chOff x="539750" y="1260475"/>
              <a:chExt cx="1467072" cy="725488"/>
            </a:xfrm>
          </p:grpSpPr>
          <p:sp>
            <p:nvSpPr>
              <p:cNvPr id="3" name="Dikdörtgen 2"/>
              <p:cNvSpPr/>
              <p:nvPr/>
            </p:nvSpPr>
            <p:spPr>
              <a:xfrm>
                <a:off x="539750" y="1260475"/>
                <a:ext cx="360363" cy="360363"/>
              </a:xfrm>
              <a:prstGeom prst="rect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3" name="Dikdörtgen 42"/>
              <p:cNvSpPr/>
              <p:nvPr/>
            </p:nvSpPr>
            <p:spPr>
              <a:xfrm>
                <a:off x="912737" y="1260475"/>
                <a:ext cx="360363" cy="360363"/>
              </a:xfrm>
              <a:prstGeom prst="rect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4" name="Dikdörtgen 43"/>
              <p:cNvSpPr/>
              <p:nvPr/>
            </p:nvSpPr>
            <p:spPr>
              <a:xfrm>
                <a:off x="1273100" y="1262856"/>
                <a:ext cx="360363" cy="360363"/>
              </a:xfrm>
              <a:prstGeom prst="rect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5" name="Dikdörtgen 44"/>
              <p:cNvSpPr/>
              <p:nvPr/>
            </p:nvSpPr>
            <p:spPr>
              <a:xfrm>
                <a:off x="1646087" y="1262856"/>
                <a:ext cx="360363" cy="360363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6" name="Dikdörtgen 45"/>
              <p:cNvSpPr/>
              <p:nvPr/>
            </p:nvSpPr>
            <p:spPr>
              <a:xfrm>
                <a:off x="540122" y="1623219"/>
                <a:ext cx="360363" cy="360363"/>
              </a:xfrm>
              <a:prstGeom prst="rect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2" name="Dikdörtgen 51"/>
              <p:cNvSpPr/>
              <p:nvPr/>
            </p:nvSpPr>
            <p:spPr>
              <a:xfrm>
                <a:off x="913109" y="1623219"/>
                <a:ext cx="360363" cy="360363"/>
              </a:xfrm>
              <a:prstGeom prst="rect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3" name="Dikdörtgen 52"/>
              <p:cNvSpPr/>
              <p:nvPr/>
            </p:nvSpPr>
            <p:spPr>
              <a:xfrm>
                <a:off x="1273472" y="1625600"/>
                <a:ext cx="360363" cy="360363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4" name="Dikdörtgen 53"/>
              <p:cNvSpPr/>
              <p:nvPr/>
            </p:nvSpPr>
            <p:spPr>
              <a:xfrm>
                <a:off x="1646459" y="1625600"/>
                <a:ext cx="360363" cy="360363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cxnSp>
          <p:nvCxnSpPr>
            <p:cNvPr id="13" name="Düz Ok Bağlayıcısı 12"/>
            <p:cNvCxnSpPr/>
            <p:nvPr/>
          </p:nvCxnSpPr>
          <p:spPr>
            <a:xfrm>
              <a:off x="2052290" y="1620838"/>
              <a:ext cx="287685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up 18"/>
          <p:cNvGrpSpPr/>
          <p:nvPr/>
        </p:nvGrpSpPr>
        <p:grpSpPr>
          <a:xfrm>
            <a:off x="540124" y="2335729"/>
            <a:ext cx="1921839" cy="728919"/>
            <a:chOff x="219525" y="2338109"/>
            <a:chExt cx="2513805" cy="728919"/>
          </a:xfrm>
        </p:grpSpPr>
        <p:grpSp>
          <p:nvGrpSpPr>
            <p:cNvPr id="16" name="Grup 15"/>
            <p:cNvGrpSpPr/>
            <p:nvPr/>
          </p:nvGrpSpPr>
          <p:grpSpPr>
            <a:xfrm>
              <a:off x="219525" y="2338109"/>
              <a:ext cx="2120451" cy="728919"/>
              <a:chOff x="183332" y="2338100"/>
              <a:chExt cx="2350766" cy="730128"/>
            </a:xfrm>
          </p:grpSpPr>
          <p:grpSp>
            <p:nvGrpSpPr>
              <p:cNvPr id="14" name="Grup 13"/>
              <p:cNvGrpSpPr/>
              <p:nvPr/>
            </p:nvGrpSpPr>
            <p:grpSpPr>
              <a:xfrm>
                <a:off x="183332" y="2338100"/>
                <a:ext cx="1105221" cy="722600"/>
                <a:chOff x="183332" y="2338100"/>
                <a:chExt cx="1105221" cy="722600"/>
              </a:xfrm>
            </p:grpSpPr>
            <p:sp>
              <p:nvSpPr>
                <p:cNvPr id="77" name="Dikdörtgen 76"/>
                <p:cNvSpPr/>
                <p:nvPr/>
              </p:nvSpPr>
              <p:spPr>
                <a:xfrm>
                  <a:off x="552746" y="2342356"/>
                  <a:ext cx="360363" cy="360363"/>
                </a:xfrm>
                <a:prstGeom prst="rect">
                  <a:avLst/>
                </a:prstGeom>
                <a:solidFill>
                  <a:srgbClr val="FFC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78" name="Dikdörtgen 77"/>
                <p:cNvSpPr/>
                <p:nvPr/>
              </p:nvSpPr>
              <p:spPr>
                <a:xfrm>
                  <a:off x="552746" y="2700337"/>
                  <a:ext cx="360363" cy="360363"/>
                </a:xfrm>
                <a:prstGeom prst="rect">
                  <a:avLst/>
                </a:prstGeom>
                <a:solidFill>
                  <a:srgbClr val="FFC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79" name="Dikdörtgen 78"/>
                <p:cNvSpPr/>
                <p:nvPr/>
              </p:nvSpPr>
              <p:spPr>
                <a:xfrm>
                  <a:off x="928190" y="2342355"/>
                  <a:ext cx="360363" cy="360363"/>
                </a:xfrm>
                <a:prstGeom prst="rect">
                  <a:avLst/>
                </a:prstGeom>
                <a:solidFill>
                  <a:srgbClr val="FFC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80" name="Dikdörtgen 79"/>
                <p:cNvSpPr/>
                <p:nvPr/>
              </p:nvSpPr>
              <p:spPr>
                <a:xfrm>
                  <a:off x="928190" y="2700336"/>
                  <a:ext cx="360363" cy="360363"/>
                </a:xfrm>
                <a:prstGeom prst="rect">
                  <a:avLst/>
                </a:prstGeom>
                <a:solidFill>
                  <a:srgbClr val="FFC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165" name="Dikdörtgen 164"/>
                <p:cNvSpPr/>
                <p:nvPr/>
              </p:nvSpPr>
              <p:spPr>
                <a:xfrm>
                  <a:off x="183332" y="2338100"/>
                  <a:ext cx="360361" cy="360363"/>
                </a:xfrm>
                <a:prstGeom prst="rect">
                  <a:avLst/>
                </a:prstGeom>
                <a:solidFill>
                  <a:srgbClr val="FFC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166" name="Dikdörtgen 165"/>
                <p:cNvSpPr/>
                <p:nvPr/>
              </p:nvSpPr>
              <p:spPr>
                <a:xfrm>
                  <a:off x="183332" y="2696081"/>
                  <a:ext cx="360361" cy="360363"/>
                </a:xfrm>
                <a:prstGeom prst="rect">
                  <a:avLst/>
                </a:prstGeom>
                <a:solidFill>
                  <a:srgbClr val="FFC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</p:grpSp>
          <p:grpSp>
            <p:nvGrpSpPr>
              <p:cNvPr id="81" name="Grup 80"/>
              <p:cNvGrpSpPr/>
              <p:nvPr/>
            </p:nvGrpSpPr>
            <p:grpSpPr>
              <a:xfrm>
                <a:off x="1437927" y="2343546"/>
                <a:ext cx="1096171" cy="724682"/>
                <a:chOff x="591886" y="2342355"/>
                <a:chExt cx="1096171" cy="724682"/>
              </a:xfrm>
            </p:grpSpPr>
            <p:sp>
              <p:nvSpPr>
                <p:cNvPr id="82" name="Dikdörtgen 81"/>
                <p:cNvSpPr/>
                <p:nvPr/>
              </p:nvSpPr>
              <p:spPr>
                <a:xfrm>
                  <a:off x="952249" y="2342356"/>
                  <a:ext cx="360363" cy="360363"/>
                </a:xfrm>
                <a:prstGeom prst="rect">
                  <a:avLst/>
                </a:prstGeom>
                <a:solidFill>
                  <a:srgbClr val="FFC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83" name="Dikdörtgen 82"/>
                <p:cNvSpPr/>
                <p:nvPr/>
              </p:nvSpPr>
              <p:spPr>
                <a:xfrm>
                  <a:off x="952249" y="2700337"/>
                  <a:ext cx="360363" cy="360363"/>
                </a:xfrm>
                <a:prstGeom prst="rect">
                  <a:avLst/>
                </a:prstGeom>
                <a:solidFill>
                  <a:srgbClr val="FFC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84" name="Dikdörtgen 83"/>
                <p:cNvSpPr/>
                <p:nvPr/>
              </p:nvSpPr>
              <p:spPr>
                <a:xfrm>
                  <a:off x="1327694" y="2342355"/>
                  <a:ext cx="360363" cy="360363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85" name="Dikdörtgen 84"/>
                <p:cNvSpPr/>
                <p:nvPr/>
              </p:nvSpPr>
              <p:spPr>
                <a:xfrm>
                  <a:off x="1327693" y="2700336"/>
                  <a:ext cx="360363" cy="360363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167" name="Dikdörtgen 166"/>
                <p:cNvSpPr/>
                <p:nvPr/>
              </p:nvSpPr>
              <p:spPr>
                <a:xfrm>
                  <a:off x="591886" y="2348692"/>
                  <a:ext cx="360363" cy="360363"/>
                </a:xfrm>
                <a:prstGeom prst="rect">
                  <a:avLst/>
                </a:prstGeom>
                <a:solidFill>
                  <a:srgbClr val="FFC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168" name="Dikdörtgen 167"/>
                <p:cNvSpPr/>
                <p:nvPr/>
              </p:nvSpPr>
              <p:spPr>
                <a:xfrm>
                  <a:off x="591886" y="2706674"/>
                  <a:ext cx="360363" cy="360363"/>
                </a:xfrm>
                <a:prstGeom prst="rect">
                  <a:avLst/>
                </a:prstGeom>
                <a:solidFill>
                  <a:srgbClr val="FFC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</p:grpSp>
        </p:grpSp>
        <p:cxnSp>
          <p:nvCxnSpPr>
            <p:cNvPr id="86" name="Düz Ok Bağlayıcısı 85"/>
            <p:cNvCxnSpPr/>
            <p:nvPr/>
          </p:nvCxnSpPr>
          <p:spPr>
            <a:xfrm>
              <a:off x="2445330" y="2710606"/>
              <a:ext cx="288000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up 19"/>
          <p:cNvGrpSpPr/>
          <p:nvPr/>
        </p:nvGrpSpPr>
        <p:grpSpPr>
          <a:xfrm>
            <a:off x="552746" y="3421856"/>
            <a:ext cx="1787576" cy="718344"/>
            <a:chOff x="552746" y="3421856"/>
            <a:chExt cx="1787576" cy="718344"/>
          </a:xfrm>
        </p:grpSpPr>
        <p:grpSp>
          <p:nvGrpSpPr>
            <p:cNvPr id="17" name="Grup 16"/>
            <p:cNvGrpSpPr/>
            <p:nvPr/>
          </p:nvGrpSpPr>
          <p:grpSpPr>
            <a:xfrm>
              <a:off x="552746" y="3421856"/>
              <a:ext cx="1426867" cy="718344"/>
              <a:chOff x="552746" y="3421856"/>
              <a:chExt cx="1510259" cy="718344"/>
            </a:xfrm>
          </p:grpSpPr>
          <p:sp>
            <p:nvSpPr>
              <p:cNvPr id="88" name="Dikdörtgen 87"/>
              <p:cNvSpPr/>
              <p:nvPr/>
            </p:nvSpPr>
            <p:spPr>
              <a:xfrm>
                <a:off x="552746" y="3421856"/>
                <a:ext cx="707729" cy="718344"/>
              </a:xfrm>
              <a:prstGeom prst="rect">
                <a:avLst/>
              </a:prstGeom>
              <a:solidFill>
                <a:srgbClr val="0070C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grpSp>
            <p:nvGrpSpPr>
              <p:cNvPr id="15" name="Grup 14"/>
              <p:cNvGrpSpPr/>
              <p:nvPr/>
            </p:nvGrpSpPr>
            <p:grpSpPr>
              <a:xfrm>
                <a:off x="1350637" y="3421856"/>
                <a:ext cx="712368" cy="718344"/>
                <a:chOff x="1350637" y="3421856"/>
                <a:chExt cx="712368" cy="718344"/>
              </a:xfrm>
            </p:grpSpPr>
            <p:sp>
              <p:nvSpPr>
                <p:cNvPr id="92" name="Dikdörtgen 91"/>
                <p:cNvSpPr/>
                <p:nvPr/>
              </p:nvSpPr>
              <p:spPr>
                <a:xfrm>
                  <a:off x="1355277" y="3421856"/>
                  <a:ext cx="353864" cy="35798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93" name="Dikdörtgen 92"/>
                <p:cNvSpPr/>
                <p:nvPr/>
              </p:nvSpPr>
              <p:spPr>
                <a:xfrm>
                  <a:off x="1709141" y="3421856"/>
                  <a:ext cx="353864" cy="357982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94" name="Dikdörtgen 93"/>
                <p:cNvSpPr/>
                <p:nvPr/>
              </p:nvSpPr>
              <p:spPr>
                <a:xfrm>
                  <a:off x="1350637" y="3782218"/>
                  <a:ext cx="353864" cy="35798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95" name="Dikdörtgen 94"/>
                <p:cNvSpPr/>
                <p:nvPr/>
              </p:nvSpPr>
              <p:spPr>
                <a:xfrm>
                  <a:off x="1709141" y="3782218"/>
                  <a:ext cx="353864" cy="35798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</p:grpSp>
        </p:grpSp>
        <p:cxnSp>
          <p:nvCxnSpPr>
            <p:cNvPr id="96" name="Düz Ok Bağlayıcısı 95"/>
            <p:cNvCxnSpPr/>
            <p:nvPr/>
          </p:nvCxnSpPr>
          <p:spPr>
            <a:xfrm>
              <a:off x="2052637" y="3782218"/>
              <a:ext cx="287685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7" name="Grup 96"/>
          <p:cNvGrpSpPr/>
          <p:nvPr/>
        </p:nvGrpSpPr>
        <p:grpSpPr>
          <a:xfrm>
            <a:off x="4881759" y="1249088"/>
            <a:ext cx="1800225" cy="732114"/>
            <a:chOff x="539750" y="1251468"/>
            <a:chExt cx="1800225" cy="732114"/>
          </a:xfrm>
        </p:grpSpPr>
        <p:grpSp>
          <p:nvGrpSpPr>
            <p:cNvPr id="98" name="Grup 97"/>
            <p:cNvGrpSpPr/>
            <p:nvPr/>
          </p:nvGrpSpPr>
          <p:grpSpPr>
            <a:xfrm>
              <a:off x="539750" y="1251468"/>
              <a:ext cx="1073896" cy="732114"/>
              <a:chOff x="539750" y="1251468"/>
              <a:chExt cx="1094085" cy="732114"/>
            </a:xfrm>
          </p:grpSpPr>
          <p:sp>
            <p:nvSpPr>
              <p:cNvPr id="100" name="Dikdörtgen 99"/>
              <p:cNvSpPr/>
              <p:nvPr/>
            </p:nvSpPr>
            <p:spPr>
              <a:xfrm>
                <a:off x="539750" y="1260475"/>
                <a:ext cx="360363" cy="360363"/>
              </a:xfrm>
              <a:prstGeom prst="rect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1" name="Dikdörtgen 100"/>
              <p:cNvSpPr/>
              <p:nvPr/>
            </p:nvSpPr>
            <p:spPr>
              <a:xfrm>
                <a:off x="912737" y="1260475"/>
                <a:ext cx="360363" cy="360363"/>
              </a:xfrm>
              <a:prstGeom prst="rect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2" name="Dikdörtgen 101"/>
              <p:cNvSpPr/>
              <p:nvPr/>
            </p:nvSpPr>
            <p:spPr>
              <a:xfrm>
                <a:off x="1273100" y="1251468"/>
                <a:ext cx="360363" cy="360363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4" name="Dikdörtgen 103"/>
              <p:cNvSpPr/>
              <p:nvPr/>
            </p:nvSpPr>
            <p:spPr>
              <a:xfrm>
                <a:off x="540122" y="1623219"/>
                <a:ext cx="360363" cy="360363"/>
              </a:xfrm>
              <a:prstGeom prst="rect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5" name="Dikdörtgen 104"/>
              <p:cNvSpPr/>
              <p:nvPr/>
            </p:nvSpPr>
            <p:spPr>
              <a:xfrm>
                <a:off x="913109" y="1623219"/>
                <a:ext cx="360363" cy="360363"/>
              </a:xfrm>
              <a:prstGeom prst="rect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6" name="Dikdörtgen 105"/>
              <p:cNvSpPr/>
              <p:nvPr/>
            </p:nvSpPr>
            <p:spPr>
              <a:xfrm>
                <a:off x="1273472" y="1614212"/>
                <a:ext cx="360363" cy="360363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cxnSp>
          <p:nvCxnSpPr>
            <p:cNvPr id="99" name="Düz Ok Bağlayıcısı 98"/>
            <p:cNvCxnSpPr/>
            <p:nvPr/>
          </p:nvCxnSpPr>
          <p:spPr>
            <a:xfrm>
              <a:off x="2052290" y="1620838"/>
              <a:ext cx="287685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8" name="Grup 107"/>
          <p:cNvGrpSpPr/>
          <p:nvPr/>
        </p:nvGrpSpPr>
        <p:grpSpPr>
          <a:xfrm>
            <a:off x="4896797" y="2338194"/>
            <a:ext cx="1828690" cy="738387"/>
            <a:chOff x="-258730" y="2342356"/>
            <a:chExt cx="2808644" cy="738387"/>
          </a:xfrm>
        </p:grpSpPr>
        <p:grpSp>
          <p:nvGrpSpPr>
            <p:cNvPr id="109" name="Grup 108"/>
            <p:cNvGrpSpPr/>
            <p:nvPr/>
          </p:nvGrpSpPr>
          <p:grpSpPr>
            <a:xfrm>
              <a:off x="-258730" y="2342356"/>
              <a:ext cx="2238343" cy="738387"/>
              <a:chOff x="-346870" y="2342355"/>
              <a:chExt cx="2481464" cy="739612"/>
            </a:xfrm>
          </p:grpSpPr>
          <p:grpSp>
            <p:nvGrpSpPr>
              <p:cNvPr id="111" name="Grup 110"/>
              <p:cNvGrpSpPr/>
              <p:nvPr/>
            </p:nvGrpSpPr>
            <p:grpSpPr>
              <a:xfrm>
                <a:off x="-346870" y="2342355"/>
                <a:ext cx="1635423" cy="739612"/>
                <a:chOff x="-346870" y="2342355"/>
                <a:chExt cx="1635423" cy="739612"/>
              </a:xfrm>
            </p:grpSpPr>
            <p:sp>
              <p:nvSpPr>
                <p:cNvPr id="117" name="Dikdörtgen 116"/>
                <p:cNvSpPr/>
                <p:nvPr/>
              </p:nvSpPr>
              <p:spPr>
                <a:xfrm>
                  <a:off x="552746" y="2342356"/>
                  <a:ext cx="360363" cy="360363"/>
                </a:xfrm>
                <a:prstGeom prst="rect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118" name="Dikdörtgen 117"/>
                <p:cNvSpPr/>
                <p:nvPr/>
              </p:nvSpPr>
              <p:spPr>
                <a:xfrm>
                  <a:off x="552746" y="2700337"/>
                  <a:ext cx="360363" cy="360363"/>
                </a:xfrm>
                <a:prstGeom prst="rect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119" name="Dikdörtgen 118"/>
                <p:cNvSpPr/>
                <p:nvPr/>
              </p:nvSpPr>
              <p:spPr>
                <a:xfrm>
                  <a:off x="928190" y="2342355"/>
                  <a:ext cx="360363" cy="360363"/>
                </a:xfrm>
                <a:prstGeom prst="rect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120" name="Dikdörtgen 119"/>
                <p:cNvSpPr/>
                <p:nvPr/>
              </p:nvSpPr>
              <p:spPr>
                <a:xfrm>
                  <a:off x="928190" y="2700336"/>
                  <a:ext cx="360363" cy="360363"/>
                </a:xfrm>
                <a:prstGeom prst="rect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130" name="Dikdörtgen 129"/>
                <p:cNvSpPr/>
                <p:nvPr/>
              </p:nvSpPr>
              <p:spPr>
                <a:xfrm>
                  <a:off x="-346869" y="2363623"/>
                  <a:ext cx="360363" cy="360363"/>
                </a:xfrm>
                <a:prstGeom prst="rect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131" name="Dikdörtgen 130"/>
                <p:cNvSpPr/>
                <p:nvPr/>
              </p:nvSpPr>
              <p:spPr>
                <a:xfrm>
                  <a:off x="-346870" y="2721604"/>
                  <a:ext cx="360363" cy="360363"/>
                </a:xfrm>
                <a:prstGeom prst="rect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132" name="Dikdörtgen 131"/>
                <p:cNvSpPr/>
                <p:nvPr/>
              </p:nvSpPr>
              <p:spPr>
                <a:xfrm>
                  <a:off x="28574" y="2363622"/>
                  <a:ext cx="360363" cy="360363"/>
                </a:xfrm>
                <a:prstGeom prst="rect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133" name="Dikdörtgen 132"/>
                <p:cNvSpPr/>
                <p:nvPr/>
              </p:nvSpPr>
              <p:spPr>
                <a:xfrm>
                  <a:off x="28574" y="2721603"/>
                  <a:ext cx="360363" cy="360363"/>
                </a:xfrm>
                <a:prstGeom prst="rect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</p:grpSp>
          <p:grpSp>
            <p:nvGrpSpPr>
              <p:cNvPr id="112" name="Grup 111"/>
              <p:cNvGrpSpPr/>
              <p:nvPr/>
            </p:nvGrpSpPr>
            <p:grpSpPr>
              <a:xfrm>
                <a:off x="1398787" y="2343546"/>
                <a:ext cx="735807" cy="718345"/>
                <a:chOff x="552746" y="2342355"/>
                <a:chExt cx="735807" cy="718345"/>
              </a:xfrm>
            </p:grpSpPr>
            <p:sp>
              <p:nvSpPr>
                <p:cNvPr id="113" name="Dikdörtgen 112"/>
                <p:cNvSpPr/>
                <p:nvPr/>
              </p:nvSpPr>
              <p:spPr>
                <a:xfrm>
                  <a:off x="552746" y="2342356"/>
                  <a:ext cx="360363" cy="360363"/>
                </a:xfrm>
                <a:prstGeom prst="rect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114" name="Dikdörtgen 113"/>
                <p:cNvSpPr/>
                <p:nvPr/>
              </p:nvSpPr>
              <p:spPr>
                <a:xfrm>
                  <a:off x="552746" y="2700337"/>
                  <a:ext cx="360363" cy="360363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115" name="Dikdörtgen 114"/>
                <p:cNvSpPr/>
                <p:nvPr/>
              </p:nvSpPr>
              <p:spPr>
                <a:xfrm>
                  <a:off x="928190" y="2342355"/>
                  <a:ext cx="360363" cy="360363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116" name="Dikdörtgen 115"/>
                <p:cNvSpPr/>
                <p:nvPr/>
              </p:nvSpPr>
              <p:spPr>
                <a:xfrm>
                  <a:off x="928190" y="2700336"/>
                  <a:ext cx="360363" cy="360363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</p:grpSp>
        </p:grpSp>
        <p:cxnSp>
          <p:nvCxnSpPr>
            <p:cNvPr id="110" name="Düz Ok Bağlayıcısı 109"/>
            <p:cNvCxnSpPr/>
            <p:nvPr/>
          </p:nvCxnSpPr>
          <p:spPr>
            <a:xfrm>
              <a:off x="2052290" y="2720976"/>
              <a:ext cx="497624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1" name="Grup 120"/>
          <p:cNvGrpSpPr/>
          <p:nvPr/>
        </p:nvGrpSpPr>
        <p:grpSpPr>
          <a:xfrm>
            <a:off x="4905466" y="3366293"/>
            <a:ext cx="1820022" cy="723300"/>
            <a:chOff x="-239864" y="3421856"/>
            <a:chExt cx="2775411" cy="723300"/>
          </a:xfrm>
        </p:grpSpPr>
        <p:grpSp>
          <p:nvGrpSpPr>
            <p:cNvPr id="122" name="Grup 121"/>
            <p:cNvGrpSpPr/>
            <p:nvPr/>
          </p:nvGrpSpPr>
          <p:grpSpPr>
            <a:xfrm>
              <a:off x="-239864" y="3421856"/>
              <a:ext cx="2219477" cy="723300"/>
              <a:chOff x="-286187" y="3421856"/>
              <a:chExt cx="2349192" cy="723300"/>
            </a:xfrm>
          </p:grpSpPr>
          <p:sp>
            <p:nvSpPr>
              <p:cNvPr id="124" name="Dikdörtgen 123"/>
              <p:cNvSpPr/>
              <p:nvPr/>
            </p:nvSpPr>
            <p:spPr>
              <a:xfrm>
                <a:off x="552746" y="3421856"/>
                <a:ext cx="707729" cy="718344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grpSp>
            <p:nvGrpSpPr>
              <p:cNvPr id="125" name="Grup 124"/>
              <p:cNvGrpSpPr/>
              <p:nvPr/>
            </p:nvGrpSpPr>
            <p:grpSpPr>
              <a:xfrm>
                <a:off x="1350637" y="3421856"/>
                <a:ext cx="712368" cy="718344"/>
                <a:chOff x="1350637" y="3421856"/>
                <a:chExt cx="712368" cy="718344"/>
              </a:xfrm>
            </p:grpSpPr>
            <p:sp>
              <p:nvSpPr>
                <p:cNvPr id="126" name="Dikdörtgen 125"/>
                <p:cNvSpPr/>
                <p:nvPr/>
              </p:nvSpPr>
              <p:spPr>
                <a:xfrm>
                  <a:off x="1355277" y="3421856"/>
                  <a:ext cx="353864" cy="357982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127" name="Dikdörtgen 126"/>
                <p:cNvSpPr/>
                <p:nvPr/>
              </p:nvSpPr>
              <p:spPr>
                <a:xfrm>
                  <a:off x="1709141" y="3421856"/>
                  <a:ext cx="353864" cy="357982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128" name="Dikdörtgen 127"/>
                <p:cNvSpPr/>
                <p:nvPr/>
              </p:nvSpPr>
              <p:spPr>
                <a:xfrm>
                  <a:off x="1350637" y="3782218"/>
                  <a:ext cx="353864" cy="357982"/>
                </a:xfrm>
                <a:prstGeom prst="rect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129" name="Dikdörtgen 128"/>
                <p:cNvSpPr/>
                <p:nvPr/>
              </p:nvSpPr>
              <p:spPr>
                <a:xfrm>
                  <a:off x="1709141" y="3782218"/>
                  <a:ext cx="353864" cy="357982"/>
                </a:xfrm>
                <a:prstGeom prst="rect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</p:grpSp>
          <p:sp>
            <p:nvSpPr>
              <p:cNvPr id="134" name="Dikdörtgen 133"/>
              <p:cNvSpPr/>
              <p:nvPr/>
            </p:nvSpPr>
            <p:spPr>
              <a:xfrm>
                <a:off x="-286187" y="3426812"/>
                <a:ext cx="707729" cy="718344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cxnSp>
          <p:nvCxnSpPr>
            <p:cNvPr id="123" name="Düz Ok Bağlayıcısı 122"/>
            <p:cNvCxnSpPr/>
            <p:nvPr/>
          </p:nvCxnSpPr>
          <p:spPr>
            <a:xfrm>
              <a:off x="2041469" y="3812509"/>
              <a:ext cx="494078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5" name="Grup 134"/>
          <p:cNvGrpSpPr/>
          <p:nvPr/>
        </p:nvGrpSpPr>
        <p:grpSpPr>
          <a:xfrm>
            <a:off x="2510626" y="1163506"/>
            <a:ext cx="981824" cy="909904"/>
            <a:chOff x="-295744" y="2972737"/>
            <a:chExt cx="1473099" cy="1217387"/>
          </a:xfrm>
        </p:grpSpPr>
        <p:cxnSp>
          <p:nvCxnSpPr>
            <p:cNvPr id="136" name="Düz Bağlayıcı 135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Dikdörtgen 136"/>
            <p:cNvSpPr/>
            <p:nvPr/>
          </p:nvSpPr>
          <p:spPr>
            <a:xfrm>
              <a:off x="441751" y="3590296"/>
              <a:ext cx="674041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5</a:t>
              </a:r>
            </a:p>
          </p:txBody>
        </p:sp>
        <p:sp>
          <p:nvSpPr>
            <p:cNvPr id="138" name="Dikdörtgen 137"/>
            <p:cNvSpPr/>
            <p:nvPr/>
          </p:nvSpPr>
          <p:spPr>
            <a:xfrm>
              <a:off x="507437" y="2972737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4</a:t>
              </a:r>
            </a:p>
          </p:txBody>
        </p:sp>
        <p:sp>
          <p:nvSpPr>
            <p:cNvPr id="139" name="Dikdörtgen 138"/>
            <p:cNvSpPr/>
            <p:nvPr/>
          </p:nvSpPr>
          <p:spPr>
            <a:xfrm>
              <a:off x="-295744" y="3272651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1</a:t>
              </a:r>
            </a:p>
          </p:txBody>
        </p:sp>
      </p:grpSp>
      <p:grpSp>
        <p:nvGrpSpPr>
          <p:cNvPr id="140" name="Grup 139"/>
          <p:cNvGrpSpPr/>
          <p:nvPr/>
        </p:nvGrpSpPr>
        <p:grpSpPr>
          <a:xfrm>
            <a:off x="2925754" y="2322063"/>
            <a:ext cx="638704" cy="909904"/>
            <a:chOff x="313142" y="2972737"/>
            <a:chExt cx="925319" cy="1217387"/>
          </a:xfrm>
        </p:grpSpPr>
        <p:cxnSp>
          <p:nvCxnSpPr>
            <p:cNvPr id="141" name="Düz Bağlayıcı 140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2" name="Dikdörtgen 141"/>
            <p:cNvSpPr/>
            <p:nvPr/>
          </p:nvSpPr>
          <p:spPr>
            <a:xfrm>
              <a:off x="441751" y="3590296"/>
              <a:ext cx="674041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6</a:t>
              </a:r>
            </a:p>
          </p:txBody>
        </p:sp>
        <p:sp>
          <p:nvSpPr>
            <p:cNvPr id="143" name="Dikdörtgen 142"/>
            <p:cNvSpPr/>
            <p:nvPr/>
          </p:nvSpPr>
          <p:spPr>
            <a:xfrm>
              <a:off x="388347" y="2972737"/>
              <a:ext cx="850114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10</a:t>
              </a:r>
            </a:p>
          </p:txBody>
        </p:sp>
      </p:grpSp>
      <p:grpSp>
        <p:nvGrpSpPr>
          <p:cNvPr id="145" name="Grup 144"/>
          <p:cNvGrpSpPr/>
          <p:nvPr/>
        </p:nvGrpSpPr>
        <p:grpSpPr>
          <a:xfrm>
            <a:off x="2556346" y="3395139"/>
            <a:ext cx="981824" cy="909904"/>
            <a:chOff x="-295744" y="2972737"/>
            <a:chExt cx="1473099" cy="1217387"/>
          </a:xfrm>
        </p:grpSpPr>
        <p:cxnSp>
          <p:nvCxnSpPr>
            <p:cNvPr id="146" name="Düz Bağlayıcı 145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7" name="Dikdörtgen 146"/>
            <p:cNvSpPr/>
            <p:nvPr/>
          </p:nvSpPr>
          <p:spPr>
            <a:xfrm>
              <a:off x="441751" y="3590296"/>
              <a:ext cx="674041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4</a:t>
              </a:r>
            </a:p>
          </p:txBody>
        </p:sp>
        <p:sp>
          <p:nvSpPr>
            <p:cNvPr id="148" name="Dikdörtgen 147"/>
            <p:cNvSpPr/>
            <p:nvPr/>
          </p:nvSpPr>
          <p:spPr>
            <a:xfrm>
              <a:off x="507437" y="2972737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3</a:t>
              </a:r>
            </a:p>
          </p:txBody>
        </p:sp>
        <p:sp>
          <p:nvSpPr>
            <p:cNvPr id="149" name="Dikdörtgen 148"/>
            <p:cNvSpPr/>
            <p:nvPr/>
          </p:nvSpPr>
          <p:spPr>
            <a:xfrm>
              <a:off x="-295744" y="3272651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1</a:t>
              </a:r>
            </a:p>
          </p:txBody>
        </p:sp>
      </p:grpSp>
      <p:grpSp>
        <p:nvGrpSpPr>
          <p:cNvPr id="150" name="Grup 149"/>
          <p:cNvGrpSpPr/>
          <p:nvPr/>
        </p:nvGrpSpPr>
        <p:grpSpPr>
          <a:xfrm>
            <a:off x="7364517" y="1170648"/>
            <a:ext cx="576000" cy="909904"/>
            <a:chOff x="313142" y="2972737"/>
            <a:chExt cx="864213" cy="1217387"/>
          </a:xfrm>
        </p:grpSpPr>
        <p:cxnSp>
          <p:nvCxnSpPr>
            <p:cNvPr id="151" name="Düz Bağlayıcı 150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2" name="Dikdörtgen 151"/>
            <p:cNvSpPr/>
            <p:nvPr/>
          </p:nvSpPr>
          <p:spPr>
            <a:xfrm>
              <a:off x="441751" y="3590296"/>
              <a:ext cx="674041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6</a:t>
              </a:r>
            </a:p>
          </p:txBody>
        </p:sp>
        <p:sp>
          <p:nvSpPr>
            <p:cNvPr id="153" name="Dikdörtgen 152"/>
            <p:cNvSpPr/>
            <p:nvPr/>
          </p:nvSpPr>
          <p:spPr>
            <a:xfrm>
              <a:off x="507437" y="2972737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4</a:t>
              </a:r>
            </a:p>
          </p:txBody>
        </p:sp>
      </p:grpSp>
      <p:grpSp>
        <p:nvGrpSpPr>
          <p:cNvPr id="155" name="Grup 154"/>
          <p:cNvGrpSpPr/>
          <p:nvPr/>
        </p:nvGrpSpPr>
        <p:grpSpPr>
          <a:xfrm>
            <a:off x="7427337" y="2244789"/>
            <a:ext cx="576000" cy="909904"/>
            <a:chOff x="313142" y="2972737"/>
            <a:chExt cx="864213" cy="1217387"/>
          </a:xfrm>
        </p:grpSpPr>
        <p:cxnSp>
          <p:nvCxnSpPr>
            <p:cNvPr id="156" name="Düz Bağlayıcı 155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7" name="Dikdörtgen 156"/>
            <p:cNvSpPr/>
            <p:nvPr/>
          </p:nvSpPr>
          <p:spPr>
            <a:xfrm>
              <a:off x="441751" y="3590296"/>
              <a:ext cx="674041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4</a:t>
              </a:r>
            </a:p>
          </p:txBody>
        </p:sp>
        <p:sp>
          <p:nvSpPr>
            <p:cNvPr id="158" name="Dikdörtgen 157"/>
            <p:cNvSpPr/>
            <p:nvPr/>
          </p:nvSpPr>
          <p:spPr>
            <a:xfrm>
              <a:off x="507437" y="2972737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9</a:t>
              </a:r>
            </a:p>
          </p:txBody>
        </p:sp>
      </p:grpSp>
      <p:grpSp>
        <p:nvGrpSpPr>
          <p:cNvPr id="160" name="Grup 159"/>
          <p:cNvGrpSpPr/>
          <p:nvPr/>
        </p:nvGrpSpPr>
        <p:grpSpPr>
          <a:xfrm>
            <a:off x="7065923" y="3327266"/>
            <a:ext cx="981824" cy="909904"/>
            <a:chOff x="-295744" y="2972737"/>
            <a:chExt cx="1473099" cy="1217387"/>
          </a:xfrm>
        </p:grpSpPr>
        <p:cxnSp>
          <p:nvCxnSpPr>
            <p:cNvPr id="161" name="Düz Bağlayıcı 160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2" name="Dikdörtgen 161"/>
            <p:cNvSpPr/>
            <p:nvPr/>
          </p:nvSpPr>
          <p:spPr>
            <a:xfrm>
              <a:off x="441751" y="3590296"/>
              <a:ext cx="674041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4</a:t>
              </a:r>
            </a:p>
          </p:txBody>
        </p:sp>
        <p:sp>
          <p:nvSpPr>
            <p:cNvPr id="163" name="Dikdörtgen 162"/>
            <p:cNvSpPr/>
            <p:nvPr/>
          </p:nvSpPr>
          <p:spPr>
            <a:xfrm>
              <a:off x="507437" y="2972737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2</a:t>
              </a:r>
            </a:p>
          </p:txBody>
        </p:sp>
        <p:sp>
          <p:nvSpPr>
            <p:cNvPr id="164" name="Dikdörtgen 163"/>
            <p:cNvSpPr/>
            <p:nvPr/>
          </p:nvSpPr>
          <p:spPr>
            <a:xfrm>
              <a:off x="-295744" y="3272651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7546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>
          <a:xfrm>
            <a:off x="299480" y="5005627"/>
            <a:ext cx="8456293" cy="287536"/>
          </a:xfrm>
        </p:spPr>
        <p:txBody>
          <a:bodyPr/>
          <a:lstStyle/>
          <a:p>
            <a:r>
              <a:rPr lang="tr-TR" sz="1200" dirty="0">
                <a:solidFill>
                  <a:schemeClr val="tx1"/>
                </a:solidFill>
                <a:latin typeface="Kayra Aydin" pitchFamily="34" charset="0"/>
              </a:rPr>
              <a:t>Zafer İhsan KARAOĞLU                                2020-2021                       Aydınlıkevler İlkokulu/YENİŞEHİR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2811335" y="141079"/>
            <a:ext cx="3406829" cy="439286"/>
          </a:xfrm>
          <a:prstGeom prst="rect">
            <a:avLst/>
          </a:prstGeom>
          <a:noFill/>
        </p:spPr>
        <p:txBody>
          <a:bodyPr wrap="non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24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SORULARLA KESİRLER</a:t>
            </a:r>
          </a:p>
        </p:txBody>
      </p:sp>
      <p:grpSp>
        <p:nvGrpSpPr>
          <p:cNvPr id="6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1689769" y="501081"/>
            <a:ext cx="5619107" cy="27283"/>
            <a:chOff x="0" y="6310313"/>
            <a:chExt cx="9283708" cy="72000"/>
          </a:xfrm>
        </p:grpSpPr>
        <p:sp>
          <p:nvSpPr>
            <p:cNvPr id="7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8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9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10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47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308776" y="4882143"/>
            <a:ext cx="8454998" cy="54565"/>
            <a:chOff x="0" y="6310313"/>
            <a:chExt cx="9283708" cy="72000"/>
          </a:xfrm>
        </p:grpSpPr>
        <p:sp>
          <p:nvSpPr>
            <p:cNvPr id="48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49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0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1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2" name="Grup 1"/>
          <p:cNvGrpSpPr/>
          <p:nvPr/>
        </p:nvGrpSpPr>
        <p:grpSpPr>
          <a:xfrm>
            <a:off x="414684" y="671500"/>
            <a:ext cx="8349090" cy="1177950"/>
            <a:chOff x="409201" y="539750"/>
            <a:chExt cx="8349090" cy="1177950"/>
          </a:xfrm>
        </p:grpSpPr>
        <p:grpSp>
          <p:nvGrpSpPr>
            <p:cNvPr id="34" name="Grup 33"/>
            <p:cNvGrpSpPr/>
            <p:nvPr/>
          </p:nvGrpSpPr>
          <p:grpSpPr>
            <a:xfrm>
              <a:off x="409201" y="710934"/>
              <a:ext cx="981824" cy="909904"/>
              <a:chOff x="-295744" y="2972737"/>
              <a:chExt cx="1473099" cy="1217387"/>
            </a:xfrm>
          </p:grpSpPr>
          <p:cxnSp>
            <p:nvCxnSpPr>
              <p:cNvPr id="35" name="Düz Bağlayıcı 34"/>
              <p:cNvCxnSpPr/>
              <p:nvPr/>
            </p:nvCxnSpPr>
            <p:spPr>
              <a:xfrm flipH="1">
                <a:off x="313142" y="3522786"/>
                <a:ext cx="864213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Dikdörtgen 35"/>
              <p:cNvSpPr/>
              <p:nvPr/>
            </p:nvSpPr>
            <p:spPr>
              <a:xfrm>
                <a:off x="441751" y="3590296"/>
                <a:ext cx="674041" cy="599828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62987" tIns="31495" rIns="62987" bIns="31495">
                <a:spAutoFit/>
              </a:bodyPr>
              <a:lstStyle/>
              <a:p>
                <a:pPr algn="ctr"/>
                <a:r>
                  <a:rPr lang="tr-TR" sz="2500" dirty="0">
                    <a:latin typeface="Kayra Aydin" pitchFamily="34" charset="0"/>
                  </a:rPr>
                  <a:t>8</a:t>
                </a:r>
              </a:p>
            </p:txBody>
          </p:sp>
          <p:sp>
            <p:nvSpPr>
              <p:cNvPr id="37" name="Dikdörtgen 36"/>
              <p:cNvSpPr/>
              <p:nvPr/>
            </p:nvSpPr>
            <p:spPr>
              <a:xfrm>
                <a:off x="507437" y="2972737"/>
                <a:ext cx="500316" cy="599828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62987" tIns="31495" rIns="62987" bIns="31495">
                <a:spAutoFit/>
              </a:bodyPr>
              <a:lstStyle/>
              <a:p>
                <a:pPr algn="ctr"/>
                <a:r>
                  <a:rPr lang="tr-TR" sz="2500" dirty="0">
                    <a:solidFill>
                      <a:srgbClr val="FF0000"/>
                    </a:solidFill>
                    <a:latin typeface="Kayra Aydin" pitchFamily="34" charset="0"/>
                  </a:rPr>
                  <a:t>A</a:t>
                </a:r>
              </a:p>
            </p:txBody>
          </p:sp>
          <p:sp>
            <p:nvSpPr>
              <p:cNvPr id="38" name="Dikdörtgen 37"/>
              <p:cNvSpPr/>
              <p:nvPr/>
            </p:nvSpPr>
            <p:spPr>
              <a:xfrm>
                <a:off x="-295744" y="3272651"/>
                <a:ext cx="500316" cy="599828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62987" tIns="31495" rIns="62987" bIns="31495">
                <a:spAutoFit/>
              </a:bodyPr>
              <a:lstStyle/>
              <a:p>
                <a:pPr algn="ctr"/>
                <a:endParaRPr lang="tr-TR" sz="2500" dirty="0">
                  <a:solidFill>
                    <a:srgbClr val="FF0000"/>
                  </a:solidFill>
                  <a:latin typeface="Kayra Aydin" pitchFamily="34" charset="0"/>
                </a:endParaRPr>
              </a:p>
            </p:txBody>
          </p:sp>
        </p:grpSp>
        <p:sp>
          <p:nvSpPr>
            <p:cNvPr id="39" name="Dikdörtgen 38">
              <a:extLst>
                <a:ext uri="{FF2B5EF4-FFF2-40B4-BE49-F238E27FC236}">
                  <a16:creationId xmlns:a16="http://schemas.microsoft.com/office/drawing/2014/main" id="{D7A1776F-8993-429A-A231-2BD40A8FD80A}"/>
                </a:ext>
              </a:extLst>
            </p:cNvPr>
            <p:cNvSpPr/>
            <p:nvPr/>
          </p:nvSpPr>
          <p:spPr>
            <a:xfrm>
              <a:off x="1684284" y="539750"/>
              <a:ext cx="7074007" cy="1177950"/>
            </a:xfrm>
            <a:prstGeom prst="rect">
              <a:avLst/>
            </a:prstGeom>
            <a:noFill/>
          </p:spPr>
          <p:txBody>
            <a:bodyPr wrap="square" lIns="69278" tIns="34639" rIns="69278" bIns="34639">
              <a:spAutoFit/>
            </a:bodyPr>
            <a:lstStyle/>
            <a:p>
              <a:pPr algn="just" defTabSz="692694">
                <a:defRPr/>
              </a:pPr>
              <a:r>
                <a:rPr lang="tr-TR" sz="2400" dirty="0">
                  <a:ln w="0"/>
                  <a:latin typeface="Kayra Aydin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	Yandaki kesir bir basit kesir olduğuna göre </a:t>
              </a:r>
              <a:r>
                <a:rPr lang="tr-TR" sz="2400" dirty="0">
                  <a:ln w="0"/>
                  <a:solidFill>
                    <a:srgbClr val="FF0000"/>
                  </a:solidFill>
                  <a:latin typeface="Kayra Aydin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«A»</a:t>
              </a:r>
              <a:r>
                <a:rPr lang="tr-TR" sz="2400" dirty="0">
                  <a:ln w="0"/>
                  <a:latin typeface="Kayra Aydin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yerine yazılabilecek rakamların toplamı kaçtır?</a:t>
              </a:r>
            </a:p>
          </p:txBody>
        </p:sp>
      </p:grpSp>
      <p:sp>
        <p:nvSpPr>
          <p:cNvPr id="40" name="Dikdörtgen 39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174286" y="1979613"/>
            <a:ext cx="1124154" cy="439286"/>
          </a:xfrm>
          <a:prstGeom prst="rect">
            <a:avLst/>
          </a:prstGeom>
          <a:noFill/>
        </p:spPr>
        <p:txBody>
          <a:bodyPr wrap="non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24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Çözüm</a:t>
            </a:r>
          </a:p>
        </p:txBody>
      </p:sp>
      <p:sp>
        <p:nvSpPr>
          <p:cNvPr id="42" name="Dikdörtgen 41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179388" y="2339975"/>
            <a:ext cx="8642350" cy="1189560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just" defTabSz="692694">
              <a:defRPr/>
            </a:pPr>
            <a:r>
              <a:rPr lang="tr-TR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	Verilen kesir basit kesir olduğu için pay paydadan küçük olmalıdır. Bu nedenle «</a:t>
            </a:r>
            <a:r>
              <a:rPr lang="tr-TR" sz="24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tr-TR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» yerine </a:t>
            </a:r>
            <a:r>
              <a:rPr lang="tr-TR" sz="24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8’</a:t>
            </a:r>
            <a:r>
              <a:rPr lang="tr-TR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den küçük sayılar yazılabilir.</a:t>
            </a:r>
          </a:p>
        </p:txBody>
      </p:sp>
      <p:grpSp>
        <p:nvGrpSpPr>
          <p:cNvPr id="3" name="Grup 2"/>
          <p:cNvGrpSpPr/>
          <p:nvPr/>
        </p:nvGrpSpPr>
        <p:grpSpPr>
          <a:xfrm>
            <a:off x="566651" y="3768814"/>
            <a:ext cx="5013412" cy="382402"/>
            <a:chOff x="566651" y="3768818"/>
            <a:chExt cx="5013412" cy="382404"/>
          </a:xfrm>
        </p:grpSpPr>
        <p:sp>
          <p:nvSpPr>
            <p:cNvPr id="43" name="Dikdörtgen 42"/>
            <p:cNvSpPr/>
            <p:nvPr/>
          </p:nvSpPr>
          <p:spPr>
            <a:xfrm>
              <a:off x="566651" y="3779838"/>
              <a:ext cx="333462" cy="371384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000" dirty="0">
                  <a:latin typeface="Kayra Aydin" pitchFamily="34" charset="0"/>
                </a:rPr>
                <a:t>1</a:t>
              </a:r>
            </a:p>
          </p:txBody>
        </p:sp>
        <p:sp>
          <p:nvSpPr>
            <p:cNvPr id="44" name="Dikdörtgen 43"/>
            <p:cNvSpPr/>
            <p:nvPr/>
          </p:nvSpPr>
          <p:spPr>
            <a:xfrm>
              <a:off x="939447" y="3779838"/>
              <a:ext cx="333462" cy="371384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000" dirty="0">
                  <a:latin typeface="Kayra Aydin" pitchFamily="34" charset="0"/>
                </a:rPr>
                <a:t>+</a:t>
              </a:r>
            </a:p>
          </p:txBody>
        </p:sp>
        <p:sp>
          <p:nvSpPr>
            <p:cNvPr id="45" name="Dikdörtgen 44"/>
            <p:cNvSpPr/>
            <p:nvPr/>
          </p:nvSpPr>
          <p:spPr>
            <a:xfrm>
              <a:off x="1260475" y="3779838"/>
              <a:ext cx="333462" cy="371384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000" dirty="0">
                  <a:latin typeface="Kayra Aydin" pitchFamily="34" charset="0"/>
                </a:rPr>
                <a:t>2</a:t>
              </a:r>
            </a:p>
          </p:txBody>
        </p:sp>
        <p:sp>
          <p:nvSpPr>
            <p:cNvPr id="46" name="Dikdörtgen 45"/>
            <p:cNvSpPr/>
            <p:nvPr/>
          </p:nvSpPr>
          <p:spPr>
            <a:xfrm>
              <a:off x="1620838" y="3779838"/>
              <a:ext cx="333462" cy="371384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000" dirty="0">
                  <a:latin typeface="Kayra Aydin" pitchFamily="34" charset="0"/>
                </a:rPr>
                <a:t>+</a:t>
              </a:r>
            </a:p>
          </p:txBody>
        </p:sp>
        <p:sp>
          <p:nvSpPr>
            <p:cNvPr id="52" name="Dikdörtgen 51"/>
            <p:cNvSpPr/>
            <p:nvPr/>
          </p:nvSpPr>
          <p:spPr>
            <a:xfrm>
              <a:off x="1993634" y="3779838"/>
              <a:ext cx="333462" cy="371384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000" dirty="0">
                  <a:latin typeface="Kayra Aydin" pitchFamily="34" charset="0"/>
                </a:rPr>
                <a:t>3</a:t>
              </a:r>
            </a:p>
          </p:txBody>
        </p:sp>
        <p:sp>
          <p:nvSpPr>
            <p:cNvPr id="53" name="Dikdörtgen 52"/>
            <p:cNvSpPr/>
            <p:nvPr/>
          </p:nvSpPr>
          <p:spPr>
            <a:xfrm>
              <a:off x="2314662" y="3779838"/>
              <a:ext cx="333462" cy="371384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000" dirty="0">
                  <a:latin typeface="Kayra Aydin" pitchFamily="34" charset="0"/>
                </a:rPr>
                <a:t>+</a:t>
              </a:r>
            </a:p>
          </p:txBody>
        </p:sp>
        <p:sp>
          <p:nvSpPr>
            <p:cNvPr id="54" name="Dikdörtgen 53"/>
            <p:cNvSpPr/>
            <p:nvPr/>
          </p:nvSpPr>
          <p:spPr>
            <a:xfrm>
              <a:off x="2690056" y="3768818"/>
              <a:ext cx="333462" cy="371384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000" dirty="0">
                  <a:latin typeface="Kayra Aydin" pitchFamily="34" charset="0"/>
                </a:rPr>
                <a:t>4</a:t>
              </a:r>
            </a:p>
          </p:txBody>
        </p:sp>
        <p:sp>
          <p:nvSpPr>
            <p:cNvPr id="55" name="Dikdörtgen 54"/>
            <p:cNvSpPr/>
            <p:nvPr/>
          </p:nvSpPr>
          <p:spPr>
            <a:xfrm>
              <a:off x="3062852" y="3768818"/>
              <a:ext cx="333462" cy="371384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000" dirty="0">
                  <a:latin typeface="Kayra Aydin" pitchFamily="34" charset="0"/>
                </a:rPr>
                <a:t>+</a:t>
              </a:r>
            </a:p>
          </p:txBody>
        </p:sp>
        <p:sp>
          <p:nvSpPr>
            <p:cNvPr id="56" name="Dikdörtgen 55"/>
            <p:cNvSpPr/>
            <p:nvPr/>
          </p:nvSpPr>
          <p:spPr>
            <a:xfrm>
              <a:off x="3383880" y="3768818"/>
              <a:ext cx="333462" cy="371384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000" dirty="0">
                  <a:latin typeface="Kayra Aydin" pitchFamily="34" charset="0"/>
                </a:rPr>
                <a:t>5</a:t>
              </a:r>
            </a:p>
          </p:txBody>
        </p:sp>
        <p:sp>
          <p:nvSpPr>
            <p:cNvPr id="57" name="Dikdörtgen 56"/>
            <p:cNvSpPr/>
            <p:nvPr/>
          </p:nvSpPr>
          <p:spPr>
            <a:xfrm>
              <a:off x="3779838" y="3768818"/>
              <a:ext cx="333462" cy="371384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000" dirty="0">
                  <a:latin typeface="Kayra Aydin" pitchFamily="34" charset="0"/>
                </a:rPr>
                <a:t>+</a:t>
              </a:r>
            </a:p>
          </p:txBody>
        </p:sp>
        <p:sp>
          <p:nvSpPr>
            <p:cNvPr id="58" name="Dikdörtgen 57"/>
            <p:cNvSpPr/>
            <p:nvPr/>
          </p:nvSpPr>
          <p:spPr>
            <a:xfrm>
              <a:off x="4152634" y="3768818"/>
              <a:ext cx="333462" cy="371384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000" dirty="0">
                  <a:latin typeface="Kayra Aydin" pitchFamily="34" charset="0"/>
                </a:rPr>
                <a:t>6</a:t>
              </a:r>
            </a:p>
          </p:txBody>
        </p:sp>
        <p:sp>
          <p:nvSpPr>
            <p:cNvPr id="59" name="Dikdörtgen 58"/>
            <p:cNvSpPr/>
            <p:nvPr/>
          </p:nvSpPr>
          <p:spPr>
            <a:xfrm>
              <a:off x="4473662" y="3768818"/>
              <a:ext cx="333462" cy="371384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000" dirty="0">
                  <a:latin typeface="Kayra Aydin" pitchFamily="34" charset="0"/>
                </a:rPr>
                <a:t>+</a:t>
              </a:r>
            </a:p>
          </p:txBody>
        </p:sp>
        <p:sp>
          <p:nvSpPr>
            <p:cNvPr id="60" name="Dikdörtgen 59"/>
            <p:cNvSpPr/>
            <p:nvPr/>
          </p:nvSpPr>
          <p:spPr>
            <a:xfrm>
              <a:off x="4857642" y="3779838"/>
              <a:ext cx="333462" cy="371384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000" dirty="0">
                  <a:latin typeface="Kayra Aydin" pitchFamily="34" charset="0"/>
                </a:rPr>
                <a:t>7</a:t>
              </a:r>
            </a:p>
          </p:txBody>
        </p:sp>
        <p:sp>
          <p:nvSpPr>
            <p:cNvPr id="61" name="Dikdörtgen 60"/>
            <p:cNvSpPr/>
            <p:nvPr/>
          </p:nvSpPr>
          <p:spPr>
            <a:xfrm>
              <a:off x="5246601" y="3779838"/>
              <a:ext cx="333462" cy="371384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000" dirty="0">
                  <a:latin typeface="Kayra Aydin" pitchFamily="34" charset="0"/>
                </a:rPr>
                <a:t>=</a:t>
              </a:r>
            </a:p>
          </p:txBody>
        </p:sp>
      </p:grpSp>
      <p:sp>
        <p:nvSpPr>
          <p:cNvPr id="62" name="Dikdörtgen 61"/>
          <p:cNvSpPr/>
          <p:nvPr/>
        </p:nvSpPr>
        <p:spPr>
          <a:xfrm>
            <a:off x="5606964" y="3779838"/>
            <a:ext cx="535155" cy="371382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ctr"/>
            <a:r>
              <a:rPr lang="tr-TR" sz="2000" dirty="0">
                <a:solidFill>
                  <a:srgbClr val="FF0000"/>
                </a:solidFill>
                <a:latin typeface="Kayra Aydin" pitchFamily="34" charset="0"/>
              </a:rPr>
              <a:t>28</a:t>
            </a:r>
          </a:p>
        </p:txBody>
      </p:sp>
      <p:sp>
        <p:nvSpPr>
          <p:cNvPr id="11" name="Oval 10"/>
          <p:cNvSpPr/>
          <p:nvPr/>
        </p:nvSpPr>
        <p:spPr>
          <a:xfrm>
            <a:off x="135136" y="514720"/>
            <a:ext cx="468000" cy="468000"/>
          </a:xfrm>
          <a:prstGeom prst="ellips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r>
              <a:rPr lang="tr-TR" sz="2000" dirty="0">
                <a:latin typeface="Kayra Aydin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397400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2" grpId="0"/>
      <p:bldP spid="6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>
          <a:xfrm>
            <a:off x="299480" y="5005627"/>
            <a:ext cx="8456293" cy="287536"/>
          </a:xfrm>
        </p:spPr>
        <p:txBody>
          <a:bodyPr/>
          <a:lstStyle/>
          <a:p>
            <a:r>
              <a:rPr lang="tr-TR" sz="1200" dirty="0">
                <a:solidFill>
                  <a:schemeClr val="tx1"/>
                </a:solidFill>
                <a:latin typeface="Kayra Aydin" pitchFamily="34" charset="0"/>
              </a:rPr>
              <a:t>Zafer İhsan KARAOĞLU                                2020-2021                       Aydınlıkevler İlkokulu/YENİŞEHİR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2811335" y="141079"/>
            <a:ext cx="3406829" cy="439286"/>
          </a:xfrm>
          <a:prstGeom prst="rect">
            <a:avLst/>
          </a:prstGeom>
          <a:noFill/>
        </p:spPr>
        <p:txBody>
          <a:bodyPr wrap="non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24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SORULARLA KESİRLER</a:t>
            </a:r>
          </a:p>
        </p:txBody>
      </p:sp>
      <p:grpSp>
        <p:nvGrpSpPr>
          <p:cNvPr id="6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1689769" y="501081"/>
            <a:ext cx="5619107" cy="27283"/>
            <a:chOff x="0" y="6310313"/>
            <a:chExt cx="9283708" cy="72000"/>
          </a:xfrm>
        </p:grpSpPr>
        <p:sp>
          <p:nvSpPr>
            <p:cNvPr id="7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8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9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10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47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308776" y="4882143"/>
            <a:ext cx="8454998" cy="54565"/>
            <a:chOff x="0" y="6310313"/>
            <a:chExt cx="9283708" cy="72000"/>
          </a:xfrm>
        </p:grpSpPr>
        <p:sp>
          <p:nvSpPr>
            <p:cNvPr id="48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49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0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1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2" name="Grup 1"/>
          <p:cNvGrpSpPr/>
          <p:nvPr/>
        </p:nvGrpSpPr>
        <p:grpSpPr>
          <a:xfrm>
            <a:off x="414684" y="803780"/>
            <a:ext cx="8551866" cy="948806"/>
            <a:chOff x="409201" y="672030"/>
            <a:chExt cx="8551866" cy="948806"/>
          </a:xfrm>
        </p:grpSpPr>
        <p:grpSp>
          <p:nvGrpSpPr>
            <p:cNvPr id="34" name="Grup 33"/>
            <p:cNvGrpSpPr/>
            <p:nvPr/>
          </p:nvGrpSpPr>
          <p:grpSpPr>
            <a:xfrm>
              <a:off x="409201" y="710932"/>
              <a:ext cx="1179253" cy="909904"/>
              <a:chOff x="-295744" y="2972737"/>
              <a:chExt cx="1769315" cy="1217388"/>
            </a:xfrm>
          </p:grpSpPr>
          <p:cxnSp>
            <p:nvCxnSpPr>
              <p:cNvPr id="35" name="Düz Bağlayıcı 34"/>
              <p:cNvCxnSpPr/>
              <p:nvPr/>
            </p:nvCxnSpPr>
            <p:spPr>
              <a:xfrm flipH="1">
                <a:off x="313142" y="3522786"/>
                <a:ext cx="864213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Dikdörtgen 35"/>
              <p:cNvSpPr/>
              <p:nvPr/>
            </p:nvSpPr>
            <p:spPr>
              <a:xfrm>
                <a:off x="255552" y="3590296"/>
                <a:ext cx="933371" cy="599829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62987" tIns="31495" rIns="62987" bIns="31495">
                <a:spAutoFit/>
              </a:bodyPr>
              <a:lstStyle/>
              <a:p>
                <a:pPr algn="ctr"/>
                <a:r>
                  <a:rPr lang="tr-TR" sz="2500" dirty="0">
                    <a:latin typeface="Kayra Aydin" pitchFamily="34" charset="0"/>
                  </a:rPr>
                  <a:t>18</a:t>
                </a:r>
              </a:p>
            </p:txBody>
          </p:sp>
          <p:sp>
            <p:nvSpPr>
              <p:cNvPr id="37" name="Dikdörtgen 36"/>
              <p:cNvSpPr/>
              <p:nvPr/>
            </p:nvSpPr>
            <p:spPr>
              <a:xfrm>
                <a:off x="-45586" y="2972737"/>
                <a:ext cx="1519157" cy="599828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62987" tIns="31495" rIns="62987" bIns="31495">
                <a:spAutoFit/>
              </a:bodyPr>
              <a:lstStyle/>
              <a:p>
                <a:pPr algn="ctr"/>
                <a:r>
                  <a:rPr lang="tr-TR" sz="2500" dirty="0">
                    <a:solidFill>
                      <a:srgbClr val="FF0000"/>
                    </a:solidFill>
                    <a:latin typeface="Kayra Aydin" pitchFamily="34" charset="0"/>
                  </a:rPr>
                  <a:t>B+5</a:t>
                </a:r>
              </a:p>
            </p:txBody>
          </p:sp>
          <p:sp>
            <p:nvSpPr>
              <p:cNvPr id="38" name="Dikdörtgen 37"/>
              <p:cNvSpPr/>
              <p:nvPr/>
            </p:nvSpPr>
            <p:spPr>
              <a:xfrm>
                <a:off x="-295744" y="3272651"/>
                <a:ext cx="500316" cy="599828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62987" tIns="31495" rIns="62987" bIns="31495">
                <a:spAutoFit/>
              </a:bodyPr>
              <a:lstStyle/>
              <a:p>
                <a:pPr algn="ctr"/>
                <a:endParaRPr lang="tr-TR" sz="2500" dirty="0">
                  <a:solidFill>
                    <a:srgbClr val="FF0000"/>
                  </a:solidFill>
                  <a:latin typeface="Kayra Aydin" pitchFamily="34" charset="0"/>
                </a:endParaRPr>
              </a:p>
            </p:txBody>
          </p:sp>
        </p:grpSp>
        <p:sp>
          <p:nvSpPr>
            <p:cNvPr id="39" name="Dikdörtgen 38">
              <a:extLst>
                <a:ext uri="{FF2B5EF4-FFF2-40B4-BE49-F238E27FC236}">
                  <a16:creationId xmlns:a16="http://schemas.microsoft.com/office/drawing/2014/main" id="{D7A1776F-8993-429A-A231-2BD40A8FD80A}"/>
                </a:ext>
              </a:extLst>
            </p:cNvPr>
            <p:cNvSpPr/>
            <p:nvPr/>
          </p:nvSpPr>
          <p:spPr>
            <a:xfrm>
              <a:off x="1887060" y="672030"/>
              <a:ext cx="7074007" cy="808618"/>
            </a:xfrm>
            <a:prstGeom prst="rect">
              <a:avLst/>
            </a:prstGeom>
            <a:noFill/>
          </p:spPr>
          <p:txBody>
            <a:bodyPr wrap="square" lIns="69278" tIns="34639" rIns="69278" bIns="34639">
              <a:spAutoFit/>
            </a:bodyPr>
            <a:lstStyle/>
            <a:p>
              <a:pPr algn="just" defTabSz="692694">
                <a:defRPr/>
              </a:pPr>
              <a:r>
                <a:rPr lang="tr-TR" sz="2400" dirty="0">
                  <a:ln w="0"/>
                  <a:latin typeface="Kayra Aydin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Yandaki kesir bir basit kesir olduğuna göre </a:t>
              </a:r>
              <a:r>
                <a:rPr lang="tr-TR" sz="2400" dirty="0">
                  <a:ln w="0"/>
                  <a:solidFill>
                    <a:srgbClr val="FF0000"/>
                  </a:solidFill>
                  <a:latin typeface="Kayra Aydin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«B»</a:t>
              </a:r>
              <a:r>
                <a:rPr lang="tr-TR" sz="2400" dirty="0">
                  <a:ln w="0"/>
                  <a:latin typeface="Kayra Aydin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yerine yazılabilecek en büyük sayı kaçtır?</a:t>
              </a:r>
            </a:p>
          </p:txBody>
        </p:sp>
      </p:grpSp>
      <p:sp>
        <p:nvSpPr>
          <p:cNvPr id="40" name="Dikdörtgen 39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174286" y="1836241"/>
            <a:ext cx="1124154" cy="439286"/>
          </a:xfrm>
          <a:prstGeom prst="rect">
            <a:avLst/>
          </a:prstGeom>
          <a:noFill/>
        </p:spPr>
        <p:txBody>
          <a:bodyPr wrap="non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24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Çözüm</a:t>
            </a:r>
          </a:p>
        </p:txBody>
      </p:sp>
      <p:sp>
        <p:nvSpPr>
          <p:cNvPr id="42" name="Dikdörtgen 41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179388" y="2196603"/>
            <a:ext cx="8642350" cy="1189560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just" defTabSz="692694">
              <a:defRPr/>
            </a:pPr>
            <a:r>
              <a:rPr lang="tr-TR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	Verilen kesir basit kesir olduğu için pay paydadan küçük olmalıdır. Bu nedenle pay kısmına en fazla </a:t>
            </a:r>
            <a:r>
              <a:rPr lang="tr-TR" sz="24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«17» </a:t>
            </a:r>
            <a:r>
              <a:rPr lang="tr-TR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yazabiliriz.</a:t>
            </a:r>
          </a:p>
        </p:txBody>
      </p:sp>
      <p:sp>
        <p:nvSpPr>
          <p:cNvPr id="61" name="Dikdörtgen 60"/>
          <p:cNvSpPr/>
          <p:nvPr/>
        </p:nvSpPr>
        <p:spPr>
          <a:xfrm>
            <a:off x="1657653" y="3438350"/>
            <a:ext cx="333462" cy="371382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ctr"/>
            <a:r>
              <a:rPr lang="tr-TR" sz="2000" dirty="0">
                <a:latin typeface="Kayra Aydin" pitchFamily="34" charset="0"/>
              </a:rPr>
              <a:t>=</a:t>
            </a:r>
          </a:p>
        </p:txBody>
      </p:sp>
      <p:sp>
        <p:nvSpPr>
          <p:cNvPr id="62" name="Dikdörtgen 61"/>
          <p:cNvSpPr/>
          <p:nvPr/>
        </p:nvSpPr>
        <p:spPr>
          <a:xfrm>
            <a:off x="2015474" y="3425152"/>
            <a:ext cx="535155" cy="371382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ctr"/>
            <a:r>
              <a:rPr lang="tr-TR" sz="2000" dirty="0">
                <a:solidFill>
                  <a:srgbClr val="FF0000"/>
                </a:solidFill>
                <a:latin typeface="Kayra Aydin" pitchFamily="34" charset="0"/>
              </a:rPr>
              <a:t>17</a:t>
            </a:r>
          </a:p>
        </p:txBody>
      </p:sp>
      <p:sp>
        <p:nvSpPr>
          <p:cNvPr id="41" name="Dikdörtgen 40"/>
          <p:cNvSpPr/>
          <p:nvPr/>
        </p:nvSpPr>
        <p:spPr>
          <a:xfrm>
            <a:off x="536022" y="3426711"/>
            <a:ext cx="1012522" cy="371382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ctr"/>
            <a:r>
              <a:rPr lang="tr-TR" sz="2000" dirty="0">
                <a:latin typeface="Kayra Aydin" pitchFamily="34" charset="0"/>
              </a:rPr>
              <a:t>B + 5</a:t>
            </a:r>
          </a:p>
        </p:txBody>
      </p:sp>
      <p:sp>
        <p:nvSpPr>
          <p:cNvPr id="63" name="Dikdörtgen 62"/>
          <p:cNvSpPr/>
          <p:nvPr/>
        </p:nvSpPr>
        <p:spPr>
          <a:xfrm>
            <a:off x="2676755" y="3420417"/>
            <a:ext cx="6144985" cy="371382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just"/>
            <a:r>
              <a:rPr lang="tr-TR" sz="2000" dirty="0">
                <a:solidFill>
                  <a:srgbClr val="00B0F0"/>
                </a:solidFill>
                <a:latin typeface="Kayra Aydin" pitchFamily="34" charset="0"/>
              </a:rPr>
              <a:t>Hangi sayıya 5 eklersem 17 eder? </a:t>
            </a:r>
          </a:p>
        </p:txBody>
      </p:sp>
      <p:sp>
        <p:nvSpPr>
          <p:cNvPr id="64" name="Dikdörtgen 63"/>
          <p:cNvSpPr/>
          <p:nvPr/>
        </p:nvSpPr>
        <p:spPr>
          <a:xfrm>
            <a:off x="179390" y="3768818"/>
            <a:ext cx="6144985" cy="371382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just"/>
            <a:r>
              <a:rPr lang="tr-TR" sz="2000" dirty="0">
                <a:solidFill>
                  <a:srgbClr val="00B050"/>
                </a:solidFill>
                <a:latin typeface="Kayra Aydin" pitchFamily="34" charset="0"/>
              </a:rPr>
              <a:t>Toplama işleminde verilmeyeni bulma</a:t>
            </a:r>
          </a:p>
        </p:txBody>
      </p:sp>
      <p:sp>
        <p:nvSpPr>
          <p:cNvPr id="65" name="Dikdörtgen 64"/>
          <p:cNvSpPr/>
          <p:nvPr/>
        </p:nvSpPr>
        <p:spPr>
          <a:xfrm>
            <a:off x="871969" y="4129181"/>
            <a:ext cx="535155" cy="371382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ctr"/>
            <a:r>
              <a:rPr lang="tr-TR" sz="2000" dirty="0">
                <a:latin typeface="Kayra Aydin" pitchFamily="34" charset="0"/>
              </a:rPr>
              <a:t>17</a:t>
            </a:r>
          </a:p>
        </p:txBody>
      </p:sp>
      <p:sp>
        <p:nvSpPr>
          <p:cNvPr id="66" name="Dikdörtgen 65"/>
          <p:cNvSpPr/>
          <p:nvPr/>
        </p:nvSpPr>
        <p:spPr>
          <a:xfrm>
            <a:off x="1332212" y="4140201"/>
            <a:ext cx="535155" cy="371382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ctr"/>
            <a:r>
              <a:rPr lang="tr-TR" sz="2000" dirty="0">
                <a:latin typeface="Kayra Aydin" pitchFamily="34" charset="0"/>
              </a:rPr>
              <a:t>-</a:t>
            </a:r>
          </a:p>
        </p:txBody>
      </p:sp>
      <p:sp>
        <p:nvSpPr>
          <p:cNvPr id="67" name="Dikdörtgen 66"/>
          <p:cNvSpPr/>
          <p:nvPr/>
        </p:nvSpPr>
        <p:spPr>
          <a:xfrm>
            <a:off x="1892545" y="4129181"/>
            <a:ext cx="535155" cy="371382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ctr"/>
            <a:r>
              <a:rPr lang="tr-TR" sz="2000" dirty="0">
                <a:latin typeface="Kayra Aydin" pitchFamily="34" charset="0"/>
              </a:rPr>
              <a:t>5</a:t>
            </a:r>
          </a:p>
        </p:txBody>
      </p:sp>
      <p:sp>
        <p:nvSpPr>
          <p:cNvPr id="68" name="Dikdörtgen 67"/>
          <p:cNvSpPr/>
          <p:nvPr/>
        </p:nvSpPr>
        <p:spPr>
          <a:xfrm>
            <a:off x="2526562" y="4140201"/>
            <a:ext cx="535155" cy="371382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ctr"/>
            <a:r>
              <a:rPr lang="tr-TR" sz="2000" dirty="0">
                <a:latin typeface="Kayra Aydin" pitchFamily="34" charset="0"/>
              </a:rPr>
              <a:t>=</a:t>
            </a:r>
          </a:p>
        </p:txBody>
      </p:sp>
      <p:sp>
        <p:nvSpPr>
          <p:cNvPr id="69" name="Dikdörtgen 68"/>
          <p:cNvSpPr/>
          <p:nvPr/>
        </p:nvSpPr>
        <p:spPr>
          <a:xfrm>
            <a:off x="3173886" y="4143578"/>
            <a:ext cx="535155" cy="371382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ctr"/>
            <a:r>
              <a:rPr lang="tr-TR" sz="2000" dirty="0">
                <a:latin typeface="Kayra Aydin" pitchFamily="34" charset="0"/>
              </a:rPr>
              <a:t>12</a:t>
            </a:r>
          </a:p>
        </p:txBody>
      </p:sp>
      <p:sp>
        <p:nvSpPr>
          <p:cNvPr id="70" name="Dikdörtgen 69"/>
          <p:cNvSpPr/>
          <p:nvPr/>
        </p:nvSpPr>
        <p:spPr>
          <a:xfrm>
            <a:off x="5120375" y="4129181"/>
            <a:ext cx="535155" cy="371382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ctr"/>
            <a:r>
              <a:rPr lang="tr-TR" sz="2000" dirty="0">
                <a:solidFill>
                  <a:srgbClr val="FF0000"/>
                </a:solidFill>
                <a:latin typeface="Kayra Aydin" pitchFamily="34" charset="0"/>
              </a:rPr>
              <a:t>B</a:t>
            </a:r>
          </a:p>
        </p:txBody>
      </p:sp>
      <p:sp>
        <p:nvSpPr>
          <p:cNvPr id="71" name="Dikdörtgen 70"/>
          <p:cNvSpPr/>
          <p:nvPr/>
        </p:nvSpPr>
        <p:spPr>
          <a:xfrm>
            <a:off x="5580065" y="4146955"/>
            <a:ext cx="535155" cy="371382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ctr"/>
            <a:r>
              <a:rPr lang="tr-TR" sz="2000" dirty="0">
                <a:latin typeface="Kayra Aydin" pitchFamily="34" charset="0"/>
              </a:rPr>
              <a:t>=</a:t>
            </a:r>
          </a:p>
        </p:txBody>
      </p:sp>
      <p:sp>
        <p:nvSpPr>
          <p:cNvPr id="72" name="Dikdörtgen 71"/>
          <p:cNvSpPr/>
          <p:nvPr/>
        </p:nvSpPr>
        <p:spPr>
          <a:xfrm>
            <a:off x="6299797" y="4146955"/>
            <a:ext cx="535155" cy="371382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ctr"/>
            <a:r>
              <a:rPr lang="tr-TR" sz="2000" dirty="0">
                <a:latin typeface="Kayra Aydin" pitchFamily="34" charset="0"/>
              </a:rPr>
              <a:t>12</a:t>
            </a:r>
          </a:p>
        </p:txBody>
      </p:sp>
      <p:sp>
        <p:nvSpPr>
          <p:cNvPr id="73" name="Oval 72"/>
          <p:cNvSpPr/>
          <p:nvPr/>
        </p:nvSpPr>
        <p:spPr>
          <a:xfrm>
            <a:off x="135136" y="514720"/>
            <a:ext cx="468000" cy="468000"/>
          </a:xfrm>
          <a:prstGeom prst="ellips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r>
              <a:rPr lang="tr-TR" sz="2000" dirty="0">
                <a:latin typeface="Kayra Aydin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642618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2" grpId="0"/>
      <p:bldP spid="61" grpId="0"/>
      <p:bldP spid="62" grpId="0"/>
      <p:bldP spid="41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>
          <a:xfrm>
            <a:off x="299480" y="5005627"/>
            <a:ext cx="8456293" cy="287536"/>
          </a:xfrm>
        </p:spPr>
        <p:txBody>
          <a:bodyPr/>
          <a:lstStyle/>
          <a:p>
            <a:r>
              <a:rPr lang="tr-TR" sz="1200" dirty="0">
                <a:solidFill>
                  <a:schemeClr val="tx1"/>
                </a:solidFill>
                <a:latin typeface="Kayra Aydin" pitchFamily="34" charset="0"/>
              </a:rPr>
              <a:t>Zafer İhsan KARAOĞLU                                2020-2021                       Aydınlıkevler İlkokulu/YENİŞEHİR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2811335" y="141079"/>
            <a:ext cx="3406829" cy="439286"/>
          </a:xfrm>
          <a:prstGeom prst="rect">
            <a:avLst/>
          </a:prstGeom>
          <a:noFill/>
        </p:spPr>
        <p:txBody>
          <a:bodyPr wrap="non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24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SORULARLA KESİRLER</a:t>
            </a:r>
          </a:p>
        </p:txBody>
      </p:sp>
      <p:grpSp>
        <p:nvGrpSpPr>
          <p:cNvPr id="6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1689769" y="501081"/>
            <a:ext cx="5619107" cy="27283"/>
            <a:chOff x="0" y="6310313"/>
            <a:chExt cx="9283708" cy="72000"/>
          </a:xfrm>
        </p:grpSpPr>
        <p:sp>
          <p:nvSpPr>
            <p:cNvPr id="7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8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9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10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47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308776" y="4882143"/>
            <a:ext cx="8454998" cy="54565"/>
            <a:chOff x="0" y="6310313"/>
            <a:chExt cx="9283708" cy="72000"/>
          </a:xfrm>
        </p:grpSpPr>
        <p:sp>
          <p:nvSpPr>
            <p:cNvPr id="48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49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0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1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2" name="Grup 1"/>
          <p:cNvGrpSpPr/>
          <p:nvPr/>
        </p:nvGrpSpPr>
        <p:grpSpPr>
          <a:xfrm>
            <a:off x="414684" y="759762"/>
            <a:ext cx="8551866" cy="973956"/>
            <a:chOff x="409201" y="628012"/>
            <a:chExt cx="8551866" cy="973956"/>
          </a:xfrm>
        </p:grpSpPr>
        <p:grpSp>
          <p:nvGrpSpPr>
            <p:cNvPr id="34" name="Grup 33"/>
            <p:cNvGrpSpPr/>
            <p:nvPr/>
          </p:nvGrpSpPr>
          <p:grpSpPr>
            <a:xfrm>
              <a:off x="409201" y="628012"/>
              <a:ext cx="1223132" cy="973956"/>
              <a:chOff x="-295744" y="2861798"/>
              <a:chExt cx="1835150" cy="1303086"/>
            </a:xfrm>
          </p:grpSpPr>
          <p:cxnSp>
            <p:nvCxnSpPr>
              <p:cNvPr id="35" name="Düz Bağlayıcı 34"/>
              <p:cNvCxnSpPr/>
              <p:nvPr/>
            </p:nvCxnSpPr>
            <p:spPr>
              <a:xfrm flipH="1">
                <a:off x="313142" y="3522786"/>
                <a:ext cx="864213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Dikdörtgen 35"/>
              <p:cNvSpPr/>
              <p:nvPr/>
            </p:nvSpPr>
            <p:spPr>
              <a:xfrm>
                <a:off x="313142" y="2861798"/>
                <a:ext cx="933371" cy="599829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62987" tIns="31495" rIns="62987" bIns="31495">
                <a:spAutoFit/>
              </a:bodyPr>
              <a:lstStyle/>
              <a:p>
                <a:pPr algn="ctr"/>
                <a:r>
                  <a:rPr lang="tr-TR" sz="2500" dirty="0">
                    <a:latin typeface="Kayra Aydin" pitchFamily="34" charset="0"/>
                  </a:rPr>
                  <a:t>14</a:t>
                </a:r>
              </a:p>
            </p:txBody>
          </p:sp>
          <p:sp>
            <p:nvSpPr>
              <p:cNvPr id="37" name="Dikdörtgen 36"/>
              <p:cNvSpPr/>
              <p:nvPr/>
            </p:nvSpPr>
            <p:spPr>
              <a:xfrm>
                <a:off x="20249" y="3565056"/>
                <a:ext cx="1519157" cy="599828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62987" tIns="31495" rIns="62987" bIns="31495">
                <a:spAutoFit/>
              </a:bodyPr>
              <a:lstStyle/>
              <a:p>
                <a:pPr algn="ctr"/>
                <a:r>
                  <a:rPr lang="tr-TR" sz="2500" dirty="0">
                    <a:solidFill>
                      <a:srgbClr val="FF0000"/>
                    </a:solidFill>
                    <a:latin typeface="Kayra Aydin" pitchFamily="34" charset="0"/>
                  </a:rPr>
                  <a:t>B+6</a:t>
                </a:r>
              </a:p>
            </p:txBody>
          </p:sp>
          <p:sp>
            <p:nvSpPr>
              <p:cNvPr id="38" name="Dikdörtgen 37"/>
              <p:cNvSpPr/>
              <p:nvPr/>
            </p:nvSpPr>
            <p:spPr>
              <a:xfrm>
                <a:off x="-295744" y="3272651"/>
                <a:ext cx="500316" cy="599828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62987" tIns="31495" rIns="62987" bIns="31495">
                <a:spAutoFit/>
              </a:bodyPr>
              <a:lstStyle/>
              <a:p>
                <a:pPr algn="ctr"/>
                <a:endParaRPr lang="tr-TR" sz="2500" dirty="0">
                  <a:solidFill>
                    <a:srgbClr val="FF0000"/>
                  </a:solidFill>
                  <a:latin typeface="Kayra Aydin" pitchFamily="34" charset="0"/>
                </a:endParaRPr>
              </a:p>
            </p:txBody>
          </p:sp>
        </p:grpSp>
        <p:sp>
          <p:nvSpPr>
            <p:cNvPr id="39" name="Dikdörtgen 38">
              <a:extLst>
                <a:ext uri="{FF2B5EF4-FFF2-40B4-BE49-F238E27FC236}">
                  <a16:creationId xmlns:a16="http://schemas.microsoft.com/office/drawing/2014/main" id="{D7A1776F-8993-429A-A231-2BD40A8FD80A}"/>
                </a:ext>
              </a:extLst>
            </p:cNvPr>
            <p:cNvSpPr/>
            <p:nvPr/>
          </p:nvSpPr>
          <p:spPr>
            <a:xfrm>
              <a:off x="1887060" y="672030"/>
              <a:ext cx="7074007" cy="808618"/>
            </a:xfrm>
            <a:prstGeom prst="rect">
              <a:avLst/>
            </a:prstGeom>
            <a:noFill/>
          </p:spPr>
          <p:txBody>
            <a:bodyPr wrap="square" lIns="69278" tIns="34639" rIns="69278" bIns="34639">
              <a:spAutoFit/>
            </a:bodyPr>
            <a:lstStyle/>
            <a:p>
              <a:pPr algn="just" defTabSz="692694">
                <a:defRPr/>
              </a:pPr>
              <a:r>
                <a:rPr lang="tr-TR" sz="2400" dirty="0">
                  <a:ln w="0"/>
                  <a:latin typeface="Kayra Aydin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Yandaki kesir bir bileşik kesir olduğuna göre </a:t>
              </a:r>
              <a:r>
                <a:rPr lang="tr-TR" sz="2400" dirty="0">
                  <a:ln w="0"/>
                  <a:solidFill>
                    <a:srgbClr val="FF0000"/>
                  </a:solidFill>
                  <a:latin typeface="Kayra Aydin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«B»</a:t>
              </a:r>
              <a:r>
                <a:rPr lang="tr-TR" sz="2400" dirty="0">
                  <a:ln w="0"/>
                  <a:latin typeface="Kayra Aydin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yerine yazılabilecek en </a:t>
              </a:r>
              <a:r>
                <a:rPr lang="tr-TR" sz="2400" dirty="0">
                  <a:ln w="0"/>
                  <a:solidFill>
                    <a:srgbClr val="FF0000"/>
                  </a:solidFill>
                  <a:latin typeface="Kayra Aydin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büyük</a:t>
              </a:r>
              <a:r>
                <a:rPr lang="tr-TR" sz="2400" dirty="0">
                  <a:ln w="0"/>
                  <a:latin typeface="Kayra Aydin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sayı kaçtır?</a:t>
              </a:r>
            </a:p>
          </p:txBody>
        </p:sp>
      </p:grpSp>
      <p:sp>
        <p:nvSpPr>
          <p:cNvPr id="40" name="Dikdörtgen 39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174286" y="1836241"/>
            <a:ext cx="1124154" cy="439286"/>
          </a:xfrm>
          <a:prstGeom prst="rect">
            <a:avLst/>
          </a:prstGeom>
          <a:noFill/>
        </p:spPr>
        <p:txBody>
          <a:bodyPr wrap="non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24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Çözüm</a:t>
            </a:r>
          </a:p>
        </p:txBody>
      </p:sp>
      <p:sp>
        <p:nvSpPr>
          <p:cNvPr id="42" name="Dikdörtgen 41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179388" y="2196603"/>
            <a:ext cx="8642350" cy="1189560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just" defTabSz="692694">
              <a:defRPr/>
            </a:pPr>
            <a:r>
              <a:rPr lang="tr-TR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	Verilen kesir bileşik kesir olduğu için pay paydadan büyük olmalı yada eşit olmalı. Bu nedenle payda kısmına en fazla </a:t>
            </a:r>
            <a:r>
              <a:rPr lang="tr-TR" sz="24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«14» </a:t>
            </a:r>
            <a:r>
              <a:rPr lang="tr-TR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yazabiliriz.</a:t>
            </a:r>
          </a:p>
        </p:txBody>
      </p:sp>
      <p:sp>
        <p:nvSpPr>
          <p:cNvPr id="61" name="Dikdörtgen 60"/>
          <p:cNvSpPr/>
          <p:nvPr/>
        </p:nvSpPr>
        <p:spPr>
          <a:xfrm>
            <a:off x="1657653" y="3438350"/>
            <a:ext cx="333462" cy="371382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ctr"/>
            <a:r>
              <a:rPr lang="tr-TR" sz="2000" dirty="0">
                <a:latin typeface="Kayra Aydin" pitchFamily="34" charset="0"/>
              </a:rPr>
              <a:t>=</a:t>
            </a:r>
          </a:p>
        </p:txBody>
      </p:sp>
      <p:sp>
        <p:nvSpPr>
          <p:cNvPr id="62" name="Dikdörtgen 61"/>
          <p:cNvSpPr/>
          <p:nvPr/>
        </p:nvSpPr>
        <p:spPr>
          <a:xfrm>
            <a:off x="2015474" y="3425152"/>
            <a:ext cx="535155" cy="371382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ctr"/>
            <a:r>
              <a:rPr lang="tr-TR" sz="2000" dirty="0">
                <a:solidFill>
                  <a:srgbClr val="FF0000"/>
                </a:solidFill>
                <a:latin typeface="Kayra Aydin" pitchFamily="34" charset="0"/>
              </a:rPr>
              <a:t>14</a:t>
            </a:r>
          </a:p>
        </p:txBody>
      </p:sp>
      <p:sp>
        <p:nvSpPr>
          <p:cNvPr id="41" name="Dikdörtgen 40"/>
          <p:cNvSpPr/>
          <p:nvPr/>
        </p:nvSpPr>
        <p:spPr>
          <a:xfrm>
            <a:off x="536022" y="3426711"/>
            <a:ext cx="1012522" cy="371382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ctr"/>
            <a:r>
              <a:rPr lang="tr-TR" sz="2000" dirty="0">
                <a:latin typeface="Kayra Aydin" pitchFamily="34" charset="0"/>
              </a:rPr>
              <a:t>B + 6</a:t>
            </a:r>
          </a:p>
        </p:txBody>
      </p:sp>
      <p:sp>
        <p:nvSpPr>
          <p:cNvPr id="63" name="Dikdörtgen 62"/>
          <p:cNvSpPr/>
          <p:nvPr/>
        </p:nvSpPr>
        <p:spPr>
          <a:xfrm>
            <a:off x="2676755" y="3420417"/>
            <a:ext cx="6144985" cy="371382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just"/>
            <a:r>
              <a:rPr lang="tr-TR" sz="2000" dirty="0">
                <a:solidFill>
                  <a:srgbClr val="00B0F0"/>
                </a:solidFill>
                <a:latin typeface="Kayra Aydin" pitchFamily="34" charset="0"/>
              </a:rPr>
              <a:t>Hangi sayıya 6 eklersem 14 eder? </a:t>
            </a:r>
          </a:p>
        </p:txBody>
      </p:sp>
      <p:sp>
        <p:nvSpPr>
          <p:cNvPr id="64" name="Dikdörtgen 63"/>
          <p:cNvSpPr/>
          <p:nvPr/>
        </p:nvSpPr>
        <p:spPr>
          <a:xfrm>
            <a:off x="179390" y="3768818"/>
            <a:ext cx="6144985" cy="371382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just"/>
            <a:r>
              <a:rPr lang="tr-TR" sz="2000" dirty="0">
                <a:solidFill>
                  <a:srgbClr val="00B050"/>
                </a:solidFill>
                <a:latin typeface="Kayra Aydin" pitchFamily="34" charset="0"/>
              </a:rPr>
              <a:t>Toplama işleminde verilmeyeni bulma</a:t>
            </a:r>
          </a:p>
        </p:txBody>
      </p:sp>
      <p:sp>
        <p:nvSpPr>
          <p:cNvPr id="65" name="Dikdörtgen 64"/>
          <p:cNvSpPr/>
          <p:nvPr/>
        </p:nvSpPr>
        <p:spPr>
          <a:xfrm>
            <a:off x="871969" y="4129181"/>
            <a:ext cx="535155" cy="371382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ctr"/>
            <a:r>
              <a:rPr lang="tr-TR" sz="2000" dirty="0">
                <a:latin typeface="Kayra Aydin" pitchFamily="34" charset="0"/>
              </a:rPr>
              <a:t>14</a:t>
            </a:r>
          </a:p>
        </p:txBody>
      </p:sp>
      <p:sp>
        <p:nvSpPr>
          <p:cNvPr id="66" name="Dikdörtgen 65"/>
          <p:cNvSpPr/>
          <p:nvPr/>
        </p:nvSpPr>
        <p:spPr>
          <a:xfrm>
            <a:off x="1332212" y="4140201"/>
            <a:ext cx="535155" cy="371382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ctr"/>
            <a:r>
              <a:rPr lang="tr-TR" sz="2000" dirty="0">
                <a:latin typeface="Kayra Aydin" pitchFamily="34" charset="0"/>
              </a:rPr>
              <a:t>-</a:t>
            </a:r>
          </a:p>
        </p:txBody>
      </p:sp>
      <p:sp>
        <p:nvSpPr>
          <p:cNvPr id="67" name="Dikdörtgen 66"/>
          <p:cNvSpPr/>
          <p:nvPr/>
        </p:nvSpPr>
        <p:spPr>
          <a:xfrm>
            <a:off x="1892545" y="4129181"/>
            <a:ext cx="535155" cy="371382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ctr"/>
            <a:r>
              <a:rPr lang="tr-TR" sz="2000" dirty="0">
                <a:latin typeface="Kayra Aydin" pitchFamily="34" charset="0"/>
              </a:rPr>
              <a:t>6</a:t>
            </a:r>
          </a:p>
        </p:txBody>
      </p:sp>
      <p:sp>
        <p:nvSpPr>
          <p:cNvPr id="68" name="Dikdörtgen 67"/>
          <p:cNvSpPr/>
          <p:nvPr/>
        </p:nvSpPr>
        <p:spPr>
          <a:xfrm>
            <a:off x="2526562" y="4140201"/>
            <a:ext cx="535155" cy="371382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ctr"/>
            <a:r>
              <a:rPr lang="tr-TR" sz="2000" dirty="0">
                <a:latin typeface="Kayra Aydin" pitchFamily="34" charset="0"/>
              </a:rPr>
              <a:t>=</a:t>
            </a:r>
          </a:p>
        </p:txBody>
      </p:sp>
      <p:sp>
        <p:nvSpPr>
          <p:cNvPr id="69" name="Dikdörtgen 68"/>
          <p:cNvSpPr/>
          <p:nvPr/>
        </p:nvSpPr>
        <p:spPr>
          <a:xfrm>
            <a:off x="3173886" y="4143578"/>
            <a:ext cx="535155" cy="371382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ctr"/>
            <a:r>
              <a:rPr lang="tr-TR" sz="2000" dirty="0">
                <a:latin typeface="Kayra Aydin" pitchFamily="34" charset="0"/>
              </a:rPr>
              <a:t>8</a:t>
            </a:r>
          </a:p>
        </p:txBody>
      </p:sp>
      <p:sp>
        <p:nvSpPr>
          <p:cNvPr id="70" name="Dikdörtgen 69"/>
          <p:cNvSpPr/>
          <p:nvPr/>
        </p:nvSpPr>
        <p:spPr>
          <a:xfrm>
            <a:off x="5120375" y="4129181"/>
            <a:ext cx="535155" cy="371382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ctr"/>
            <a:r>
              <a:rPr lang="tr-TR" sz="2000" dirty="0">
                <a:solidFill>
                  <a:srgbClr val="FF0000"/>
                </a:solidFill>
                <a:latin typeface="Kayra Aydin" pitchFamily="34" charset="0"/>
              </a:rPr>
              <a:t>B</a:t>
            </a:r>
          </a:p>
        </p:txBody>
      </p:sp>
      <p:sp>
        <p:nvSpPr>
          <p:cNvPr id="71" name="Dikdörtgen 70"/>
          <p:cNvSpPr/>
          <p:nvPr/>
        </p:nvSpPr>
        <p:spPr>
          <a:xfrm>
            <a:off x="5580065" y="4146955"/>
            <a:ext cx="535155" cy="371382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ctr"/>
            <a:r>
              <a:rPr lang="tr-TR" sz="2000" dirty="0">
                <a:latin typeface="Kayra Aydin" pitchFamily="34" charset="0"/>
              </a:rPr>
              <a:t>=</a:t>
            </a:r>
          </a:p>
        </p:txBody>
      </p:sp>
      <p:sp>
        <p:nvSpPr>
          <p:cNvPr id="72" name="Dikdörtgen 71"/>
          <p:cNvSpPr/>
          <p:nvPr/>
        </p:nvSpPr>
        <p:spPr>
          <a:xfrm>
            <a:off x="6299797" y="4146955"/>
            <a:ext cx="535155" cy="371382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ctr"/>
            <a:r>
              <a:rPr lang="tr-TR" sz="2000">
                <a:latin typeface="Kayra Aydin" pitchFamily="34" charset="0"/>
              </a:rPr>
              <a:t>8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73" name="Oval 72"/>
          <p:cNvSpPr/>
          <p:nvPr/>
        </p:nvSpPr>
        <p:spPr>
          <a:xfrm>
            <a:off x="135136" y="514720"/>
            <a:ext cx="468000" cy="468000"/>
          </a:xfrm>
          <a:prstGeom prst="ellips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r>
              <a:rPr lang="tr-TR" sz="2000" dirty="0">
                <a:latin typeface="Kayra Aydin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777470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2" grpId="0"/>
      <p:bldP spid="61" grpId="0"/>
      <p:bldP spid="62" grpId="0"/>
      <p:bldP spid="41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>
          <a:xfrm>
            <a:off x="299477" y="5005627"/>
            <a:ext cx="8456294" cy="287536"/>
          </a:xfrm>
        </p:spPr>
        <p:txBody>
          <a:bodyPr/>
          <a:lstStyle/>
          <a:p>
            <a:r>
              <a:rPr lang="tr-TR" sz="1200" dirty="0">
                <a:solidFill>
                  <a:prstClr val="black"/>
                </a:solidFill>
                <a:latin typeface="Kayra Aydin" pitchFamily="34" charset="0"/>
              </a:rPr>
              <a:t>Zafer İhsan KARAOĞLU                                2020-2021                       Aydınlıkevler İlkokulu/YENİŞEHİR</a:t>
            </a:r>
          </a:p>
        </p:txBody>
      </p:sp>
      <p:grpSp>
        <p:nvGrpSpPr>
          <p:cNvPr id="11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308777" y="4882143"/>
            <a:ext cx="8454997" cy="54565"/>
            <a:chOff x="0" y="6310313"/>
            <a:chExt cx="9283708" cy="72000"/>
          </a:xfrm>
        </p:grpSpPr>
        <p:sp>
          <p:nvSpPr>
            <p:cNvPr id="12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797">
                <a:defRPr/>
              </a:pPr>
              <a:endParaRPr lang="th-TH" sz="21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13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797">
                <a:defRPr/>
              </a:pPr>
              <a:endParaRPr lang="th-TH" sz="21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14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797">
                <a:defRPr/>
              </a:pPr>
              <a:endParaRPr lang="th-TH" sz="21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15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797">
                <a:defRPr/>
              </a:pPr>
              <a:endParaRPr lang="th-TH" sz="2100">
                <a:solidFill>
                  <a:prstClr val="white"/>
                </a:solidFill>
                <a:latin typeface="Century Gothic"/>
              </a:endParaRPr>
            </a:p>
          </p:txBody>
        </p:sp>
      </p:grpSp>
      <p:grpSp>
        <p:nvGrpSpPr>
          <p:cNvPr id="3" name="Grup 2"/>
          <p:cNvGrpSpPr/>
          <p:nvPr/>
        </p:nvGrpSpPr>
        <p:grpSpPr>
          <a:xfrm>
            <a:off x="1" y="1"/>
            <a:ext cx="9001125" cy="4882142"/>
            <a:chOff x="0" y="0"/>
            <a:chExt cx="11880850" cy="6442075"/>
          </a:xfrm>
        </p:grpSpPr>
        <p:sp>
          <p:nvSpPr>
            <p:cNvPr id="2" name="Dikdörtgen 1"/>
            <p:cNvSpPr/>
            <p:nvPr/>
          </p:nvSpPr>
          <p:spPr>
            <a:xfrm>
              <a:off x="0" y="0"/>
              <a:ext cx="11880850" cy="644207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22835"/>
              <a:endParaRPr lang="tr-TR">
                <a:solidFill>
                  <a:prstClr val="white"/>
                </a:solidFill>
              </a:endParaRPr>
            </a:p>
          </p:txBody>
        </p:sp>
        <p:sp>
          <p:nvSpPr>
            <p:cNvPr id="55" name="Düzlem 54">
              <a:extLst>
                <a:ext uri="{FF2B5EF4-FFF2-40B4-BE49-F238E27FC236}">
                  <a16:creationId xmlns:a16="http://schemas.microsoft.com/office/drawing/2014/main" id="{50796801-4F43-4CE1-8C3B-070F6AAAB1EF}"/>
                </a:ext>
              </a:extLst>
            </p:cNvPr>
            <p:cNvSpPr/>
            <p:nvPr/>
          </p:nvSpPr>
          <p:spPr>
            <a:xfrm>
              <a:off x="1403921" y="1702117"/>
              <a:ext cx="9073008" cy="3720465"/>
            </a:xfrm>
            <a:prstGeom prst="plaqu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>
              <a:spAutoFit/>
            </a:bodyPr>
            <a:lstStyle/>
            <a:p>
              <a:pPr algn="ctr" defTabSz="822835"/>
              <a:r>
                <a:rPr lang="tr-TR" sz="2700" dirty="0">
                  <a:ln w="0"/>
                  <a:solidFill>
                    <a:srgbClr val="FFFF00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latin typeface="Kayra Aydin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Hazırlayan</a:t>
              </a:r>
            </a:p>
            <a:p>
              <a:pPr algn="ctr" defTabSz="822835"/>
              <a:r>
                <a:rPr lang="tr-TR" sz="2700" dirty="0">
                  <a:ln w="0"/>
                  <a:solidFill>
                    <a:srgbClr val="FFFF00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latin typeface="Kayra Aydin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Aydınlıkevler İlkokulu / MERSİN</a:t>
              </a:r>
            </a:p>
            <a:p>
              <a:pPr algn="ctr" defTabSz="822835"/>
              <a:endParaRPr lang="tr-TR" sz="270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algn="ctr" defTabSz="822835"/>
              <a:r>
                <a:rPr lang="tr-TR" sz="2700" dirty="0">
                  <a:ln w="0"/>
                  <a:solidFill>
                    <a:srgbClr val="FFFF00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latin typeface="Kayra Aydin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Zafer İhsan KARAOĞLU</a:t>
              </a:r>
            </a:p>
            <a:p>
              <a:pPr algn="ctr" defTabSz="822835"/>
              <a:r>
                <a:rPr lang="tr-TR" sz="2700" dirty="0">
                  <a:ln w="0"/>
                  <a:solidFill>
                    <a:srgbClr val="FFFF00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latin typeface="Kayra Aydin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4/K SINIFI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35267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>
          <a:xfrm>
            <a:off x="299480" y="5005627"/>
            <a:ext cx="8456293" cy="287536"/>
          </a:xfrm>
        </p:spPr>
        <p:txBody>
          <a:bodyPr/>
          <a:lstStyle/>
          <a:p>
            <a:r>
              <a:rPr lang="tr-TR" sz="1200" dirty="0">
                <a:solidFill>
                  <a:schemeClr val="tx1"/>
                </a:solidFill>
                <a:latin typeface="Kayra Aydin" pitchFamily="34" charset="0"/>
              </a:rPr>
              <a:t>Zafer İhsan KARAOĞLU                                2020-2021                       Aydınlıkevler İlkokulu/YENİŞEHİR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326413" y="61793"/>
            <a:ext cx="1457577" cy="439286"/>
          </a:xfrm>
          <a:prstGeom prst="rect">
            <a:avLst/>
          </a:prstGeom>
          <a:noFill/>
        </p:spPr>
        <p:txBody>
          <a:bodyPr wrap="non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2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KESİRLER</a:t>
            </a:r>
          </a:p>
        </p:txBody>
      </p:sp>
      <p:grpSp>
        <p:nvGrpSpPr>
          <p:cNvPr id="6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1689769" y="468090"/>
            <a:ext cx="5619107" cy="27283"/>
            <a:chOff x="0" y="6310313"/>
            <a:chExt cx="9283708" cy="72000"/>
          </a:xfrm>
        </p:grpSpPr>
        <p:sp>
          <p:nvSpPr>
            <p:cNvPr id="7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8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9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10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47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308776" y="4882143"/>
            <a:ext cx="8454998" cy="54565"/>
            <a:chOff x="0" y="6310313"/>
            <a:chExt cx="9283708" cy="72000"/>
          </a:xfrm>
        </p:grpSpPr>
        <p:sp>
          <p:nvSpPr>
            <p:cNvPr id="48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49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0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1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sp>
        <p:nvSpPr>
          <p:cNvPr id="11" name="Dikdörtgen 10"/>
          <p:cNvSpPr/>
          <p:nvPr/>
        </p:nvSpPr>
        <p:spPr>
          <a:xfrm>
            <a:off x="180311" y="612105"/>
            <a:ext cx="8576341" cy="400110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  <a:latin typeface="Kayra Aydin" pitchFamily="34" charset="0"/>
              </a:rPr>
              <a:t>BÜTÜN</a:t>
            </a:r>
            <a:r>
              <a:rPr lang="tr-TR" sz="2000" b="1" dirty="0">
                <a:latin typeface="Kayra Aydin" pitchFamily="34" charset="0"/>
              </a:rPr>
              <a:t> : </a:t>
            </a:r>
            <a:r>
              <a:rPr lang="tr-TR" sz="2000" dirty="0">
                <a:latin typeface="Kayra Aydin" pitchFamily="34" charset="0"/>
              </a:rPr>
              <a:t>Parçalanmamış eksiksiz olan her şeye </a:t>
            </a:r>
            <a:r>
              <a:rPr lang="tr-TR" sz="2000" b="1" dirty="0">
                <a:solidFill>
                  <a:srgbClr val="FF0000"/>
                </a:solidFill>
                <a:latin typeface="Kayra Aydin" pitchFamily="34" charset="0"/>
              </a:rPr>
              <a:t>bütün</a:t>
            </a:r>
            <a:r>
              <a:rPr lang="tr-TR" sz="2000" b="1" dirty="0">
                <a:latin typeface="Kayra Aydin" pitchFamily="34" charset="0"/>
              </a:rPr>
              <a:t> </a:t>
            </a:r>
            <a:r>
              <a:rPr lang="tr-TR" sz="2000" dirty="0">
                <a:latin typeface="Kayra Aydin" pitchFamily="34" charset="0"/>
              </a:rPr>
              <a:t>denir. </a:t>
            </a:r>
          </a:p>
        </p:txBody>
      </p:sp>
      <p:sp>
        <p:nvSpPr>
          <p:cNvPr id="53" name="Dikdörtgen 52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3193789" y="-5138"/>
            <a:ext cx="2350514" cy="439286"/>
          </a:xfrm>
          <a:prstGeom prst="rect">
            <a:avLst/>
          </a:prstGeom>
          <a:noFill/>
        </p:spPr>
        <p:txBody>
          <a:bodyPr wrap="non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24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HATIRLAYALIM</a:t>
            </a:r>
          </a:p>
        </p:txBody>
      </p:sp>
      <p:sp>
        <p:nvSpPr>
          <p:cNvPr id="54" name="Dikdörtgen 53"/>
          <p:cNvSpPr/>
          <p:nvPr/>
        </p:nvSpPr>
        <p:spPr>
          <a:xfrm>
            <a:off x="180084" y="972145"/>
            <a:ext cx="8576341" cy="400110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  <a:latin typeface="Kayra Aydin" pitchFamily="34" charset="0"/>
              </a:rPr>
              <a:t>KESİR</a:t>
            </a:r>
            <a:r>
              <a:rPr lang="tr-TR" sz="2000" dirty="0">
                <a:solidFill>
                  <a:srgbClr val="FF0000"/>
                </a:solidFill>
                <a:latin typeface="Kayra Aydin" pitchFamily="34" charset="0"/>
              </a:rPr>
              <a:t> : </a:t>
            </a:r>
            <a:r>
              <a:rPr lang="tr-TR" sz="2000" dirty="0">
                <a:latin typeface="Kayra Aydin" pitchFamily="34" charset="0"/>
              </a:rPr>
              <a:t>Bütünün eş parçalarından her birine </a:t>
            </a:r>
            <a:r>
              <a:rPr lang="tr-TR" sz="2000" dirty="0">
                <a:solidFill>
                  <a:srgbClr val="FF0000"/>
                </a:solidFill>
                <a:latin typeface="Kayra Aydin" pitchFamily="34" charset="0"/>
              </a:rPr>
              <a:t>kesir</a:t>
            </a:r>
            <a:r>
              <a:rPr lang="tr-TR" sz="2000" dirty="0">
                <a:latin typeface="Kayra Aydin" pitchFamily="34" charset="0"/>
              </a:rPr>
              <a:t> denir.</a:t>
            </a:r>
          </a:p>
        </p:txBody>
      </p:sp>
      <p:sp>
        <p:nvSpPr>
          <p:cNvPr id="55" name="Dikdörtgen 54"/>
          <p:cNvSpPr/>
          <p:nvPr/>
        </p:nvSpPr>
        <p:spPr>
          <a:xfrm>
            <a:off x="187435" y="1332187"/>
            <a:ext cx="8576341" cy="101566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sz="2000" b="1" dirty="0">
                <a:solidFill>
                  <a:srgbClr val="FF0000"/>
                </a:solidFill>
                <a:latin typeface="Kayra Aydin" pitchFamily="34" charset="0"/>
              </a:rPr>
              <a:t>KESİR SAYISI : </a:t>
            </a:r>
            <a:r>
              <a:rPr lang="tr-TR" sz="2000" dirty="0">
                <a:latin typeface="Kayra Aydin" pitchFamily="34" charset="0"/>
              </a:rPr>
              <a:t>Eş parçalara bölünmüş bir bütünün bir veya birkaç parçasına bu bütünün </a:t>
            </a:r>
            <a:r>
              <a:rPr lang="tr-TR" sz="2000" dirty="0">
                <a:solidFill>
                  <a:srgbClr val="FF0000"/>
                </a:solidFill>
                <a:latin typeface="Kayra Aydin" pitchFamily="34" charset="0"/>
              </a:rPr>
              <a:t>kesri</a:t>
            </a:r>
            <a:r>
              <a:rPr lang="tr-TR" sz="2000" dirty="0">
                <a:latin typeface="Kayra Aydin" pitchFamily="34" charset="0"/>
              </a:rPr>
              <a:t>, bu parçaları gösteren sayılara da </a:t>
            </a:r>
            <a:r>
              <a:rPr lang="tr-TR" sz="2000" dirty="0">
                <a:solidFill>
                  <a:srgbClr val="FF0000"/>
                </a:solidFill>
                <a:latin typeface="Kayra Aydin" pitchFamily="34" charset="0"/>
              </a:rPr>
              <a:t>kesir sayıları </a:t>
            </a:r>
            <a:r>
              <a:rPr lang="tr-TR" sz="2000" dirty="0">
                <a:latin typeface="Kayra Aydin" pitchFamily="34" charset="0"/>
              </a:rPr>
              <a:t>denir</a:t>
            </a:r>
            <a:r>
              <a:rPr lang="tr-TR" sz="2000" b="1" dirty="0">
                <a:latin typeface="Kayra Aydin" pitchFamily="34" charset="0"/>
              </a:rPr>
              <a:t>.</a:t>
            </a:r>
            <a:endParaRPr lang="tr-TR" sz="2000" dirty="0">
              <a:latin typeface="Kayra Aydin" pitchFamily="34" charset="0"/>
            </a:endParaRPr>
          </a:p>
        </p:txBody>
      </p:sp>
      <p:grpSp>
        <p:nvGrpSpPr>
          <p:cNvPr id="13" name="Grup 12"/>
          <p:cNvGrpSpPr/>
          <p:nvPr/>
        </p:nvGrpSpPr>
        <p:grpSpPr>
          <a:xfrm>
            <a:off x="300445" y="2660926"/>
            <a:ext cx="578748" cy="1067556"/>
            <a:chOff x="313142" y="3053405"/>
            <a:chExt cx="868336" cy="823301"/>
          </a:xfrm>
        </p:grpSpPr>
        <p:cxnSp>
          <p:nvCxnSpPr>
            <p:cNvPr id="56" name="Düz Bağlayıcı 55"/>
            <p:cNvCxnSpPr/>
            <p:nvPr/>
          </p:nvCxnSpPr>
          <p:spPr>
            <a:xfrm flipH="1">
              <a:off x="313142" y="3433554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Dikdörtgen 56"/>
            <p:cNvSpPr/>
            <p:nvPr/>
          </p:nvSpPr>
          <p:spPr>
            <a:xfrm>
              <a:off x="507437" y="3590296"/>
              <a:ext cx="674041" cy="286410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r>
                <a:rPr lang="tr-TR" sz="2000" dirty="0">
                  <a:latin typeface="Kayra Aydin" pitchFamily="34" charset="0"/>
                </a:rPr>
                <a:t>4</a:t>
              </a:r>
            </a:p>
          </p:txBody>
        </p:sp>
        <p:sp>
          <p:nvSpPr>
            <p:cNvPr id="59" name="Dikdörtgen 58"/>
            <p:cNvSpPr/>
            <p:nvPr/>
          </p:nvSpPr>
          <p:spPr>
            <a:xfrm>
              <a:off x="583681" y="3053405"/>
              <a:ext cx="323135" cy="286410"/>
            </a:xfrm>
            <a:prstGeom prst="rect">
              <a:avLst/>
            </a:prstGeom>
            <a:ln>
              <a:noFill/>
            </a:ln>
          </p:spPr>
          <p:txBody>
            <a:bodyPr wrap="none" lIns="62987" tIns="31495" rIns="62987" bIns="31495">
              <a:spAutoFit/>
            </a:bodyPr>
            <a:lstStyle/>
            <a:p>
              <a:r>
                <a:rPr lang="tr-TR" sz="2000" dirty="0">
                  <a:latin typeface="Kayra Aydin" pitchFamily="34" charset="0"/>
                </a:rPr>
                <a:t>1</a:t>
              </a:r>
            </a:p>
          </p:txBody>
        </p:sp>
      </p:grpSp>
      <p:cxnSp>
        <p:nvCxnSpPr>
          <p:cNvPr id="15" name="Düz Ok Bağlayıcısı 14"/>
          <p:cNvCxnSpPr>
            <a:endCxn id="63" idx="1"/>
          </p:cNvCxnSpPr>
          <p:nvPr/>
        </p:nvCxnSpPr>
        <p:spPr>
          <a:xfrm flipV="1">
            <a:off x="812630" y="2540352"/>
            <a:ext cx="965852" cy="24114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Dikdörtgen 62"/>
          <p:cNvSpPr/>
          <p:nvPr/>
        </p:nvSpPr>
        <p:spPr>
          <a:xfrm>
            <a:off x="1778481" y="2340297"/>
            <a:ext cx="5248400" cy="400110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sz="2000" b="1" dirty="0">
                <a:solidFill>
                  <a:srgbClr val="FF0000"/>
                </a:solidFill>
                <a:latin typeface="Kayra Aydin" pitchFamily="34" charset="0"/>
              </a:rPr>
              <a:t>PAY</a:t>
            </a:r>
            <a:r>
              <a:rPr lang="tr-TR" sz="2000" b="1" dirty="0">
                <a:latin typeface="Kayra Aydin" pitchFamily="34" charset="0"/>
              </a:rPr>
              <a:t> : </a:t>
            </a:r>
            <a:r>
              <a:rPr lang="tr-TR" sz="2000" dirty="0">
                <a:latin typeface="Kayra Aydin" pitchFamily="34" charset="0"/>
              </a:rPr>
              <a:t>Kaç eş parça alındığını gösterir. </a:t>
            </a:r>
          </a:p>
        </p:txBody>
      </p:sp>
      <p:cxnSp>
        <p:nvCxnSpPr>
          <p:cNvPr id="65" name="Düz Ok Bağlayıcısı 64"/>
          <p:cNvCxnSpPr/>
          <p:nvPr/>
        </p:nvCxnSpPr>
        <p:spPr>
          <a:xfrm>
            <a:off x="879194" y="3153852"/>
            <a:ext cx="880578" cy="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Dikdörtgen 65"/>
          <p:cNvSpPr/>
          <p:nvPr/>
        </p:nvSpPr>
        <p:spPr>
          <a:xfrm>
            <a:off x="1817036" y="2988369"/>
            <a:ext cx="2683528" cy="400110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  <a:latin typeface="Kayra Aydin" pitchFamily="34" charset="0"/>
              </a:rPr>
              <a:t>Kesir Çizgisi</a:t>
            </a:r>
            <a:endParaRPr lang="tr-TR" sz="2000" dirty="0">
              <a:latin typeface="Kayra Aydin" pitchFamily="34" charset="0"/>
            </a:endParaRPr>
          </a:p>
        </p:txBody>
      </p:sp>
      <p:cxnSp>
        <p:nvCxnSpPr>
          <p:cNvPr id="74" name="Düz Ok Bağlayıcısı 73"/>
          <p:cNvCxnSpPr>
            <a:stCxn id="57" idx="3"/>
            <a:endCxn id="76" idx="1"/>
          </p:cNvCxnSpPr>
          <p:nvPr/>
        </p:nvCxnSpPr>
        <p:spPr>
          <a:xfrm>
            <a:off x="879193" y="3542792"/>
            <a:ext cx="898852" cy="38170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Dikdörtgen 75"/>
          <p:cNvSpPr/>
          <p:nvPr/>
        </p:nvSpPr>
        <p:spPr>
          <a:xfrm>
            <a:off x="1778045" y="3570555"/>
            <a:ext cx="5380870" cy="707886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sz="2000" b="1" dirty="0">
                <a:solidFill>
                  <a:srgbClr val="FF0000"/>
                </a:solidFill>
                <a:latin typeface="Kayra Aydin" pitchFamily="34" charset="0"/>
              </a:rPr>
              <a:t>PAYDA: </a:t>
            </a:r>
            <a:r>
              <a:rPr lang="tr-TR" sz="2000" dirty="0">
                <a:latin typeface="Kayra Aydin" pitchFamily="34" charset="0"/>
              </a:rPr>
              <a:t>Bütünün kaç eş parçaya bölündüğünü gösterir.</a:t>
            </a:r>
          </a:p>
        </p:txBody>
      </p:sp>
      <p:grpSp>
        <p:nvGrpSpPr>
          <p:cNvPr id="25" name="Grup 24"/>
          <p:cNvGrpSpPr/>
          <p:nvPr/>
        </p:nvGrpSpPr>
        <p:grpSpPr>
          <a:xfrm>
            <a:off x="8147308" y="2124275"/>
            <a:ext cx="324000" cy="1750517"/>
            <a:chOff x="8172970" y="2718843"/>
            <a:chExt cx="324000" cy="1342035"/>
          </a:xfrm>
        </p:grpSpPr>
        <p:sp>
          <p:nvSpPr>
            <p:cNvPr id="24" name="Dikdörtgen 23"/>
            <p:cNvSpPr/>
            <p:nvPr/>
          </p:nvSpPr>
          <p:spPr>
            <a:xfrm>
              <a:off x="8172970" y="2718843"/>
              <a:ext cx="324000" cy="324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2000"/>
            </a:p>
          </p:txBody>
        </p:sp>
        <p:sp>
          <p:nvSpPr>
            <p:cNvPr id="80" name="Dikdörtgen 79"/>
            <p:cNvSpPr/>
            <p:nvPr/>
          </p:nvSpPr>
          <p:spPr>
            <a:xfrm>
              <a:off x="8172970" y="3060700"/>
              <a:ext cx="324000" cy="3240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2000"/>
            </a:p>
          </p:txBody>
        </p:sp>
        <p:sp>
          <p:nvSpPr>
            <p:cNvPr id="81" name="Dikdörtgen 80"/>
            <p:cNvSpPr/>
            <p:nvPr/>
          </p:nvSpPr>
          <p:spPr>
            <a:xfrm>
              <a:off x="8172970" y="3395021"/>
              <a:ext cx="324000" cy="3240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2000"/>
            </a:p>
          </p:txBody>
        </p:sp>
        <p:sp>
          <p:nvSpPr>
            <p:cNvPr id="101" name="Dikdörtgen 100"/>
            <p:cNvSpPr/>
            <p:nvPr/>
          </p:nvSpPr>
          <p:spPr>
            <a:xfrm>
              <a:off x="8172970" y="3736878"/>
              <a:ext cx="324000" cy="3240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2000"/>
            </a:p>
          </p:txBody>
        </p:sp>
      </p:grpSp>
      <p:grpSp>
        <p:nvGrpSpPr>
          <p:cNvPr id="2" name="Grup 1"/>
          <p:cNvGrpSpPr/>
          <p:nvPr/>
        </p:nvGrpSpPr>
        <p:grpSpPr>
          <a:xfrm>
            <a:off x="7026881" y="2124298"/>
            <a:ext cx="1120426" cy="1765701"/>
            <a:chOff x="7026881" y="2124298"/>
            <a:chExt cx="1120426" cy="1765701"/>
          </a:xfrm>
        </p:grpSpPr>
        <p:sp>
          <p:nvSpPr>
            <p:cNvPr id="26" name="Sol Ayraç 25"/>
            <p:cNvSpPr/>
            <p:nvPr/>
          </p:nvSpPr>
          <p:spPr>
            <a:xfrm>
              <a:off x="7808248" y="2124298"/>
              <a:ext cx="339059" cy="1765701"/>
            </a:xfrm>
            <a:prstGeom prst="leftBrac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91428" tIns="45714" rIns="91428" bIns="45714" rtlCol="0" anchor="ctr"/>
            <a:lstStyle/>
            <a:p>
              <a:pPr algn="ctr"/>
              <a:endParaRPr lang="tr-TR" sz="2000"/>
            </a:p>
          </p:txBody>
        </p:sp>
        <p:cxnSp>
          <p:nvCxnSpPr>
            <p:cNvPr id="102" name="Düz Ok Bağlayıcısı 101"/>
            <p:cNvCxnSpPr>
              <a:stCxn id="26" idx="1"/>
            </p:cNvCxnSpPr>
            <p:nvPr/>
          </p:nvCxnSpPr>
          <p:spPr>
            <a:xfrm flipH="1">
              <a:off x="7026881" y="3007149"/>
              <a:ext cx="781366" cy="656332"/>
            </a:xfrm>
            <a:prstGeom prst="straightConnector1">
              <a:avLst/>
            </a:prstGeom>
            <a:ln w="3810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3" name="Düz Ok Bağlayıcısı 102"/>
          <p:cNvCxnSpPr/>
          <p:nvPr/>
        </p:nvCxnSpPr>
        <p:spPr>
          <a:xfrm flipH="1">
            <a:off x="6444778" y="2341595"/>
            <a:ext cx="1663378" cy="143040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Dikdörtgen 103"/>
          <p:cNvSpPr/>
          <p:nvPr/>
        </p:nvSpPr>
        <p:spPr>
          <a:xfrm>
            <a:off x="179390" y="4373731"/>
            <a:ext cx="8576341" cy="400110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sz="2000" b="1" dirty="0">
                <a:solidFill>
                  <a:srgbClr val="FF0000"/>
                </a:solidFill>
                <a:latin typeface="Kayra Aydin" pitchFamily="34" charset="0"/>
              </a:rPr>
              <a:t>BİRİM KESİR:  </a:t>
            </a:r>
            <a:r>
              <a:rPr lang="tr-TR" sz="2000" b="1" dirty="0">
                <a:latin typeface="Kayra Aydin" pitchFamily="34" charset="0"/>
              </a:rPr>
              <a:t>P</a:t>
            </a:r>
            <a:r>
              <a:rPr lang="tr-TR" sz="2000" dirty="0">
                <a:latin typeface="Kayra Aydin" pitchFamily="34" charset="0"/>
              </a:rPr>
              <a:t>ayı «1» olan kesirlere </a:t>
            </a:r>
            <a:r>
              <a:rPr lang="tr-TR" sz="2000" dirty="0">
                <a:solidFill>
                  <a:srgbClr val="FF0000"/>
                </a:solidFill>
                <a:latin typeface="Kayra Aydin" pitchFamily="34" charset="0"/>
              </a:rPr>
              <a:t>birim kesir </a:t>
            </a:r>
            <a:r>
              <a:rPr lang="tr-TR" sz="2000" dirty="0">
                <a:latin typeface="Kayra Aydin" pitchFamily="34" charset="0"/>
              </a:rPr>
              <a:t>denir</a:t>
            </a:r>
            <a:r>
              <a:rPr lang="tr-TR" sz="2000" b="1" dirty="0">
                <a:latin typeface="Kayra Aydin" pitchFamily="34" charset="0"/>
              </a:rPr>
              <a:t>.</a:t>
            </a:r>
            <a:endParaRPr lang="tr-TR" sz="2000" dirty="0"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4225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4" grpId="0"/>
      <p:bldP spid="55" grpId="0"/>
      <p:bldP spid="63" grpId="0"/>
      <p:bldP spid="66" grpId="0"/>
      <p:bldP spid="76" grpId="0"/>
      <p:bldP spid="10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>
          <a:xfrm>
            <a:off x="299480" y="5005627"/>
            <a:ext cx="8456293" cy="287536"/>
          </a:xfrm>
        </p:spPr>
        <p:txBody>
          <a:bodyPr/>
          <a:lstStyle/>
          <a:p>
            <a:r>
              <a:rPr lang="tr-TR" sz="1200" dirty="0">
                <a:solidFill>
                  <a:schemeClr val="tx1"/>
                </a:solidFill>
                <a:latin typeface="Kayra Aydin" pitchFamily="34" charset="0"/>
              </a:rPr>
              <a:t>Zafer İhsan KARAOĞLU                                2020-2021                       Aydınlıkevler İlkokulu/YENİŞEHİR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2204332" y="141080"/>
            <a:ext cx="4620809" cy="443163"/>
          </a:xfrm>
          <a:prstGeom prst="rect">
            <a:avLst/>
          </a:prstGeom>
          <a:noFill/>
        </p:spPr>
        <p:txBody>
          <a:bodyPr wrap="non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24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KESİR SAYILARININ OKUNUŞU</a:t>
            </a:r>
          </a:p>
        </p:txBody>
      </p:sp>
      <p:grpSp>
        <p:nvGrpSpPr>
          <p:cNvPr id="6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1692252" y="501081"/>
            <a:ext cx="5619107" cy="27283"/>
            <a:chOff x="0" y="6310313"/>
            <a:chExt cx="9283708" cy="72000"/>
          </a:xfrm>
        </p:grpSpPr>
        <p:sp>
          <p:nvSpPr>
            <p:cNvPr id="7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8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9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10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47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308776" y="4882143"/>
            <a:ext cx="8454998" cy="54565"/>
            <a:chOff x="0" y="6310313"/>
            <a:chExt cx="9283708" cy="72000"/>
          </a:xfrm>
        </p:grpSpPr>
        <p:sp>
          <p:nvSpPr>
            <p:cNvPr id="48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49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0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1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cxnSp>
        <p:nvCxnSpPr>
          <p:cNvPr id="12" name="Düz Bağlayıcı 11"/>
          <p:cNvCxnSpPr/>
          <p:nvPr/>
        </p:nvCxnSpPr>
        <p:spPr>
          <a:xfrm flipH="1">
            <a:off x="4514624" y="1116161"/>
            <a:ext cx="112" cy="372236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Dikdörtgen 52"/>
          <p:cNvSpPr/>
          <p:nvPr/>
        </p:nvSpPr>
        <p:spPr>
          <a:xfrm>
            <a:off x="2340438" y="632655"/>
            <a:ext cx="4320253" cy="461665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r>
              <a:rPr lang="tr-TR" sz="2400" dirty="0">
                <a:latin typeface="Kayra Aydin" pitchFamily="34" charset="0"/>
              </a:rPr>
              <a:t>Kesir sayıları iki türlü okunur.</a:t>
            </a:r>
          </a:p>
        </p:txBody>
      </p:sp>
      <p:sp>
        <p:nvSpPr>
          <p:cNvPr id="57" name="Dikdörtgen 56"/>
          <p:cNvSpPr/>
          <p:nvPr/>
        </p:nvSpPr>
        <p:spPr>
          <a:xfrm>
            <a:off x="180311" y="1260477"/>
            <a:ext cx="3959890" cy="461665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tr-TR" sz="2400" dirty="0">
                <a:solidFill>
                  <a:srgbClr val="00B050"/>
                </a:solidFill>
                <a:latin typeface="Kayra Aydin" pitchFamily="34" charset="0"/>
              </a:rPr>
              <a:t>Yukarıdan aşağıya doğru</a:t>
            </a:r>
          </a:p>
        </p:txBody>
      </p:sp>
      <p:sp>
        <p:nvSpPr>
          <p:cNvPr id="59" name="Dikdörtgen 58"/>
          <p:cNvSpPr/>
          <p:nvPr/>
        </p:nvSpPr>
        <p:spPr>
          <a:xfrm>
            <a:off x="4860602" y="1260179"/>
            <a:ext cx="3860064" cy="461665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tr-TR" sz="2400" dirty="0">
                <a:solidFill>
                  <a:srgbClr val="00B0F0"/>
                </a:solidFill>
                <a:latin typeface="Kayra Aydin" pitchFamily="34" charset="0"/>
              </a:rPr>
              <a:t>Aşağıdan yukarıya doğru</a:t>
            </a:r>
          </a:p>
        </p:txBody>
      </p:sp>
      <p:grpSp>
        <p:nvGrpSpPr>
          <p:cNvPr id="60" name="Grup 59"/>
          <p:cNvGrpSpPr/>
          <p:nvPr/>
        </p:nvGrpSpPr>
        <p:grpSpPr>
          <a:xfrm>
            <a:off x="324099" y="1908250"/>
            <a:ext cx="576000" cy="909904"/>
            <a:chOff x="313142" y="2972737"/>
            <a:chExt cx="864213" cy="1217387"/>
          </a:xfrm>
        </p:grpSpPr>
        <p:cxnSp>
          <p:nvCxnSpPr>
            <p:cNvPr id="61" name="Düz Bağlayıcı 60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Dikdörtgen 61"/>
            <p:cNvSpPr/>
            <p:nvPr/>
          </p:nvSpPr>
          <p:spPr>
            <a:xfrm>
              <a:off x="441751" y="3590296"/>
              <a:ext cx="674041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5</a:t>
              </a:r>
            </a:p>
          </p:txBody>
        </p:sp>
        <p:sp>
          <p:nvSpPr>
            <p:cNvPr id="63" name="Dikdörtgen 62"/>
            <p:cNvSpPr/>
            <p:nvPr/>
          </p:nvSpPr>
          <p:spPr>
            <a:xfrm>
              <a:off x="507437" y="2972737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3</a:t>
              </a:r>
            </a:p>
          </p:txBody>
        </p:sp>
      </p:grpSp>
      <p:cxnSp>
        <p:nvCxnSpPr>
          <p:cNvPr id="64" name="Düz Ok Bağlayıcısı 63"/>
          <p:cNvCxnSpPr/>
          <p:nvPr/>
        </p:nvCxnSpPr>
        <p:spPr>
          <a:xfrm>
            <a:off x="1029821" y="1979615"/>
            <a:ext cx="0" cy="7207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Dikdörtgen 73"/>
          <p:cNvSpPr/>
          <p:nvPr/>
        </p:nvSpPr>
        <p:spPr>
          <a:xfrm>
            <a:off x="1188194" y="2088538"/>
            <a:ext cx="2952006" cy="461665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tr-TR" sz="2400" dirty="0">
                <a:latin typeface="Kayra Aydin" pitchFamily="34" charset="0"/>
              </a:rPr>
              <a:t>Üç bölü beş</a:t>
            </a:r>
          </a:p>
        </p:txBody>
      </p:sp>
      <p:grpSp>
        <p:nvGrpSpPr>
          <p:cNvPr id="76" name="Grup 75"/>
          <p:cNvGrpSpPr/>
          <p:nvPr/>
        </p:nvGrpSpPr>
        <p:grpSpPr>
          <a:xfrm>
            <a:off x="324099" y="3368718"/>
            <a:ext cx="576000" cy="909904"/>
            <a:chOff x="313142" y="2972737"/>
            <a:chExt cx="864213" cy="1217387"/>
          </a:xfrm>
        </p:grpSpPr>
        <p:cxnSp>
          <p:nvCxnSpPr>
            <p:cNvPr id="80" name="Düz Bağlayıcı 79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Dikdörtgen 80"/>
            <p:cNvSpPr/>
            <p:nvPr/>
          </p:nvSpPr>
          <p:spPr>
            <a:xfrm>
              <a:off x="441751" y="3590296"/>
              <a:ext cx="674041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7</a:t>
              </a:r>
            </a:p>
          </p:txBody>
        </p:sp>
        <p:sp>
          <p:nvSpPr>
            <p:cNvPr id="101" name="Dikdörtgen 100"/>
            <p:cNvSpPr/>
            <p:nvPr/>
          </p:nvSpPr>
          <p:spPr>
            <a:xfrm>
              <a:off x="507437" y="2972737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4</a:t>
              </a:r>
            </a:p>
          </p:txBody>
        </p:sp>
      </p:grpSp>
      <p:cxnSp>
        <p:nvCxnSpPr>
          <p:cNvPr id="102" name="Düz Ok Bağlayıcısı 101"/>
          <p:cNvCxnSpPr/>
          <p:nvPr/>
        </p:nvCxnSpPr>
        <p:spPr>
          <a:xfrm>
            <a:off x="1029821" y="3440084"/>
            <a:ext cx="0" cy="7207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Dikdörtgen 102"/>
          <p:cNvSpPr/>
          <p:nvPr/>
        </p:nvSpPr>
        <p:spPr>
          <a:xfrm>
            <a:off x="1188194" y="3549007"/>
            <a:ext cx="2952006" cy="461665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tr-TR" sz="2400" dirty="0">
                <a:latin typeface="Kayra Aydin" pitchFamily="34" charset="0"/>
              </a:rPr>
              <a:t>Dört bölü yedi</a:t>
            </a:r>
          </a:p>
        </p:txBody>
      </p:sp>
      <p:grpSp>
        <p:nvGrpSpPr>
          <p:cNvPr id="104" name="Grup 103"/>
          <p:cNvGrpSpPr/>
          <p:nvPr/>
        </p:nvGrpSpPr>
        <p:grpSpPr>
          <a:xfrm>
            <a:off x="4904565" y="1908248"/>
            <a:ext cx="576000" cy="909904"/>
            <a:chOff x="313142" y="2972737"/>
            <a:chExt cx="864213" cy="1217387"/>
          </a:xfrm>
        </p:grpSpPr>
        <p:cxnSp>
          <p:nvCxnSpPr>
            <p:cNvPr id="105" name="Düz Bağlayıcı 104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Dikdörtgen 105"/>
            <p:cNvSpPr/>
            <p:nvPr/>
          </p:nvSpPr>
          <p:spPr>
            <a:xfrm>
              <a:off x="441751" y="3590296"/>
              <a:ext cx="674041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5</a:t>
              </a:r>
            </a:p>
          </p:txBody>
        </p:sp>
        <p:sp>
          <p:nvSpPr>
            <p:cNvPr id="107" name="Dikdörtgen 106"/>
            <p:cNvSpPr/>
            <p:nvPr/>
          </p:nvSpPr>
          <p:spPr>
            <a:xfrm>
              <a:off x="507437" y="2972737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3</a:t>
              </a:r>
            </a:p>
          </p:txBody>
        </p:sp>
      </p:grpSp>
      <p:cxnSp>
        <p:nvCxnSpPr>
          <p:cNvPr id="108" name="Düz Ok Bağlayıcısı 107"/>
          <p:cNvCxnSpPr/>
          <p:nvPr/>
        </p:nvCxnSpPr>
        <p:spPr>
          <a:xfrm flipV="1">
            <a:off x="5603545" y="1937150"/>
            <a:ext cx="0" cy="7631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Dikdörtgen 108"/>
          <p:cNvSpPr/>
          <p:nvPr/>
        </p:nvSpPr>
        <p:spPr>
          <a:xfrm>
            <a:off x="5768660" y="2088537"/>
            <a:ext cx="2952006" cy="461665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tr-TR" sz="2400" dirty="0">
                <a:latin typeface="Kayra Aydin" pitchFamily="34" charset="0"/>
              </a:rPr>
              <a:t>Beşte üç</a:t>
            </a:r>
          </a:p>
        </p:txBody>
      </p:sp>
      <p:grpSp>
        <p:nvGrpSpPr>
          <p:cNvPr id="110" name="Grup 109"/>
          <p:cNvGrpSpPr/>
          <p:nvPr/>
        </p:nvGrpSpPr>
        <p:grpSpPr>
          <a:xfrm>
            <a:off x="4904565" y="3518855"/>
            <a:ext cx="576000" cy="909904"/>
            <a:chOff x="313142" y="2972737"/>
            <a:chExt cx="864213" cy="1217387"/>
          </a:xfrm>
        </p:grpSpPr>
        <p:cxnSp>
          <p:nvCxnSpPr>
            <p:cNvPr id="111" name="Düz Bağlayıcı 110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Dikdörtgen 111"/>
            <p:cNvSpPr/>
            <p:nvPr/>
          </p:nvSpPr>
          <p:spPr>
            <a:xfrm>
              <a:off x="441751" y="3590296"/>
              <a:ext cx="674041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7</a:t>
              </a:r>
            </a:p>
          </p:txBody>
        </p:sp>
        <p:sp>
          <p:nvSpPr>
            <p:cNvPr id="113" name="Dikdörtgen 112"/>
            <p:cNvSpPr/>
            <p:nvPr/>
          </p:nvSpPr>
          <p:spPr>
            <a:xfrm>
              <a:off x="507437" y="2972737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4</a:t>
              </a:r>
            </a:p>
          </p:txBody>
        </p:sp>
      </p:grpSp>
      <p:cxnSp>
        <p:nvCxnSpPr>
          <p:cNvPr id="114" name="Düz Ok Bağlayıcısı 113"/>
          <p:cNvCxnSpPr/>
          <p:nvPr/>
        </p:nvCxnSpPr>
        <p:spPr>
          <a:xfrm flipV="1">
            <a:off x="5603545" y="3440082"/>
            <a:ext cx="0" cy="70011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Dikdörtgen 114"/>
          <p:cNvSpPr/>
          <p:nvPr/>
        </p:nvSpPr>
        <p:spPr>
          <a:xfrm>
            <a:off x="5768660" y="3699144"/>
            <a:ext cx="2952006" cy="461665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tr-TR" sz="2400" dirty="0">
                <a:latin typeface="Kayra Aydin" pitchFamily="34" charset="0"/>
              </a:rPr>
              <a:t>Yedide dört</a:t>
            </a:r>
          </a:p>
        </p:txBody>
      </p:sp>
    </p:spTree>
    <p:extLst>
      <p:ext uri="{BB962C8B-B14F-4D97-AF65-F5344CB8AC3E}">
        <p14:creationId xmlns:p14="http://schemas.microsoft.com/office/powerpoint/2010/main" val="4087280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7" grpId="0"/>
      <p:bldP spid="59" grpId="0"/>
      <p:bldP spid="74" grpId="0"/>
      <p:bldP spid="103" grpId="0"/>
      <p:bldP spid="109" grpId="0"/>
      <p:bldP spid="1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>
          <a:xfrm>
            <a:off x="299480" y="5005627"/>
            <a:ext cx="8456293" cy="287536"/>
          </a:xfrm>
        </p:spPr>
        <p:txBody>
          <a:bodyPr/>
          <a:lstStyle/>
          <a:p>
            <a:r>
              <a:rPr lang="tr-TR" sz="1200" dirty="0">
                <a:solidFill>
                  <a:schemeClr val="tx1"/>
                </a:solidFill>
                <a:latin typeface="Kayra Aydin" pitchFamily="34" charset="0"/>
              </a:rPr>
              <a:t>Zafer İhsan KARAOĞLU                                2020-2021                       Aydınlıkevler İlkokulu/YENİŞEHİR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3268979" y="141079"/>
            <a:ext cx="2491515" cy="439286"/>
          </a:xfrm>
          <a:prstGeom prst="rect">
            <a:avLst/>
          </a:prstGeom>
          <a:noFill/>
        </p:spPr>
        <p:txBody>
          <a:bodyPr wrap="non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24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KESİR ÇEŞİTLERİ</a:t>
            </a:r>
          </a:p>
        </p:txBody>
      </p:sp>
      <p:grpSp>
        <p:nvGrpSpPr>
          <p:cNvPr id="6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1692252" y="501081"/>
            <a:ext cx="5619107" cy="27283"/>
            <a:chOff x="0" y="6310313"/>
            <a:chExt cx="9283708" cy="72000"/>
          </a:xfrm>
        </p:grpSpPr>
        <p:sp>
          <p:nvSpPr>
            <p:cNvPr id="7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8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9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10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47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308776" y="4882143"/>
            <a:ext cx="8454998" cy="54565"/>
            <a:chOff x="0" y="6310313"/>
            <a:chExt cx="9283708" cy="72000"/>
          </a:xfrm>
        </p:grpSpPr>
        <p:sp>
          <p:nvSpPr>
            <p:cNvPr id="48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49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0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1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sp>
        <p:nvSpPr>
          <p:cNvPr id="14" name="Dikdörtgen 13"/>
          <p:cNvSpPr/>
          <p:nvPr/>
        </p:nvSpPr>
        <p:spPr>
          <a:xfrm>
            <a:off x="198160" y="588431"/>
            <a:ext cx="8558490" cy="833047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just"/>
            <a:r>
              <a:rPr lang="tr-TR" sz="2500" dirty="0">
                <a:latin typeface="Kayra Aydin" pitchFamily="34" charset="0"/>
              </a:rPr>
              <a:t>	</a:t>
            </a:r>
            <a:r>
              <a:rPr lang="tr-TR" sz="2500" dirty="0">
                <a:solidFill>
                  <a:srgbClr val="0070C0"/>
                </a:solidFill>
                <a:latin typeface="Kayra Aydin" pitchFamily="34" charset="0"/>
              </a:rPr>
              <a:t>Basit kesir, </a:t>
            </a:r>
            <a:r>
              <a:rPr lang="tr-TR" sz="2500" dirty="0">
                <a:solidFill>
                  <a:srgbClr val="00B050"/>
                </a:solidFill>
                <a:latin typeface="Kayra Aydin" pitchFamily="34" charset="0"/>
              </a:rPr>
              <a:t>bileşik kesir </a:t>
            </a:r>
            <a:r>
              <a:rPr lang="tr-TR" sz="2500" dirty="0">
                <a:latin typeface="Kayra Aydin" pitchFamily="34" charset="0"/>
              </a:rPr>
              <a:t>ve</a:t>
            </a:r>
            <a:r>
              <a:rPr lang="tr-TR" sz="2500" dirty="0">
                <a:solidFill>
                  <a:srgbClr val="0070C0"/>
                </a:solidFill>
                <a:latin typeface="Kayra Aydin" pitchFamily="34" charset="0"/>
              </a:rPr>
              <a:t> </a:t>
            </a:r>
            <a:r>
              <a:rPr lang="tr-TR" sz="2500" dirty="0">
                <a:solidFill>
                  <a:srgbClr val="FFC000"/>
                </a:solidFill>
                <a:latin typeface="Kayra Aydin" pitchFamily="34" charset="0"/>
              </a:rPr>
              <a:t>tam sayılı kesir </a:t>
            </a:r>
            <a:r>
              <a:rPr lang="tr-TR" sz="2500" dirty="0">
                <a:latin typeface="Kayra Aydin" pitchFamily="34" charset="0"/>
              </a:rPr>
              <a:t>olmak üzere </a:t>
            </a:r>
            <a:r>
              <a:rPr lang="tr-TR" sz="2500" dirty="0">
                <a:solidFill>
                  <a:srgbClr val="FF0000"/>
                </a:solidFill>
                <a:latin typeface="Kayra Aydin" pitchFamily="34" charset="0"/>
              </a:rPr>
              <a:t>üç çeşit </a:t>
            </a:r>
            <a:r>
              <a:rPr lang="tr-TR" sz="2500" dirty="0">
                <a:latin typeface="Kayra Aydin" pitchFamily="34" charset="0"/>
              </a:rPr>
              <a:t>kesir vardır.</a:t>
            </a:r>
          </a:p>
        </p:txBody>
      </p:sp>
      <p:sp>
        <p:nvSpPr>
          <p:cNvPr id="15" name="Dikdörtgen 14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3564458" y="1430208"/>
            <a:ext cx="1872756" cy="439286"/>
          </a:xfrm>
          <a:prstGeom prst="rect">
            <a:avLst/>
          </a:prstGeom>
          <a:noFill/>
        </p:spPr>
        <p:txBody>
          <a:bodyPr wrap="non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24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BASİT KESİR</a:t>
            </a:r>
          </a:p>
        </p:txBody>
      </p:sp>
      <p:sp>
        <p:nvSpPr>
          <p:cNvPr id="16" name="Dikdörtgen 15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208370" y="2916361"/>
            <a:ext cx="8584386" cy="808618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just" defTabSz="692694">
              <a:defRPr/>
            </a:pPr>
            <a:r>
              <a:rPr lang="tr-TR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	Yukarıdaki kesirlerde olduğu gibi p</a:t>
            </a:r>
            <a:r>
              <a:rPr lang="nn-NO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ayı paydasından </a:t>
            </a:r>
            <a:r>
              <a:rPr lang="nn-NO" sz="2400" dirty="0">
                <a:ln w="0"/>
                <a:solidFill>
                  <a:srgbClr val="00B0F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küçük</a:t>
            </a:r>
            <a:r>
              <a:rPr lang="nn-NO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 olan</a:t>
            </a:r>
            <a:r>
              <a:rPr lang="tr-TR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n-NO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kesirlere </a:t>
            </a:r>
            <a:r>
              <a:rPr lang="nn-NO" sz="24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basit kesir </a:t>
            </a:r>
            <a:r>
              <a:rPr lang="nn-NO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denir.</a:t>
            </a:r>
            <a:endParaRPr lang="tr-TR" sz="2400" dirty="0">
              <a:ln w="0"/>
              <a:latin typeface="Kayra Aydin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7" name="Grup 16"/>
          <p:cNvGrpSpPr/>
          <p:nvPr/>
        </p:nvGrpSpPr>
        <p:grpSpPr>
          <a:xfrm>
            <a:off x="346441" y="1979613"/>
            <a:ext cx="576000" cy="909904"/>
            <a:chOff x="313142" y="2972737"/>
            <a:chExt cx="864213" cy="1217387"/>
          </a:xfrm>
        </p:grpSpPr>
        <p:cxnSp>
          <p:nvCxnSpPr>
            <p:cNvPr id="18" name="Düz Bağlayıcı 17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Dikdörtgen 18"/>
            <p:cNvSpPr/>
            <p:nvPr/>
          </p:nvSpPr>
          <p:spPr>
            <a:xfrm>
              <a:off x="441751" y="3590296"/>
              <a:ext cx="674041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5</a:t>
              </a:r>
            </a:p>
          </p:txBody>
        </p:sp>
        <p:sp>
          <p:nvSpPr>
            <p:cNvPr id="20" name="Dikdörtgen 19"/>
            <p:cNvSpPr/>
            <p:nvPr/>
          </p:nvSpPr>
          <p:spPr>
            <a:xfrm>
              <a:off x="507437" y="2972737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3</a:t>
              </a:r>
            </a:p>
          </p:txBody>
        </p:sp>
      </p:grpSp>
      <p:grpSp>
        <p:nvGrpSpPr>
          <p:cNvPr id="21" name="Grup 20"/>
          <p:cNvGrpSpPr/>
          <p:nvPr/>
        </p:nvGrpSpPr>
        <p:grpSpPr>
          <a:xfrm>
            <a:off x="1398376" y="1986239"/>
            <a:ext cx="576000" cy="909904"/>
            <a:chOff x="313142" y="2972737"/>
            <a:chExt cx="864213" cy="1217387"/>
          </a:xfrm>
        </p:grpSpPr>
        <p:cxnSp>
          <p:nvCxnSpPr>
            <p:cNvPr id="22" name="Düz Bağlayıcı 21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Dikdörtgen 22"/>
            <p:cNvSpPr/>
            <p:nvPr/>
          </p:nvSpPr>
          <p:spPr>
            <a:xfrm>
              <a:off x="441751" y="3590296"/>
              <a:ext cx="674041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9</a:t>
              </a:r>
            </a:p>
          </p:txBody>
        </p:sp>
        <p:sp>
          <p:nvSpPr>
            <p:cNvPr id="24" name="Dikdörtgen 23"/>
            <p:cNvSpPr/>
            <p:nvPr/>
          </p:nvSpPr>
          <p:spPr>
            <a:xfrm>
              <a:off x="507437" y="2972737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7</a:t>
              </a:r>
            </a:p>
          </p:txBody>
        </p:sp>
      </p:grpSp>
      <p:grpSp>
        <p:nvGrpSpPr>
          <p:cNvPr id="25" name="Grup 24"/>
          <p:cNvGrpSpPr/>
          <p:nvPr/>
        </p:nvGrpSpPr>
        <p:grpSpPr>
          <a:xfrm>
            <a:off x="2412331" y="1986239"/>
            <a:ext cx="576000" cy="909904"/>
            <a:chOff x="313142" y="2972737"/>
            <a:chExt cx="864213" cy="1217387"/>
          </a:xfrm>
        </p:grpSpPr>
        <p:cxnSp>
          <p:nvCxnSpPr>
            <p:cNvPr id="26" name="Düz Bağlayıcı 25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Dikdörtgen 26"/>
            <p:cNvSpPr/>
            <p:nvPr/>
          </p:nvSpPr>
          <p:spPr>
            <a:xfrm>
              <a:off x="441751" y="3590296"/>
              <a:ext cx="674041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7</a:t>
              </a:r>
            </a:p>
          </p:txBody>
        </p:sp>
        <p:sp>
          <p:nvSpPr>
            <p:cNvPr id="28" name="Dikdörtgen 27"/>
            <p:cNvSpPr/>
            <p:nvPr/>
          </p:nvSpPr>
          <p:spPr>
            <a:xfrm>
              <a:off x="507437" y="2972737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5</a:t>
              </a:r>
            </a:p>
          </p:txBody>
        </p:sp>
      </p:grpSp>
      <p:grpSp>
        <p:nvGrpSpPr>
          <p:cNvPr id="29" name="Grup 28"/>
          <p:cNvGrpSpPr/>
          <p:nvPr/>
        </p:nvGrpSpPr>
        <p:grpSpPr>
          <a:xfrm>
            <a:off x="3420444" y="1964028"/>
            <a:ext cx="632427" cy="909904"/>
            <a:chOff x="310722" y="2972737"/>
            <a:chExt cx="948874" cy="1217388"/>
          </a:xfrm>
        </p:grpSpPr>
        <p:cxnSp>
          <p:nvCxnSpPr>
            <p:cNvPr id="30" name="Düz Bağlayıcı 29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Dikdörtgen 30"/>
            <p:cNvSpPr/>
            <p:nvPr/>
          </p:nvSpPr>
          <p:spPr>
            <a:xfrm>
              <a:off x="310722" y="3590296"/>
              <a:ext cx="948874" cy="599829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12</a:t>
              </a:r>
            </a:p>
          </p:txBody>
        </p:sp>
        <p:sp>
          <p:nvSpPr>
            <p:cNvPr id="32" name="Dikdörtgen 31"/>
            <p:cNvSpPr/>
            <p:nvPr/>
          </p:nvSpPr>
          <p:spPr>
            <a:xfrm>
              <a:off x="507437" y="2972737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8</a:t>
              </a:r>
            </a:p>
          </p:txBody>
        </p:sp>
      </p:grpSp>
      <p:grpSp>
        <p:nvGrpSpPr>
          <p:cNvPr id="33" name="Grup 32"/>
          <p:cNvGrpSpPr/>
          <p:nvPr/>
        </p:nvGrpSpPr>
        <p:grpSpPr>
          <a:xfrm>
            <a:off x="4473990" y="1970656"/>
            <a:ext cx="576000" cy="909904"/>
            <a:chOff x="313142" y="2972737"/>
            <a:chExt cx="864213" cy="1217387"/>
          </a:xfrm>
        </p:grpSpPr>
        <p:cxnSp>
          <p:nvCxnSpPr>
            <p:cNvPr id="34" name="Düz Bağlayıcı 33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Dikdörtgen 34"/>
            <p:cNvSpPr/>
            <p:nvPr/>
          </p:nvSpPr>
          <p:spPr>
            <a:xfrm>
              <a:off x="441751" y="3590296"/>
              <a:ext cx="674041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3</a:t>
              </a:r>
            </a:p>
          </p:txBody>
        </p:sp>
        <p:sp>
          <p:nvSpPr>
            <p:cNvPr id="36" name="Dikdörtgen 35"/>
            <p:cNvSpPr/>
            <p:nvPr/>
          </p:nvSpPr>
          <p:spPr>
            <a:xfrm>
              <a:off x="507437" y="2972737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2</a:t>
              </a:r>
            </a:p>
          </p:txBody>
        </p:sp>
      </p:grpSp>
      <p:grpSp>
        <p:nvGrpSpPr>
          <p:cNvPr id="37" name="Grup 36"/>
          <p:cNvGrpSpPr/>
          <p:nvPr/>
        </p:nvGrpSpPr>
        <p:grpSpPr>
          <a:xfrm>
            <a:off x="5487944" y="1970656"/>
            <a:ext cx="576000" cy="909904"/>
            <a:chOff x="313142" y="2972737"/>
            <a:chExt cx="864213" cy="1217387"/>
          </a:xfrm>
        </p:grpSpPr>
        <p:cxnSp>
          <p:nvCxnSpPr>
            <p:cNvPr id="38" name="Düz Bağlayıcı 37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Dikdörtgen 38"/>
            <p:cNvSpPr/>
            <p:nvPr/>
          </p:nvSpPr>
          <p:spPr>
            <a:xfrm>
              <a:off x="441751" y="3590296"/>
              <a:ext cx="674041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8</a:t>
              </a:r>
            </a:p>
          </p:txBody>
        </p:sp>
        <p:sp>
          <p:nvSpPr>
            <p:cNvPr id="40" name="Dikdörtgen 39"/>
            <p:cNvSpPr/>
            <p:nvPr/>
          </p:nvSpPr>
          <p:spPr>
            <a:xfrm>
              <a:off x="507437" y="2972737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6</a:t>
              </a:r>
            </a:p>
          </p:txBody>
        </p:sp>
      </p:grpSp>
      <p:grpSp>
        <p:nvGrpSpPr>
          <p:cNvPr id="41" name="Grup 40"/>
          <p:cNvGrpSpPr/>
          <p:nvPr/>
        </p:nvGrpSpPr>
        <p:grpSpPr>
          <a:xfrm>
            <a:off x="6588794" y="1957405"/>
            <a:ext cx="576000" cy="909904"/>
            <a:chOff x="313142" y="2972737"/>
            <a:chExt cx="864213" cy="1217387"/>
          </a:xfrm>
        </p:grpSpPr>
        <p:cxnSp>
          <p:nvCxnSpPr>
            <p:cNvPr id="42" name="Düz Bağlayıcı 41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Dikdörtgen 42"/>
            <p:cNvSpPr/>
            <p:nvPr/>
          </p:nvSpPr>
          <p:spPr>
            <a:xfrm>
              <a:off x="441751" y="3590296"/>
              <a:ext cx="674041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6</a:t>
              </a:r>
            </a:p>
          </p:txBody>
        </p:sp>
        <p:sp>
          <p:nvSpPr>
            <p:cNvPr id="44" name="Dikdörtgen 43"/>
            <p:cNvSpPr/>
            <p:nvPr/>
          </p:nvSpPr>
          <p:spPr>
            <a:xfrm>
              <a:off x="507437" y="2972737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4</a:t>
              </a:r>
            </a:p>
          </p:txBody>
        </p:sp>
      </p:grpSp>
      <p:grpSp>
        <p:nvGrpSpPr>
          <p:cNvPr id="45" name="Grup 44"/>
          <p:cNvGrpSpPr/>
          <p:nvPr/>
        </p:nvGrpSpPr>
        <p:grpSpPr>
          <a:xfrm>
            <a:off x="7602748" y="1957402"/>
            <a:ext cx="642230" cy="909904"/>
            <a:chOff x="313142" y="2972737"/>
            <a:chExt cx="963583" cy="1217388"/>
          </a:xfrm>
        </p:grpSpPr>
        <p:cxnSp>
          <p:nvCxnSpPr>
            <p:cNvPr id="46" name="Düz Bağlayıcı 45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Dikdörtgen 51"/>
            <p:cNvSpPr/>
            <p:nvPr/>
          </p:nvSpPr>
          <p:spPr>
            <a:xfrm>
              <a:off x="474075" y="3590296"/>
              <a:ext cx="802650" cy="599829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15</a:t>
              </a:r>
            </a:p>
          </p:txBody>
        </p:sp>
        <p:sp>
          <p:nvSpPr>
            <p:cNvPr id="53" name="Dikdörtgen 52"/>
            <p:cNvSpPr/>
            <p:nvPr/>
          </p:nvSpPr>
          <p:spPr>
            <a:xfrm>
              <a:off x="507437" y="2972737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9</a:t>
              </a:r>
            </a:p>
          </p:txBody>
        </p:sp>
      </p:grpSp>
      <p:sp>
        <p:nvSpPr>
          <p:cNvPr id="54" name="Dikdörtgen 53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222545" y="3708449"/>
            <a:ext cx="5214671" cy="1189560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just" defTabSz="692694">
              <a:defRPr/>
            </a:pPr>
            <a:r>
              <a:rPr lang="tr-TR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	Basit kesir </a:t>
            </a:r>
            <a:r>
              <a:rPr lang="tr-TR" sz="2400" dirty="0">
                <a:ln w="0"/>
                <a:solidFill>
                  <a:srgbClr val="00B05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bütünden</a:t>
            </a:r>
            <a:r>
              <a:rPr lang="tr-TR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r-TR" sz="24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küçüktür</a:t>
            </a:r>
            <a:r>
              <a:rPr lang="tr-TR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  <a:p>
            <a:pPr algn="just" defTabSz="692694">
              <a:defRPr/>
            </a:pPr>
            <a:r>
              <a:rPr lang="tr-TR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	Yani «1»’den küçüktür. </a:t>
            </a:r>
          </a:p>
          <a:p>
            <a:pPr algn="just" defTabSz="692694">
              <a:defRPr/>
            </a:pPr>
            <a:r>
              <a:rPr lang="tr-TR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	«</a:t>
            </a:r>
            <a:r>
              <a:rPr lang="tr-TR" sz="24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r>
              <a:rPr lang="tr-TR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» ile «</a:t>
            </a:r>
            <a:r>
              <a:rPr lang="tr-TR" sz="24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tr-TR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» arasındadır.</a:t>
            </a:r>
          </a:p>
        </p:txBody>
      </p:sp>
      <p:grpSp>
        <p:nvGrpSpPr>
          <p:cNvPr id="55" name="Grup 54"/>
          <p:cNvGrpSpPr/>
          <p:nvPr/>
        </p:nvGrpSpPr>
        <p:grpSpPr>
          <a:xfrm>
            <a:off x="6329502" y="3779838"/>
            <a:ext cx="1547240" cy="909904"/>
            <a:chOff x="313142" y="2972737"/>
            <a:chExt cx="2321433" cy="1217388"/>
          </a:xfrm>
        </p:grpSpPr>
        <p:cxnSp>
          <p:nvCxnSpPr>
            <p:cNvPr id="56" name="Düz Bağlayıcı 55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Dikdörtgen 56"/>
            <p:cNvSpPr/>
            <p:nvPr/>
          </p:nvSpPr>
          <p:spPr>
            <a:xfrm>
              <a:off x="474075" y="3590296"/>
              <a:ext cx="802650" cy="599829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15</a:t>
              </a:r>
            </a:p>
          </p:txBody>
        </p:sp>
        <p:sp>
          <p:nvSpPr>
            <p:cNvPr id="58" name="Dikdörtgen 57"/>
            <p:cNvSpPr/>
            <p:nvPr/>
          </p:nvSpPr>
          <p:spPr>
            <a:xfrm>
              <a:off x="507437" y="2972737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9</a:t>
              </a:r>
            </a:p>
          </p:txBody>
        </p:sp>
        <p:sp>
          <p:nvSpPr>
            <p:cNvPr id="59" name="Dikdörtgen 58"/>
            <p:cNvSpPr/>
            <p:nvPr/>
          </p:nvSpPr>
          <p:spPr>
            <a:xfrm>
              <a:off x="1316231" y="3222871"/>
              <a:ext cx="500317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&lt;</a:t>
              </a:r>
            </a:p>
          </p:txBody>
        </p:sp>
        <p:sp>
          <p:nvSpPr>
            <p:cNvPr id="60" name="Dikdörtgen 59"/>
            <p:cNvSpPr/>
            <p:nvPr/>
          </p:nvSpPr>
          <p:spPr>
            <a:xfrm>
              <a:off x="2134258" y="3222870"/>
              <a:ext cx="500317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0559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>
          <a:xfrm>
            <a:off x="299480" y="5005627"/>
            <a:ext cx="8456293" cy="287536"/>
          </a:xfrm>
        </p:spPr>
        <p:txBody>
          <a:bodyPr/>
          <a:lstStyle/>
          <a:p>
            <a:r>
              <a:rPr lang="tr-TR" sz="1200" dirty="0">
                <a:solidFill>
                  <a:schemeClr val="tx1"/>
                </a:solidFill>
                <a:latin typeface="Kayra Aydin" pitchFamily="34" charset="0"/>
              </a:rPr>
              <a:t>Zafer İhsan KARAOĞLU                                2020-2021                       Aydınlıkevler İlkokulu/YENİŞEHİR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2668657" y="141079"/>
            <a:ext cx="3692165" cy="439286"/>
          </a:xfrm>
          <a:prstGeom prst="rect">
            <a:avLst/>
          </a:prstGeom>
          <a:noFill/>
        </p:spPr>
        <p:txBody>
          <a:bodyPr wrap="non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24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BASİT KESİR GÖSTERİMİ</a:t>
            </a:r>
          </a:p>
        </p:txBody>
      </p:sp>
      <p:grpSp>
        <p:nvGrpSpPr>
          <p:cNvPr id="6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1692252" y="501081"/>
            <a:ext cx="5619107" cy="27283"/>
            <a:chOff x="0" y="6310313"/>
            <a:chExt cx="9283708" cy="72000"/>
          </a:xfrm>
        </p:grpSpPr>
        <p:sp>
          <p:nvSpPr>
            <p:cNvPr id="7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8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9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10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47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308776" y="4882143"/>
            <a:ext cx="8454998" cy="54565"/>
            <a:chOff x="0" y="6310313"/>
            <a:chExt cx="9283708" cy="72000"/>
          </a:xfrm>
        </p:grpSpPr>
        <p:sp>
          <p:nvSpPr>
            <p:cNvPr id="48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49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0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1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3" name="Grup 2"/>
          <p:cNvGrpSpPr/>
          <p:nvPr/>
        </p:nvGrpSpPr>
        <p:grpSpPr>
          <a:xfrm>
            <a:off x="662078" y="2296787"/>
            <a:ext cx="3244147" cy="1079500"/>
            <a:chOff x="396106" y="900113"/>
            <a:chExt cx="1080120" cy="725940"/>
          </a:xfrm>
        </p:grpSpPr>
        <p:sp>
          <p:nvSpPr>
            <p:cNvPr id="2" name="Dikdörtgen 1"/>
            <p:cNvSpPr/>
            <p:nvPr/>
          </p:nvSpPr>
          <p:spPr>
            <a:xfrm>
              <a:off x="396106" y="900113"/>
              <a:ext cx="360040" cy="360362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Dikdörtgen 14"/>
            <p:cNvSpPr/>
            <p:nvPr/>
          </p:nvSpPr>
          <p:spPr>
            <a:xfrm>
              <a:off x="756146" y="900113"/>
              <a:ext cx="360040" cy="360362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Dikdörtgen 15"/>
            <p:cNvSpPr/>
            <p:nvPr/>
          </p:nvSpPr>
          <p:spPr>
            <a:xfrm>
              <a:off x="1116186" y="900113"/>
              <a:ext cx="360040" cy="360362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Dikdörtgen 16"/>
            <p:cNvSpPr/>
            <p:nvPr/>
          </p:nvSpPr>
          <p:spPr>
            <a:xfrm>
              <a:off x="396106" y="1263084"/>
              <a:ext cx="360040" cy="360362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Dikdörtgen 17"/>
            <p:cNvSpPr/>
            <p:nvPr/>
          </p:nvSpPr>
          <p:spPr>
            <a:xfrm>
              <a:off x="756146" y="1265691"/>
              <a:ext cx="360040" cy="36036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Dikdörtgen 18"/>
            <p:cNvSpPr/>
            <p:nvPr/>
          </p:nvSpPr>
          <p:spPr>
            <a:xfrm>
              <a:off x="1116186" y="1265691"/>
              <a:ext cx="360040" cy="36036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cxnSp>
        <p:nvCxnSpPr>
          <p:cNvPr id="24" name="Düz Bağlayıcı 23"/>
          <p:cNvCxnSpPr/>
          <p:nvPr/>
        </p:nvCxnSpPr>
        <p:spPr>
          <a:xfrm flipH="1">
            <a:off x="3398446" y="3958591"/>
            <a:ext cx="576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3484163" y="4009049"/>
            <a:ext cx="449250" cy="448326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ctr"/>
            <a:r>
              <a:rPr lang="tr-TR" sz="2500" dirty="0">
                <a:latin typeface="Kayra Aydin" pitchFamily="34" charset="0"/>
              </a:rPr>
              <a:t>6</a:t>
            </a:r>
          </a:p>
        </p:txBody>
      </p:sp>
      <p:sp>
        <p:nvSpPr>
          <p:cNvPr id="26" name="Dikdörtgen 25"/>
          <p:cNvSpPr/>
          <p:nvPr/>
        </p:nvSpPr>
        <p:spPr>
          <a:xfrm>
            <a:off x="3527943" y="3547471"/>
            <a:ext cx="333462" cy="448326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ctr"/>
            <a:r>
              <a:rPr lang="tr-TR" sz="2500" dirty="0">
                <a:latin typeface="Kayra Aydin" pitchFamily="34" charset="0"/>
              </a:rPr>
              <a:t>4</a:t>
            </a:r>
          </a:p>
        </p:txBody>
      </p:sp>
      <p:cxnSp>
        <p:nvCxnSpPr>
          <p:cNvPr id="27" name="Düz Ok Bağlayıcısı 26"/>
          <p:cNvCxnSpPr/>
          <p:nvPr/>
        </p:nvCxnSpPr>
        <p:spPr>
          <a:xfrm>
            <a:off x="2828016" y="3736650"/>
            <a:ext cx="570365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445359" y="3510265"/>
            <a:ext cx="2160934" cy="448326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ctr"/>
            <a:r>
              <a:rPr lang="tr-TR" sz="2500" dirty="0">
                <a:latin typeface="Kayra Aydin" pitchFamily="34" charset="0"/>
              </a:rPr>
              <a:t>Boyalı parça</a:t>
            </a:r>
          </a:p>
        </p:txBody>
      </p:sp>
      <p:sp>
        <p:nvSpPr>
          <p:cNvPr id="30" name="Dikdörtgen 29"/>
          <p:cNvSpPr/>
          <p:nvPr/>
        </p:nvSpPr>
        <p:spPr>
          <a:xfrm>
            <a:off x="440612" y="3952996"/>
            <a:ext cx="1944910" cy="448326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ctr"/>
            <a:r>
              <a:rPr lang="tr-TR" sz="2500" dirty="0">
                <a:latin typeface="Kayra Aydin" pitchFamily="34" charset="0"/>
              </a:rPr>
              <a:t>Tüm parça</a:t>
            </a:r>
          </a:p>
        </p:txBody>
      </p:sp>
      <p:cxnSp>
        <p:nvCxnSpPr>
          <p:cNvPr id="31" name="Düz Ok Bağlayıcısı 30"/>
          <p:cNvCxnSpPr/>
          <p:nvPr/>
        </p:nvCxnSpPr>
        <p:spPr>
          <a:xfrm>
            <a:off x="2807878" y="4166871"/>
            <a:ext cx="570365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up 31"/>
          <p:cNvGrpSpPr/>
          <p:nvPr/>
        </p:nvGrpSpPr>
        <p:grpSpPr>
          <a:xfrm>
            <a:off x="6305753" y="1438454"/>
            <a:ext cx="576000" cy="909904"/>
            <a:chOff x="313142" y="2972737"/>
            <a:chExt cx="864213" cy="1217387"/>
          </a:xfrm>
        </p:grpSpPr>
        <p:cxnSp>
          <p:nvCxnSpPr>
            <p:cNvPr id="33" name="Düz Bağlayıcı 32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Dikdörtgen 33"/>
            <p:cNvSpPr/>
            <p:nvPr/>
          </p:nvSpPr>
          <p:spPr>
            <a:xfrm>
              <a:off x="441751" y="3590296"/>
              <a:ext cx="674041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9</a:t>
              </a:r>
            </a:p>
          </p:txBody>
        </p:sp>
        <p:sp>
          <p:nvSpPr>
            <p:cNvPr id="35" name="Dikdörtgen 34"/>
            <p:cNvSpPr/>
            <p:nvPr/>
          </p:nvSpPr>
          <p:spPr>
            <a:xfrm>
              <a:off x="507437" y="2972737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5</a:t>
              </a:r>
            </a:p>
          </p:txBody>
        </p:sp>
      </p:grpSp>
      <p:grpSp>
        <p:nvGrpSpPr>
          <p:cNvPr id="36" name="Grup 35"/>
          <p:cNvGrpSpPr/>
          <p:nvPr/>
        </p:nvGrpSpPr>
        <p:grpSpPr>
          <a:xfrm>
            <a:off x="5218647" y="3127668"/>
            <a:ext cx="3244147" cy="1622182"/>
            <a:chOff x="396106" y="900113"/>
            <a:chExt cx="1080120" cy="1090882"/>
          </a:xfrm>
        </p:grpSpPr>
        <p:sp>
          <p:nvSpPr>
            <p:cNvPr id="37" name="Dikdörtgen 36"/>
            <p:cNvSpPr/>
            <p:nvPr/>
          </p:nvSpPr>
          <p:spPr>
            <a:xfrm>
              <a:off x="396106" y="900113"/>
              <a:ext cx="360040" cy="360362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8" name="Dikdörtgen 37"/>
            <p:cNvSpPr/>
            <p:nvPr/>
          </p:nvSpPr>
          <p:spPr>
            <a:xfrm>
              <a:off x="756146" y="900113"/>
              <a:ext cx="360040" cy="360362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9" name="Dikdörtgen 38"/>
            <p:cNvSpPr/>
            <p:nvPr/>
          </p:nvSpPr>
          <p:spPr>
            <a:xfrm>
              <a:off x="1116186" y="900113"/>
              <a:ext cx="360040" cy="360362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0" name="Dikdörtgen 39"/>
            <p:cNvSpPr/>
            <p:nvPr/>
          </p:nvSpPr>
          <p:spPr>
            <a:xfrm>
              <a:off x="396106" y="1263084"/>
              <a:ext cx="360040" cy="360362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1" name="Dikdörtgen 40"/>
            <p:cNvSpPr/>
            <p:nvPr/>
          </p:nvSpPr>
          <p:spPr>
            <a:xfrm>
              <a:off x="756146" y="1265691"/>
              <a:ext cx="360040" cy="360362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2" name="Dikdörtgen 41"/>
            <p:cNvSpPr/>
            <p:nvPr/>
          </p:nvSpPr>
          <p:spPr>
            <a:xfrm>
              <a:off x="1116186" y="1265691"/>
              <a:ext cx="360040" cy="36036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3" name="Dikdörtgen 42"/>
            <p:cNvSpPr/>
            <p:nvPr/>
          </p:nvSpPr>
          <p:spPr>
            <a:xfrm>
              <a:off x="396106" y="1628025"/>
              <a:ext cx="360040" cy="36036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4" name="Dikdörtgen 43"/>
            <p:cNvSpPr/>
            <p:nvPr/>
          </p:nvSpPr>
          <p:spPr>
            <a:xfrm>
              <a:off x="756146" y="1630633"/>
              <a:ext cx="360040" cy="36036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5" name="Dikdörtgen 44"/>
            <p:cNvSpPr/>
            <p:nvPr/>
          </p:nvSpPr>
          <p:spPr>
            <a:xfrm>
              <a:off x="1116186" y="1630633"/>
              <a:ext cx="360040" cy="36036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cxnSp>
        <p:nvCxnSpPr>
          <p:cNvPr id="46" name="Düz Bağlayıcı 45"/>
          <p:cNvCxnSpPr/>
          <p:nvPr/>
        </p:nvCxnSpPr>
        <p:spPr>
          <a:xfrm>
            <a:off x="4517743" y="603659"/>
            <a:ext cx="0" cy="427790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Dikdörtgen 51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4860927" y="629836"/>
            <a:ext cx="3818667" cy="808618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24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Basit kesirlerin şekille gösterimi</a:t>
            </a:r>
          </a:p>
        </p:txBody>
      </p:sp>
      <p:sp>
        <p:nvSpPr>
          <p:cNvPr id="53" name="Dikdörtgen 52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234066" y="610321"/>
            <a:ext cx="3818667" cy="808618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24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Şekille gösterilen basit kesri belirleme</a:t>
            </a:r>
          </a:p>
        </p:txBody>
      </p:sp>
      <p:sp>
        <p:nvSpPr>
          <p:cNvPr id="54" name="Dikdörtgen 53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4871994" y="2319050"/>
            <a:ext cx="3949744" cy="808608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Bir bütünü 9 eş parçaya böl 5 tanesini boya</a:t>
            </a:r>
          </a:p>
        </p:txBody>
      </p:sp>
    </p:spTree>
    <p:extLst>
      <p:ext uri="{BB962C8B-B14F-4D97-AF65-F5344CB8AC3E}">
        <p14:creationId xmlns:p14="http://schemas.microsoft.com/office/powerpoint/2010/main" val="558739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9" grpId="0"/>
      <p:bldP spid="52" grpId="0"/>
      <p:bldP spid="53" grpId="0"/>
      <p:bldP spid="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>
          <a:xfrm>
            <a:off x="299480" y="5005627"/>
            <a:ext cx="8456293" cy="287536"/>
          </a:xfrm>
        </p:spPr>
        <p:txBody>
          <a:bodyPr/>
          <a:lstStyle/>
          <a:p>
            <a:r>
              <a:rPr lang="tr-TR" sz="1200" dirty="0">
                <a:solidFill>
                  <a:schemeClr val="tx1"/>
                </a:solidFill>
                <a:latin typeface="Kayra Aydin" pitchFamily="34" charset="0"/>
              </a:rPr>
              <a:t>Zafer İhsan KARAOĞLU                                2020-2021                       Aydınlıkevler İlkokulu/YENİŞEHİR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615223" y="141080"/>
            <a:ext cx="7799054" cy="443163"/>
          </a:xfrm>
          <a:prstGeom prst="rect">
            <a:avLst/>
          </a:prstGeom>
          <a:noFill/>
        </p:spPr>
        <p:txBody>
          <a:bodyPr wrap="non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24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BASİT KESİRLERİN SAYI DOĞRUSUNDA GÖSTERİMİ</a:t>
            </a:r>
          </a:p>
        </p:txBody>
      </p:sp>
      <p:grpSp>
        <p:nvGrpSpPr>
          <p:cNvPr id="6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1692252" y="501081"/>
            <a:ext cx="5619107" cy="27283"/>
            <a:chOff x="0" y="6310313"/>
            <a:chExt cx="9283708" cy="72000"/>
          </a:xfrm>
        </p:grpSpPr>
        <p:sp>
          <p:nvSpPr>
            <p:cNvPr id="7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8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9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10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47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308776" y="4882143"/>
            <a:ext cx="8454998" cy="54565"/>
            <a:chOff x="0" y="6310313"/>
            <a:chExt cx="9283708" cy="72000"/>
          </a:xfrm>
        </p:grpSpPr>
        <p:sp>
          <p:nvSpPr>
            <p:cNvPr id="48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49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0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1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33" name="Grup 32"/>
          <p:cNvGrpSpPr/>
          <p:nvPr/>
        </p:nvGrpSpPr>
        <p:grpSpPr>
          <a:xfrm>
            <a:off x="394201" y="540098"/>
            <a:ext cx="8357270" cy="909904"/>
            <a:chOff x="394201" y="540097"/>
            <a:chExt cx="8357270" cy="909904"/>
          </a:xfrm>
        </p:grpSpPr>
        <p:grpSp>
          <p:nvGrpSpPr>
            <p:cNvPr id="28" name="Grup 27"/>
            <p:cNvGrpSpPr/>
            <p:nvPr/>
          </p:nvGrpSpPr>
          <p:grpSpPr>
            <a:xfrm>
              <a:off x="394201" y="540097"/>
              <a:ext cx="590029" cy="909904"/>
              <a:chOff x="313142" y="2972737"/>
              <a:chExt cx="885262" cy="1217388"/>
            </a:xfrm>
          </p:grpSpPr>
          <p:cxnSp>
            <p:nvCxnSpPr>
              <p:cNvPr id="29" name="Düz Bağlayıcı 28"/>
              <p:cNvCxnSpPr/>
              <p:nvPr/>
            </p:nvCxnSpPr>
            <p:spPr>
              <a:xfrm flipH="1">
                <a:off x="313142" y="3522786"/>
                <a:ext cx="864213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Dikdörtgen 29"/>
              <p:cNvSpPr/>
              <p:nvPr/>
            </p:nvSpPr>
            <p:spPr>
              <a:xfrm>
                <a:off x="395754" y="3590296"/>
                <a:ext cx="802650" cy="599829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62987" tIns="31495" rIns="62987" bIns="31495">
                <a:spAutoFit/>
              </a:bodyPr>
              <a:lstStyle/>
              <a:p>
                <a:pPr algn="ctr"/>
                <a:r>
                  <a:rPr lang="tr-TR" sz="2500" dirty="0">
                    <a:latin typeface="Kayra Aydin" pitchFamily="34" charset="0"/>
                  </a:rPr>
                  <a:t>9</a:t>
                </a:r>
              </a:p>
            </p:txBody>
          </p:sp>
          <p:sp>
            <p:nvSpPr>
              <p:cNvPr id="31" name="Dikdörtgen 30"/>
              <p:cNvSpPr/>
              <p:nvPr/>
            </p:nvSpPr>
            <p:spPr>
              <a:xfrm>
                <a:off x="507437" y="2972737"/>
                <a:ext cx="500316" cy="599828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62987" tIns="31495" rIns="62987" bIns="31495">
                <a:spAutoFit/>
              </a:bodyPr>
              <a:lstStyle/>
              <a:p>
                <a:pPr algn="ctr"/>
                <a:r>
                  <a:rPr lang="tr-TR" sz="2500" dirty="0">
                    <a:solidFill>
                      <a:srgbClr val="0070C0"/>
                    </a:solidFill>
                    <a:latin typeface="Kayra Aydin" pitchFamily="34" charset="0"/>
                  </a:rPr>
                  <a:t>5</a:t>
                </a:r>
              </a:p>
            </p:txBody>
          </p:sp>
        </p:grpSp>
        <p:sp>
          <p:nvSpPr>
            <p:cNvPr id="35" name="Dikdörtgen 34">
              <a:extLst>
                <a:ext uri="{FF2B5EF4-FFF2-40B4-BE49-F238E27FC236}">
                  <a16:creationId xmlns:a16="http://schemas.microsoft.com/office/drawing/2014/main" id="{D7A1776F-8993-429A-A231-2BD40A8FD80A}"/>
                </a:ext>
              </a:extLst>
            </p:cNvPr>
            <p:cNvSpPr/>
            <p:nvPr/>
          </p:nvSpPr>
          <p:spPr>
            <a:xfrm>
              <a:off x="1248172" y="655300"/>
              <a:ext cx="7503299" cy="439286"/>
            </a:xfrm>
            <a:prstGeom prst="rect">
              <a:avLst/>
            </a:prstGeom>
            <a:noFill/>
          </p:spPr>
          <p:txBody>
            <a:bodyPr wrap="square" lIns="69278" tIns="34639" rIns="69278" bIns="34639">
              <a:spAutoFit/>
            </a:bodyPr>
            <a:lstStyle/>
            <a:p>
              <a:pPr algn="just" defTabSz="692694">
                <a:defRPr/>
              </a:pPr>
              <a:r>
                <a:rPr lang="tr-TR" sz="2400" dirty="0">
                  <a:ln w="0"/>
                  <a:latin typeface="Kayra Aydin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kesrini sayı doğrultusunda gösterelim.</a:t>
              </a:r>
            </a:p>
          </p:txBody>
        </p:sp>
      </p:grpSp>
      <p:sp>
        <p:nvSpPr>
          <p:cNvPr id="36" name="Dikdörtgen 35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204084" y="1513505"/>
            <a:ext cx="8617655" cy="808618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just" defTabSz="692694">
              <a:defRPr/>
            </a:pPr>
            <a:r>
              <a:rPr lang="tr-TR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	Verilen kesir basit kesir olduğu için 1’den küçüktür. Bu nedenle kesrimiz «</a:t>
            </a:r>
            <a:r>
              <a:rPr lang="tr-TR" sz="2400" dirty="0">
                <a:ln w="0"/>
                <a:solidFill>
                  <a:srgbClr val="FFC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r>
              <a:rPr lang="tr-TR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» ile «</a:t>
            </a:r>
            <a:r>
              <a:rPr lang="tr-TR" sz="2400" dirty="0">
                <a:ln w="0"/>
                <a:solidFill>
                  <a:srgbClr val="FFC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tr-TR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» sayıları arasındadır.</a:t>
            </a:r>
          </a:p>
        </p:txBody>
      </p:sp>
      <p:grpSp>
        <p:nvGrpSpPr>
          <p:cNvPr id="32" name="Grup 31"/>
          <p:cNvGrpSpPr/>
          <p:nvPr/>
        </p:nvGrpSpPr>
        <p:grpSpPr>
          <a:xfrm>
            <a:off x="475108" y="2756714"/>
            <a:ext cx="7410864" cy="880373"/>
            <a:chOff x="475108" y="2756714"/>
            <a:chExt cx="7410864" cy="880373"/>
          </a:xfrm>
        </p:grpSpPr>
        <p:cxnSp>
          <p:nvCxnSpPr>
            <p:cNvPr id="3" name="Düz Ok Bağlayıcısı 2"/>
            <p:cNvCxnSpPr/>
            <p:nvPr/>
          </p:nvCxnSpPr>
          <p:spPr>
            <a:xfrm>
              <a:off x="475108" y="3411834"/>
              <a:ext cx="7410864" cy="9229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Düz Bağlayıcı 11"/>
            <p:cNvCxnSpPr/>
            <p:nvPr/>
          </p:nvCxnSpPr>
          <p:spPr>
            <a:xfrm>
              <a:off x="900113" y="3204393"/>
              <a:ext cx="0" cy="43204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Düz Bağlayıcı 38"/>
            <p:cNvCxnSpPr/>
            <p:nvPr/>
          </p:nvCxnSpPr>
          <p:spPr>
            <a:xfrm>
              <a:off x="7390064" y="3205039"/>
              <a:ext cx="0" cy="43204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Dikdörtgen 39"/>
            <p:cNvSpPr/>
            <p:nvPr/>
          </p:nvSpPr>
          <p:spPr>
            <a:xfrm>
              <a:off x="756146" y="2756714"/>
              <a:ext cx="333462" cy="448325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0070C0"/>
                  </a:solidFill>
                  <a:latin typeface="Kayra Aydin" pitchFamily="34" charset="0"/>
                </a:rPr>
                <a:t>0</a:t>
              </a:r>
            </a:p>
          </p:txBody>
        </p:sp>
        <p:sp>
          <p:nvSpPr>
            <p:cNvPr id="41" name="Dikdörtgen 40"/>
            <p:cNvSpPr/>
            <p:nvPr/>
          </p:nvSpPr>
          <p:spPr>
            <a:xfrm>
              <a:off x="7213557" y="2772345"/>
              <a:ext cx="333462" cy="448325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0070C0"/>
                  </a:solidFill>
                  <a:latin typeface="Kayra Aydin" pitchFamily="34" charset="0"/>
                </a:rPr>
                <a:t>1</a:t>
              </a:r>
            </a:p>
          </p:txBody>
        </p:sp>
      </p:grpSp>
      <p:cxnSp>
        <p:nvCxnSpPr>
          <p:cNvPr id="43" name="Düz Bağlayıcı 42"/>
          <p:cNvCxnSpPr/>
          <p:nvPr/>
        </p:nvCxnSpPr>
        <p:spPr>
          <a:xfrm>
            <a:off x="1623513" y="3276401"/>
            <a:ext cx="0" cy="288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Düz Bağlayıcı 43"/>
          <p:cNvCxnSpPr/>
          <p:nvPr/>
        </p:nvCxnSpPr>
        <p:spPr>
          <a:xfrm>
            <a:off x="2315162" y="3276401"/>
            <a:ext cx="0" cy="288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Düz Bağlayıcı 44"/>
          <p:cNvCxnSpPr/>
          <p:nvPr/>
        </p:nvCxnSpPr>
        <p:spPr>
          <a:xfrm>
            <a:off x="3053767" y="3276401"/>
            <a:ext cx="0" cy="288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Düz Bağlayıcı 45"/>
          <p:cNvCxnSpPr/>
          <p:nvPr/>
        </p:nvCxnSpPr>
        <p:spPr>
          <a:xfrm>
            <a:off x="3789616" y="3276401"/>
            <a:ext cx="0" cy="288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Düz Bağlayıcı 51"/>
          <p:cNvCxnSpPr/>
          <p:nvPr/>
        </p:nvCxnSpPr>
        <p:spPr>
          <a:xfrm>
            <a:off x="4490355" y="3276401"/>
            <a:ext cx="0" cy="288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Düz Bağlayıcı 52"/>
          <p:cNvCxnSpPr/>
          <p:nvPr/>
        </p:nvCxnSpPr>
        <p:spPr>
          <a:xfrm>
            <a:off x="5199801" y="3276401"/>
            <a:ext cx="0" cy="288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Düz Bağlayıcı 53"/>
          <p:cNvCxnSpPr/>
          <p:nvPr/>
        </p:nvCxnSpPr>
        <p:spPr>
          <a:xfrm>
            <a:off x="5942584" y="3276401"/>
            <a:ext cx="0" cy="288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Düz Bağlayıcı 54"/>
          <p:cNvCxnSpPr/>
          <p:nvPr/>
        </p:nvCxnSpPr>
        <p:spPr>
          <a:xfrm>
            <a:off x="6648102" y="3276401"/>
            <a:ext cx="0" cy="288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Sol Ayraç 36"/>
          <p:cNvSpPr/>
          <p:nvPr/>
        </p:nvSpPr>
        <p:spPr>
          <a:xfrm rot="16200000">
            <a:off x="3971401" y="601932"/>
            <a:ext cx="360362" cy="6457411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sp>
        <p:nvSpPr>
          <p:cNvPr id="56" name="Dikdörtgen 55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2124298" y="4061277"/>
            <a:ext cx="4112012" cy="439286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just" defTabSz="692694">
              <a:defRPr/>
            </a:pPr>
            <a:r>
              <a:rPr lang="tr-TR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	9 eş parçaya ayrıldı.</a:t>
            </a:r>
          </a:p>
        </p:txBody>
      </p:sp>
      <p:sp>
        <p:nvSpPr>
          <p:cNvPr id="42" name="Çember Ok 41"/>
          <p:cNvSpPr/>
          <p:nvPr/>
        </p:nvSpPr>
        <p:spPr>
          <a:xfrm>
            <a:off x="922877" y="3096382"/>
            <a:ext cx="717176" cy="360040"/>
          </a:xfrm>
          <a:prstGeom prst="circularArrow">
            <a:avLst>
              <a:gd name="adj1" fmla="val 12500"/>
              <a:gd name="adj2" fmla="val 1529098"/>
              <a:gd name="adj3" fmla="val 20457681"/>
              <a:gd name="adj4" fmla="val 10800000"/>
              <a:gd name="adj5" fmla="val 13187"/>
            </a:avLst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7" name="Çember Ok 56"/>
          <p:cNvSpPr/>
          <p:nvPr/>
        </p:nvSpPr>
        <p:spPr>
          <a:xfrm>
            <a:off x="1640053" y="3060362"/>
            <a:ext cx="717176" cy="360040"/>
          </a:xfrm>
          <a:prstGeom prst="circularArrow">
            <a:avLst>
              <a:gd name="adj1" fmla="val 12500"/>
              <a:gd name="adj2" fmla="val 1529098"/>
              <a:gd name="adj3" fmla="val 20457681"/>
              <a:gd name="adj4" fmla="val 10800000"/>
              <a:gd name="adj5" fmla="val 13187"/>
            </a:avLst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8" name="Çember Ok 57"/>
          <p:cNvSpPr/>
          <p:nvPr/>
        </p:nvSpPr>
        <p:spPr>
          <a:xfrm>
            <a:off x="2357229" y="3051794"/>
            <a:ext cx="717176" cy="360040"/>
          </a:xfrm>
          <a:prstGeom prst="circularArrow">
            <a:avLst>
              <a:gd name="adj1" fmla="val 12500"/>
              <a:gd name="adj2" fmla="val 1529098"/>
              <a:gd name="adj3" fmla="val 20457681"/>
              <a:gd name="adj4" fmla="val 10800000"/>
              <a:gd name="adj5" fmla="val 13187"/>
            </a:avLst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9" name="Çember Ok 58"/>
          <p:cNvSpPr/>
          <p:nvPr/>
        </p:nvSpPr>
        <p:spPr>
          <a:xfrm>
            <a:off x="3062662" y="3051794"/>
            <a:ext cx="717176" cy="360040"/>
          </a:xfrm>
          <a:prstGeom prst="circularArrow">
            <a:avLst>
              <a:gd name="adj1" fmla="val 12500"/>
              <a:gd name="adj2" fmla="val 1529098"/>
              <a:gd name="adj3" fmla="val 20457681"/>
              <a:gd name="adj4" fmla="val 10800000"/>
              <a:gd name="adj5" fmla="val 13187"/>
            </a:avLst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0" name="Çember Ok 59"/>
          <p:cNvSpPr/>
          <p:nvPr/>
        </p:nvSpPr>
        <p:spPr>
          <a:xfrm>
            <a:off x="3821952" y="3051794"/>
            <a:ext cx="717176" cy="360040"/>
          </a:xfrm>
          <a:prstGeom prst="circularArrow">
            <a:avLst>
              <a:gd name="adj1" fmla="val 12500"/>
              <a:gd name="adj2" fmla="val 1529098"/>
              <a:gd name="adj3" fmla="val 20457681"/>
              <a:gd name="adj4" fmla="val 10800000"/>
              <a:gd name="adj5" fmla="val 13187"/>
            </a:avLst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1" name="Oval 60"/>
          <p:cNvSpPr/>
          <p:nvPr/>
        </p:nvSpPr>
        <p:spPr>
          <a:xfrm>
            <a:off x="4418355" y="3349064"/>
            <a:ext cx="144000" cy="144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grpSp>
        <p:nvGrpSpPr>
          <p:cNvPr id="62" name="Grup 61"/>
          <p:cNvGrpSpPr/>
          <p:nvPr/>
        </p:nvGrpSpPr>
        <p:grpSpPr>
          <a:xfrm>
            <a:off x="4137191" y="2390733"/>
            <a:ext cx="576000" cy="909904"/>
            <a:chOff x="313142" y="2972737"/>
            <a:chExt cx="864213" cy="1217387"/>
          </a:xfrm>
        </p:grpSpPr>
        <p:cxnSp>
          <p:nvCxnSpPr>
            <p:cNvPr id="63" name="Düz Bağlayıcı 62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Dikdörtgen 63"/>
            <p:cNvSpPr/>
            <p:nvPr/>
          </p:nvSpPr>
          <p:spPr>
            <a:xfrm>
              <a:off x="441751" y="3590296"/>
              <a:ext cx="674041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9</a:t>
              </a:r>
            </a:p>
          </p:txBody>
        </p:sp>
        <p:sp>
          <p:nvSpPr>
            <p:cNvPr id="65" name="Dikdörtgen 64"/>
            <p:cNvSpPr/>
            <p:nvPr/>
          </p:nvSpPr>
          <p:spPr>
            <a:xfrm>
              <a:off x="507437" y="2972737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45531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 animBg="1"/>
      <p:bldP spid="56" grpId="0"/>
      <p:bldP spid="42" grpId="0" animBg="1"/>
      <p:bldP spid="57" grpId="0" animBg="1"/>
      <p:bldP spid="58" grpId="0" animBg="1"/>
      <p:bldP spid="59" grpId="0" animBg="1"/>
      <p:bldP spid="60" grpId="0" animBg="1"/>
      <p:bldP spid="6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>
          <a:xfrm>
            <a:off x="299480" y="5005627"/>
            <a:ext cx="8456293" cy="287536"/>
          </a:xfrm>
        </p:spPr>
        <p:txBody>
          <a:bodyPr/>
          <a:lstStyle/>
          <a:p>
            <a:r>
              <a:rPr lang="tr-TR" sz="1200" dirty="0">
                <a:solidFill>
                  <a:schemeClr val="tx1"/>
                </a:solidFill>
                <a:latin typeface="Kayra Aydin" pitchFamily="34" charset="0"/>
              </a:rPr>
              <a:t>Zafer İhsan KARAOĞLU                                2020-2021                       Aydınlıkevler İlkokulu/YENİŞEHİR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3465350" y="141079"/>
            <a:ext cx="2098779" cy="439286"/>
          </a:xfrm>
          <a:prstGeom prst="rect">
            <a:avLst/>
          </a:prstGeom>
          <a:noFill/>
        </p:spPr>
        <p:txBody>
          <a:bodyPr wrap="non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24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BİLEŞİK KESİR</a:t>
            </a:r>
          </a:p>
        </p:txBody>
      </p:sp>
      <p:grpSp>
        <p:nvGrpSpPr>
          <p:cNvPr id="6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1692252" y="501081"/>
            <a:ext cx="5619107" cy="27283"/>
            <a:chOff x="0" y="6310313"/>
            <a:chExt cx="9283708" cy="72000"/>
          </a:xfrm>
        </p:grpSpPr>
        <p:sp>
          <p:nvSpPr>
            <p:cNvPr id="7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8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9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10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47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308776" y="4882143"/>
            <a:ext cx="8454998" cy="54565"/>
            <a:chOff x="0" y="6310313"/>
            <a:chExt cx="9283708" cy="72000"/>
          </a:xfrm>
        </p:grpSpPr>
        <p:sp>
          <p:nvSpPr>
            <p:cNvPr id="48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49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0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1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14" name="Grup 13"/>
          <p:cNvGrpSpPr/>
          <p:nvPr/>
        </p:nvGrpSpPr>
        <p:grpSpPr>
          <a:xfrm>
            <a:off x="187939" y="900113"/>
            <a:ext cx="576000" cy="909904"/>
            <a:chOff x="313142" y="2972737"/>
            <a:chExt cx="864213" cy="1217387"/>
          </a:xfrm>
        </p:grpSpPr>
        <p:cxnSp>
          <p:nvCxnSpPr>
            <p:cNvPr id="15" name="Düz Bağlayıcı 14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Dikdörtgen 15"/>
            <p:cNvSpPr/>
            <p:nvPr/>
          </p:nvSpPr>
          <p:spPr>
            <a:xfrm>
              <a:off x="441751" y="3590296"/>
              <a:ext cx="674041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5</a:t>
              </a:r>
            </a:p>
          </p:txBody>
        </p:sp>
        <p:sp>
          <p:nvSpPr>
            <p:cNvPr id="17" name="Dikdörtgen 16"/>
            <p:cNvSpPr/>
            <p:nvPr/>
          </p:nvSpPr>
          <p:spPr>
            <a:xfrm>
              <a:off x="507437" y="2972737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6</a:t>
              </a:r>
            </a:p>
          </p:txBody>
        </p:sp>
      </p:grpSp>
      <p:grpSp>
        <p:nvGrpSpPr>
          <p:cNvPr id="18" name="Grup 17"/>
          <p:cNvGrpSpPr/>
          <p:nvPr/>
        </p:nvGrpSpPr>
        <p:grpSpPr>
          <a:xfrm>
            <a:off x="1239874" y="906739"/>
            <a:ext cx="576000" cy="909904"/>
            <a:chOff x="313142" y="2972737"/>
            <a:chExt cx="864213" cy="1217387"/>
          </a:xfrm>
        </p:grpSpPr>
        <p:cxnSp>
          <p:nvCxnSpPr>
            <p:cNvPr id="19" name="Düz Bağlayıcı 18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Dikdörtgen 19"/>
            <p:cNvSpPr/>
            <p:nvPr/>
          </p:nvSpPr>
          <p:spPr>
            <a:xfrm>
              <a:off x="441751" y="3590296"/>
              <a:ext cx="674041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9</a:t>
              </a:r>
            </a:p>
          </p:txBody>
        </p:sp>
        <p:sp>
          <p:nvSpPr>
            <p:cNvPr id="21" name="Dikdörtgen 20"/>
            <p:cNvSpPr/>
            <p:nvPr/>
          </p:nvSpPr>
          <p:spPr>
            <a:xfrm>
              <a:off x="313142" y="2972737"/>
              <a:ext cx="864213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9</a:t>
              </a:r>
            </a:p>
          </p:txBody>
        </p:sp>
      </p:grpSp>
      <p:grpSp>
        <p:nvGrpSpPr>
          <p:cNvPr id="22" name="Grup 21"/>
          <p:cNvGrpSpPr/>
          <p:nvPr/>
        </p:nvGrpSpPr>
        <p:grpSpPr>
          <a:xfrm>
            <a:off x="2253828" y="906739"/>
            <a:ext cx="576000" cy="909904"/>
            <a:chOff x="313142" y="2972737"/>
            <a:chExt cx="864213" cy="1217387"/>
          </a:xfrm>
        </p:grpSpPr>
        <p:cxnSp>
          <p:nvCxnSpPr>
            <p:cNvPr id="23" name="Düz Bağlayıcı 22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Dikdörtgen 23"/>
            <p:cNvSpPr/>
            <p:nvPr/>
          </p:nvSpPr>
          <p:spPr>
            <a:xfrm>
              <a:off x="441751" y="3590296"/>
              <a:ext cx="674041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7</a:t>
              </a:r>
            </a:p>
          </p:txBody>
        </p:sp>
        <p:sp>
          <p:nvSpPr>
            <p:cNvPr id="25" name="Dikdörtgen 24"/>
            <p:cNvSpPr/>
            <p:nvPr/>
          </p:nvSpPr>
          <p:spPr>
            <a:xfrm>
              <a:off x="507437" y="2972737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8</a:t>
              </a:r>
            </a:p>
          </p:txBody>
        </p:sp>
      </p:grpSp>
      <p:grpSp>
        <p:nvGrpSpPr>
          <p:cNvPr id="26" name="Grup 25"/>
          <p:cNvGrpSpPr/>
          <p:nvPr/>
        </p:nvGrpSpPr>
        <p:grpSpPr>
          <a:xfrm>
            <a:off x="3261942" y="884530"/>
            <a:ext cx="632427" cy="909904"/>
            <a:chOff x="310722" y="2972737"/>
            <a:chExt cx="948874" cy="1217388"/>
          </a:xfrm>
        </p:grpSpPr>
        <p:cxnSp>
          <p:nvCxnSpPr>
            <p:cNvPr id="27" name="Düz Bağlayıcı 26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Dikdörtgen 27"/>
            <p:cNvSpPr/>
            <p:nvPr/>
          </p:nvSpPr>
          <p:spPr>
            <a:xfrm>
              <a:off x="310722" y="3590296"/>
              <a:ext cx="948874" cy="599829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4</a:t>
              </a:r>
            </a:p>
          </p:txBody>
        </p:sp>
        <p:sp>
          <p:nvSpPr>
            <p:cNvPr id="29" name="Dikdörtgen 28"/>
            <p:cNvSpPr/>
            <p:nvPr/>
          </p:nvSpPr>
          <p:spPr>
            <a:xfrm>
              <a:off x="507437" y="2972737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7</a:t>
              </a:r>
            </a:p>
          </p:txBody>
        </p:sp>
      </p:grpSp>
      <p:grpSp>
        <p:nvGrpSpPr>
          <p:cNvPr id="30" name="Grup 29"/>
          <p:cNvGrpSpPr/>
          <p:nvPr/>
        </p:nvGrpSpPr>
        <p:grpSpPr>
          <a:xfrm>
            <a:off x="4315488" y="891156"/>
            <a:ext cx="576000" cy="909904"/>
            <a:chOff x="313142" y="2972737"/>
            <a:chExt cx="864213" cy="1217387"/>
          </a:xfrm>
        </p:grpSpPr>
        <p:cxnSp>
          <p:nvCxnSpPr>
            <p:cNvPr id="31" name="Düz Bağlayıcı 30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Dikdörtgen 31"/>
            <p:cNvSpPr/>
            <p:nvPr/>
          </p:nvSpPr>
          <p:spPr>
            <a:xfrm>
              <a:off x="441751" y="3590296"/>
              <a:ext cx="674041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3</a:t>
              </a:r>
            </a:p>
          </p:txBody>
        </p:sp>
        <p:sp>
          <p:nvSpPr>
            <p:cNvPr id="33" name="Dikdörtgen 32"/>
            <p:cNvSpPr/>
            <p:nvPr/>
          </p:nvSpPr>
          <p:spPr>
            <a:xfrm>
              <a:off x="507437" y="2972737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4</a:t>
              </a:r>
            </a:p>
          </p:txBody>
        </p:sp>
      </p:grpSp>
      <p:grpSp>
        <p:nvGrpSpPr>
          <p:cNvPr id="34" name="Grup 33"/>
          <p:cNvGrpSpPr/>
          <p:nvPr/>
        </p:nvGrpSpPr>
        <p:grpSpPr>
          <a:xfrm>
            <a:off x="5329443" y="891156"/>
            <a:ext cx="576000" cy="909904"/>
            <a:chOff x="313142" y="2972737"/>
            <a:chExt cx="864213" cy="1217387"/>
          </a:xfrm>
        </p:grpSpPr>
        <p:cxnSp>
          <p:nvCxnSpPr>
            <p:cNvPr id="35" name="Düz Bağlayıcı 34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Dikdörtgen 35"/>
            <p:cNvSpPr/>
            <p:nvPr/>
          </p:nvSpPr>
          <p:spPr>
            <a:xfrm>
              <a:off x="441751" y="3590296"/>
              <a:ext cx="674041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8</a:t>
              </a:r>
            </a:p>
          </p:txBody>
        </p:sp>
        <p:sp>
          <p:nvSpPr>
            <p:cNvPr id="37" name="Dikdörtgen 36"/>
            <p:cNvSpPr/>
            <p:nvPr/>
          </p:nvSpPr>
          <p:spPr>
            <a:xfrm>
              <a:off x="507437" y="2972737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9</a:t>
              </a:r>
            </a:p>
          </p:txBody>
        </p:sp>
      </p:grpSp>
      <p:grpSp>
        <p:nvGrpSpPr>
          <p:cNvPr id="38" name="Grup 37"/>
          <p:cNvGrpSpPr/>
          <p:nvPr/>
        </p:nvGrpSpPr>
        <p:grpSpPr>
          <a:xfrm>
            <a:off x="6430292" y="877904"/>
            <a:ext cx="576000" cy="909904"/>
            <a:chOff x="313142" y="2972737"/>
            <a:chExt cx="864213" cy="1217387"/>
          </a:xfrm>
        </p:grpSpPr>
        <p:cxnSp>
          <p:nvCxnSpPr>
            <p:cNvPr id="39" name="Düz Bağlayıcı 38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Dikdörtgen 39"/>
            <p:cNvSpPr/>
            <p:nvPr/>
          </p:nvSpPr>
          <p:spPr>
            <a:xfrm>
              <a:off x="441751" y="3590296"/>
              <a:ext cx="674041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6</a:t>
              </a:r>
            </a:p>
          </p:txBody>
        </p:sp>
        <p:sp>
          <p:nvSpPr>
            <p:cNvPr id="41" name="Dikdörtgen 40"/>
            <p:cNvSpPr/>
            <p:nvPr/>
          </p:nvSpPr>
          <p:spPr>
            <a:xfrm>
              <a:off x="507437" y="2972737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6</a:t>
              </a:r>
            </a:p>
          </p:txBody>
        </p:sp>
      </p:grpSp>
      <p:grpSp>
        <p:nvGrpSpPr>
          <p:cNvPr id="42" name="Grup 41"/>
          <p:cNvGrpSpPr/>
          <p:nvPr/>
        </p:nvGrpSpPr>
        <p:grpSpPr>
          <a:xfrm>
            <a:off x="7444246" y="877902"/>
            <a:ext cx="642230" cy="909904"/>
            <a:chOff x="313142" y="2972737"/>
            <a:chExt cx="963583" cy="1217388"/>
          </a:xfrm>
        </p:grpSpPr>
        <p:cxnSp>
          <p:nvCxnSpPr>
            <p:cNvPr id="43" name="Düz Bağlayıcı 42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Dikdörtgen 43"/>
            <p:cNvSpPr/>
            <p:nvPr/>
          </p:nvSpPr>
          <p:spPr>
            <a:xfrm>
              <a:off x="474075" y="3590296"/>
              <a:ext cx="802650" cy="599829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2</a:t>
              </a:r>
            </a:p>
          </p:txBody>
        </p:sp>
        <p:sp>
          <p:nvSpPr>
            <p:cNvPr id="45" name="Dikdörtgen 44"/>
            <p:cNvSpPr/>
            <p:nvPr/>
          </p:nvSpPr>
          <p:spPr>
            <a:xfrm>
              <a:off x="507437" y="2972737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3</a:t>
              </a:r>
            </a:p>
          </p:txBody>
        </p:sp>
      </p:grpSp>
      <p:sp>
        <p:nvSpPr>
          <p:cNvPr id="46" name="Dikdörtgen 45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162246" y="1882750"/>
            <a:ext cx="8584386" cy="1189560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just" defTabSz="692694">
              <a:defRPr/>
            </a:pPr>
            <a:r>
              <a:rPr lang="tr-TR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	Yukarıdaki kesirlerde olduğu gibi p</a:t>
            </a:r>
            <a:r>
              <a:rPr lang="nn-NO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ayı paydasına</a:t>
            </a:r>
            <a:r>
              <a:rPr lang="tr-TR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 	eşit veya payı paydasından </a:t>
            </a:r>
            <a:r>
              <a:rPr lang="tr-TR" sz="2400" dirty="0">
                <a:ln w="0"/>
                <a:solidFill>
                  <a:srgbClr val="00B0F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büyük</a:t>
            </a:r>
            <a:r>
              <a:rPr lang="nn-NO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 olan</a:t>
            </a:r>
            <a:r>
              <a:rPr lang="tr-TR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nn-NO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kesirlere </a:t>
            </a:r>
            <a:r>
              <a:rPr lang="nn-NO" sz="24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b</a:t>
            </a:r>
            <a:r>
              <a:rPr lang="tr-TR" sz="2400" dirty="0" err="1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ileşik</a:t>
            </a:r>
            <a:r>
              <a:rPr lang="nn-NO" sz="24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 kesir </a:t>
            </a:r>
            <a:r>
              <a:rPr lang="nn-NO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denir.</a:t>
            </a:r>
            <a:endParaRPr lang="tr-TR" sz="2400" dirty="0">
              <a:ln w="0"/>
              <a:latin typeface="Kayra Aydin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2" name="Dikdörtgen 51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209680" y="3114956"/>
            <a:ext cx="5214671" cy="1562759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just" defTabSz="692694">
              <a:defRPr/>
            </a:pPr>
            <a:r>
              <a:rPr lang="tr-TR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	Bileşik kesir bütüne</a:t>
            </a:r>
            <a:r>
              <a:rPr lang="tr-TR" sz="2400" dirty="0">
                <a:ln w="0"/>
                <a:solidFill>
                  <a:srgbClr val="00B05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 eşit </a:t>
            </a:r>
            <a:r>
              <a:rPr lang="tr-TR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veya</a:t>
            </a:r>
            <a:r>
              <a:rPr lang="tr-TR" sz="2400" dirty="0">
                <a:ln w="0"/>
                <a:solidFill>
                  <a:srgbClr val="00B05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 bütünden </a:t>
            </a:r>
            <a:r>
              <a:rPr lang="tr-TR" sz="24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büyüktür</a:t>
            </a:r>
            <a:r>
              <a:rPr lang="tr-TR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  <a:p>
            <a:pPr algn="just" defTabSz="692694">
              <a:defRPr/>
            </a:pPr>
            <a:r>
              <a:rPr lang="tr-TR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	Yani «1»’e eşit </a:t>
            </a:r>
            <a:r>
              <a:rPr lang="tr-TR" sz="2400" dirty="0" err="1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vaya</a:t>
            </a:r>
            <a:r>
              <a:rPr lang="tr-TR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 «1»’den  büyüktür. </a:t>
            </a:r>
          </a:p>
        </p:txBody>
      </p:sp>
      <p:grpSp>
        <p:nvGrpSpPr>
          <p:cNvPr id="53" name="Grup 52"/>
          <p:cNvGrpSpPr/>
          <p:nvPr/>
        </p:nvGrpSpPr>
        <p:grpSpPr>
          <a:xfrm>
            <a:off x="6338732" y="2887576"/>
            <a:ext cx="1547240" cy="909904"/>
            <a:chOff x="313142" y="2972737"/>
            <a:chExt cx="2321433" cy="1217388"/>
          </a:xfrm>
        </p:grpSpPr>
        <p:cxnSp>
          <p:nvCxnSpPr>
            <p:cNvPr id="54" name="Düz Bağlayıcı 53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Dikdörtgen 54"/>
            <p:cNvSpPr/>
            <p:nvPr/>
          </p:nvSpPr>
          <p:spPr>
            <a:xfrm>
              <a:off x="364212" y="3590296"/>
              <a:ext cx="802650" cy="599829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7</a:t>
              </a:r>
            </a:p>
          </p:txBody>
        </p:sp>
        <p:sp>
          <p:nvSpPr>
            <p:cNvPr id="56" name="Dikdörtgen 55"/>
            <p:cNvSpPr/>
            <p:nvPr/>
          </p:nvSpPr>
          <p:spPr>
            <a:xfrm>
              <a:off x="507437" y="2972737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9</a:t>
              </a:r>
            </a:p>
          </p:txBody>
        </p:sp>
        <p:sp>
          <p:nvSpPr>
            <p:cNvPr id="57" name="Dikdörtgen 56"/>
            <p:cNvSpPr/>
            <p:nvPr/>
          </p:nvSpPr>
          <p:spPr>
            <a:xfrm>
              <a:off x="1316231" y="3222871"/>
              <a:ext cx="500317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&gt;</a:t>
              </a:r>
            </a:p>
          </p:txBody>
        </p:sp>
        <p:sp>
          <p:nvSpPr>
            <p:cNvPr id="58" name="Dikdörtgen 57"/>
            <p:cNvSpPr/>
            <p:nvPr/>
          </p:nvSpPr>
          <p:spPr>
            <a:xfrm>
              <a:off x="2134258" y="3222870"/>
              <a:ext cx="500317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1</a:t>
              </a:r>
            </a:p>
          </p:txBody>
        </p:sp>
      </p:grpSp>
      <p:grpSp>
        <p:nvGrpSpPr>
          <p:cNvPr id="59" name="Grup 58"/>
          <p:cNvGrpSpPr/>
          <p:nvPr/>
        </p:nvGrpSpPr>
        <p:grpSpPr>
          <a:xfrm>
            <a:off x="6271752" y="3888595"/>
            <a:ext cx="1547240" cy="909904"/>
            <a:chOff x="313142" y="2972737"/>
            <a:chExt cx="2321433" cy="1217388"/>
          </a:xfrm>
        </p:grpSpPr>
        <p:cxnSp>
          <p:nvCxnSpPr>
            <p:cNvPr id="60" name="Düz Bağlayıcı 59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Dikdörtgen 60"/>
            <p:cNvSpPr/>
            <p:nvPr/>
          </p:nvSpPr>
          <p:spPr>
            <a:xfrm>
              <a:off x="413637" y="3590296"/>
              <a:ext cx="802650" cy="599829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9</a:t>
              </a:r>
            </a:p>
          </p:txBody>
        </p:sp>
        <p:sp>
          <p:nvSpPr>
            <p:cNvPr id="62" name="Dikdörtgen 61"/>
            <p:cNvSpPr/>
            <p:nvPr/>
          </p:nvSpPr>
          <p:spPr>
            <a:xfrm>
              <a:off x="507437" y="2972737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9</a:t>
              </a:r>
            </a:p>
          </p:txBody>
        </p:sp>
        <p:sp>
          <p:nvSpPr>
            <p:cNvPr id="63" name="Dikdörtgen 62"/>
            <p:cNvSpPr/>
            <p:nvPr/>
          </p:nvSpPr>
          <p:spPr>
            <a:xfrm>
              <a:off x="1316231" y="3222871"/>
              <a:ext cx="500317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=</a:t>
              </a:r>
            </a:p>
          </p:txBody>
        </p:sp>
        <p:sp>
          <p:nvSpPr>
            <p:cNvPr id="64" name="Dikdörtgen 63"/>
            <p:cNvSpPr/>
            <p:nvPr/>
          </p:nvSpPr>
          <p:spPr>
            <a:xfrm>
              <a:off x="2134258" y="3222870"/>
              <a:ext cx="500317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1973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>
          <a:xfrm>
            <a:off x="299480" y="5005627"/>
            <a:ext cx="8456293" cy="287536"/>
          </a:xfrm>
        </p:spPr>
        <p:txBody>
          <a:bodyPr/>
          <a:lstStyle/>
          <a:p>
            <a:r>
              <a:rPr lang="tr-TR" sz="1200" dirty="0">
                <a:solidFill>
                  <a:schemeClr val="tx1"/>
                </a:solidFill>
                <a:latin typeface="Kayra Aydin" pitchFamily="34" charset="0"/>
              </a:rPr>
              <a:t>Zafer İhsan KARAOĞLU                                2020-2021                       Aydınlıkevler İlkokulu/YENİŞEHİR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2555649" y="141079"/>
            <a:ext cx="3918187" cy="439286"/>
          </a:xfrm>
          <a:prstGeom prst="rect">
            <a:avLst/>
          </a:prstGeom>
          <a:noFill/>
        </p:spPr>
        <p:txBody>
          <a:bodyPr wrap="non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24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BİLEŞİK KESİR GÖSTERİMİ</a:t>
            </a:r>
          </a:p>
        </p:txBody>
      </p:sp>
      <p:grpSp>
        <p:nvGrpSpPr>
          <p:cNvPr id="6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1689769" y="526109"/>
            <a:ext cx="5619107" cy="27283"/>
            <a:chOff x="0" y="6310313"/>
            <a:chExt cx="9283708" cy="72000"/>
          </a:xfrm>
        </p:grpSpPr>
        <p:sp>
          <p:nvSpPr>
            <p:cNvPr id="7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8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9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10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47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308776" y="4882143"/>
            <a:ext cx="8454998" cy="54565"/>
            <a:chOff x="0" y="6310313"/>
            <a:chExt cx="9283708" cy="72000"/>
          </a:xfrm>
        </p:grpSpPr>
        <p:sp>
          <p:nvSpPr>
            <p:cNvPr id="48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49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0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1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sp>
        <p:nvSpPr>
          <p:cNvPr id="14" name="Dikdörtgen 13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234066" y="610321"/>
            <a:ext cx="3818667" cy="808618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24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Şekille gösterilen bileşik kesri belirleme</a:t>
            </a:r>
          </a:p>
        </p:txBody>
      </p:sp>
      <p:cxnSp>
        <p:nvCxnSpPr>
          <p:cNvPr id="15" name="Düz Bağlayıcı 14"/>
          <p:cNvCxnSpPr/>
          <p:nvPr/>
        </p:nvCxnSpPr>
        <p:spPr>
          <a:xfrm>
            <a:off x="4517743" y="603659"/>
            <a:ext cx="0" cy="427790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up 1"/>
          <p:cNvGrpSpPr/>
          <p:nvPr/>
        </p:nvGrpSpPr>
        <p:grpSpPr>
          <a:xfrm>
            <a:off x="324098" y="1616973"/>
            <a:ext cx="3960000" cy="1080000"/>
            <a:chOff x="188580" y="1616973"/>
            <a:chExt cx="4683804" cy="1079488"/>
          </a:xfrm>
        </p:grpSpPr>
        <p:grpSp>
          <p:nvGrpSpPr>
            <p:cNvPr id="16" name="Grup 15"/>
            <p:cNvGrpSpPr/>
            <p:nvPr/>
          </p:nvGrpSpPr>
          <p:grpSpPr>
            <a:xfrm>
              <a:off x="188580" y="1620838"/>
              <a:ext cx="2151396" cy="1075623"/>
              <a:chOff x="396106" y="900113"/>
              <a:chExt cx="1080120" cy="725940"/>
            </a:xfrm>
          </p:grpSpPr>
          <p:sp>
            <p:nvSpPr>
              <p:cNvPr id="17" name="Dikdörtgen 16"/>
              <p:cNvSpPr/>
              <p:nvPr/>
            </p:nvSpPr>
            <p:spPr>
              <a:xfrm>
                <a:off x="396106" y="900113"/>
                <a:ext cx="360040" cy="360362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8" name="Dikdörtgen 17"/>
              <p:cNvSpPr/>
              <p:nvPr/>
            </p:nvSpPr>
            <p:spPr>
              <a:xfrm>
                <a:off x="756146" y="900113"/>
                <a:ext cx="360040" cy="360362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9" name="Dikdörtgen 18"/>
              <p:cNvSpPr/>
              <p:nvPr/>
            </p:nvSpPr>
            <p:spPr>
              <a:xfrm>
                <a:off x="1116186" y="900113"/>
                <a:ext cx="360040" cy="360362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0" name="Dikdörtgen 19"/>
              <p:cNvSpPr/>
              <p:nvPr/>
            </p:nvSpPr>
            <p:spPr>
              <a:xfrm>
                <a:off x="396106" y="1263084"/>
                <a:ext cx="360040" cy="360362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1" name="Dikdörtgen 20"/>
              <p:cNvSpPr/>
              <p:nvPr/>
            </p:nvSpPr>
            <p:spPr>
              <a:xfrm>
                <a:off x="756146" y="1265691"/>
                <a:ext cx="360040" cy="360362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2" name="Dikdörtgen 21"/>
              <p:cNvSpPr/>
              <p:nvPr/>
            </p:nvSpPr>
            <p:spPr>
              <a:xfrm>
                <a:off x="1116186" y="1265691"/>
                <a:ext cx="360040" cy="360362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23" name="Grup 22"/>
            <p:cNvGrpSpPr/>
            <p:nvPr/>
          </p:nvGrpSpPr>
          <p:grpSpPr>
            <a:xfrm>
              <a:off x="2720988" y="1616973"/>
              <a:ext cx="2151396" cy="1075623"/>
              <a:chOff x="396106" y="900113"/>
              <a:chExt cx="1080120" cy="725940"/>
            </a:xfrm>
          </p:grpSpPr>
          <p:sp>
            <p:nvSpPr>
              <p:cNvPr id="24" name="Dikdörtgen 23"/>
              <p:cNvSpPr/>
              <p:nvPr/>
            </p:nvSpPr>
            <p:spPr>
              <a:xfrm>
                <a:off x="396106" y="900113"/>
                <a:ext cx="360040" cy="360362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5" name="Dikdörtgen 24"/>
              <p:cNvSpPr/>
              <p:nvPr/>
            </p:nvSpPr>
            <p:spPr>
              <a:xfrm>
                <a:off x="756146" y="900113"/>
                <a:ext cx="360040" cy="360362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6" name="Dikdörtgen 25"/>
              <p:cNvSpPr/>
              <p:nvPr/>
            </p:nvSpPr>
            <p:spPr>
              <a:xfrm>
                <a:off x="1116186" y="900113"/>
                <a:ext cx="360040" cy="36036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7" name="Dikdörtgen 26"/>
              <p:cNvSpPr/>
              <p:nvPr/>
            </p:nvSpPr>
            <p:spPr>
              <a:xfrm>
                <a:off x="396106" y="1263084"/>
                <a:ext cx="360040" cy="360362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8" name="Dikdörtgen 27"/>
              <p:cNvSpPr/>
              <p:nvPr/>
            </p:nvSpPr>
            <p:spPr>
              <a:xfrm>
                <a:off x="756146" y="1265691"/>
                <a:ext cx="360040" cy="36036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9" name="Dikdörtgen 28"/>
              <p:cNvSpPr/>
              <p:nvPr/>
            </p:nvSpPr>
            <p:spPr>
              <a:xfrm>
                <a:off x="1116186" y="1265691"/>
                <a:ext cx="360040" cy="36036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</p:grpSp>
      <p:cxnSp>
        <p:nvCxnSpPr>
          <p:cNvPr id="31" name="Düz Bağlayıcı 30"/>
          <p:cNvCxnSpPr/>
          <p:nvPr/>
        </p:nvCxnSpPr>
        <p:spPr>
          <a:xfrm flipH="1">
            <a:off x="3398446" y="3958591"/>
            <a:ext cx="576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>
          <a:xfrm>
            <a:off x="3484163" y="4009049"/>
            <a:ext cx="449250" cy="448326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ctr"/>
            <a:r>
              <a:rPr lang="tr-TR" sz="2500" dirty="0">
                <a:latin typeface="Kayra Aydin" pitchFamily="34" charset="0"/>
              </a:rPr>
              <a:t>6</a:t>
            </a:r>
          </a:p>
        </p:txBody>
      </p:sp>
      <p:sp>
        <p:nvSpPr>
          <p:cNvPr id="33" name="Dikdörtgen 32"/>
          <p:cNvSpPr/>
          <p:nvPr/>
        </p:nvSpPr>
        <p:spPr>
          <a:xfrm>
            <a:off x="3527943" y="3547471"/>
            <a:ext cx="333462" cy="448326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ctr"/>
            <a:r>
              <a:rPr lang="tr-TR" sz="2500" dirty="0">
                <a:latin typeface="Kayra Aydin" pitchFamily="34" charset="0"/>
              </a:rPr>
              <a:t>9</a:t>
            </a:r>
          </a:p>
        </p:txBody>
      </p:sp>
      <p:cxnSp>
        <p:nvCxnSpPr>
          <p:cNvPr id="34" name="Düz Ok Bağlayıcısı 33"/>
          <p:cNvCxnSpPr/>
          <p:nvPr/>
        </p:nvCxnSpPr>
        <p:spPr>
          <a:xfrm>
            <a:off x="2828016" y="3736650"/>
            <a:ext cx="570365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Dikdörtgen 34"/>
          <p:cNvSpPr/>
          <p:nvPr/>
        </p:nvSpPr>
        <p:spPr>
          <a:xfrm>
            <a:off x="179388" y="3510265"/>
            <a:ext cx="2160934" cy="371382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just"/>
            <a:r>
              <a:rPr lang="tr-TR" sz="2000" dirty="0">
                <a:latin typeface="Kayra Aydin" pitchFamily="34" charset="0"/>
              </a:rPr>
              <a:t>Boyalı parça</a:t>
            </a:r>
          </a:p>
        </p:txBody>
      </p:sp>
      <p:sp>
        <p:nvSpPr>
          <p:cNvPr id="36" name="Dikdörtgen 35"/>
          <p:cNvSpPr/>
          <p:nvPr/>
        </p:nvSpPr>
        <p:spPr>
          <a:xfrm>
            <a:off x="179388" y="3952997"/>
            <a:ext cx="2588931" cy="371382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just"/>
            <a:r>
              <a:rPr lang="tr-TR" sz="2000" dirty="0">
                <a:latin typeface="Kayra Aydin" pitchFamily="34" charset="0"/>
              </a:rPr>
              <a:t>Bütünün parça sayısı</a:t>
            </a:r>
          </a:p>
        </p:txBody>
      </p:sp>
      <p:cxnSp>
        <p:nvCxnSpPr>
          <p:cNvPr id="37" name="Düz Ok Bağlayıcısı 36"/>
          <p:cNvCxnSpPr/>
          <p:nvPr/>
        </p:nvCxnSpPr>
        <p:spPr>
          <a:xfrm>
            <a:off x="2807878" y="4166871"/>
            <a:ext cx="570365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Dikdörtgen 37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4860927" y="629836"/>
            <a:ext cx="3818667" cy="808618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24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Bileşik kesirlerin şekille gösterimi</a:t>
            </a:r>
          </a:p>
        </p:txBody>
      </p:sp>
      <p:grpSp>
        <p:nvGrpSpPr>
          <p:cNvPr id="39" name="Grup 38"/>
          <p:cNvGrpSpPr/>
          <p:nvPr/>
        </p:nvGrpSpPr>
        <p:grpSpPr>
          <a:xfrm>
            <a:off x="4738600" y="1573142"/>
            <a:ext cx="576000" cy="909904"/>
            <a:chOff x="313142" y="2972737"/>
            <a:chExt cx="864213" cy="1217387"/>
          </a:xfrm>
        </p:grpSpPr>
        <p:cxnSp>
          <p:nvCxnSpPr>
            <p:cNvPr id="40" name="Düz Bağlayıcı 39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Dikdörtgen 40"/>
            <p:cNvSpPr/>
            <p:nvPr/>
          </p:nvSpPr>
          <p:spPr>
            <a:xfrm>
              <a:off x="441751" y="3590296"/>
              <a:ext cx="674041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3</a:t>
              </a:r>
            </a:p>
          </p:txBody>
        </p:sp>
        <p:sp>
          <p:nvSpPr>
            <p:cNvPr id="42" name="Dikdörtgen 41"/>
            <p:cNvSpPr/>
            <p:nvPr/>
          </p:nvSpPr>
          <p:spPr>
            <a:xfrm>
              <a:off x="507437" y="2972737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5</a:t>
              </a:r>
            </a:p>
          </p:txBody>
        </p:sp>
      </p:grpSp>
      <p:grpSp>
        <p:nvGrpSpPr>
          <p:cNvPr id="3" name="Grup 2"/>
          <p:cNvGrpSpPr/>
          <p:nvPr/>
        </p:nvGrpSpPr>
        <p:grpSpPr>
          <a:xfrm>
            <a:off x="4867690" y="2689242"/>
            <a:ext cx="1818934" cy="534200"/>
            <a:chOff x="4867690" y="2689241"/>
            <a:chExt cx="1818934" cy="534200"/>
          </a:xfrm>
        </p:grpSpPr>
        <p:sp>
          <p:nvSpPr>
            <p:cNvPr id="43" name="Dikdörtgen 42"/>
            <p:cNvSpPr/>
            <p:nvPr/>
          </p:nvSpPr>
          <p:spPr>
            <a:xfrm>
              <a:off x="4867690" y="2689241"/>
              <a:ext cx="606311" cy="534200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4" name="Dikdörtgen 43"/>
            <p:cNvSpPr/>
            <p:nvPr/>
          </p:nvSpPr>
          <p:spPr>
            <a:xfrm>
              <a:off x="5474001" y="2689241"/>
              <a:ext cx="606311" cy="534200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5" name="Dikdörtgen 44"/>
            <p:cNvSpPr/>
            <p:nvPr/>
          </p:nvSpPr>
          <p:spPr>
            <a:xfrm>
              <a:off x="6080313" y="2689241"/>
              <a:ext cx="606311" cy="534200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1" name="Grup 10"/>
          <p:cNvGrpSpPr/>
          <p:nvPr/>
        </p:nvGrpSpPr>
        <p:grpSpPr>
          <a:xfrm>
            <a:off x="4885834" y="3699013"/>
            <a:ext cx="1818934" cy="534200"/>
            <a:chOff x="4885833" y="3491102"/>
            <a:chExt cx="1818934" cy="534200"/>
          </a:xfrm>
        </p:grpSpPr>
        <p:sp>
          <p:nvSpPr>
            <p:cNvPr id="46" name="Dikdörtgen 45"/>
            <p:cNvSpPr/>
            <p:nvPr/>
          </p:nvSpPr>
          <p:spPr>
            <a:xfrm>
              <a:off x="4885833" y="3491102"/>
              <a:ext cx="606311" cy="534200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2" name="Dikdörtgen 51"/>
            <p:cNvSpPr/>
            <p:nvPr/>
          </p:nvSpPr>
          <p:spPr>
            <a:xfrm>
              <a:off x="5492144" y="3491102"/>
              <a:ext cx="606311" cy="534200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3" name="Dikdörtgen 52"/>
            <p:cNvSpPr/>
            <p:nvPr/>
          </p:nvSpPr>
          <p:spPr>
            <a:xfrm>
              <a:off x="6098456" y="3491102"/>
              <a:ext cx="606311" cy="534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57" name="Dikdörtgen 56"/>
          <p:cNvSpPr/>
          <p:nvPr/>
        </p:nvSpPr>
        <p:spPr>
          <a:xfrm>
            <a:off x="5586062" y="1620842"/>
            <a:ext cx="3177712" cy="986935"/>
          </a:xfrm>
          <a:prstGeom prst="rect">
            <a:avLst/>
          </a:prstGeom>
          <a:ln>
            <a:noFill/>
          </a:ln>
        </p:spPr>
        <p:txBody>
          <a:bodyPr wrap="square" lIns="62979" tIns="31491" rIns="62979" bIns="31491">
            <a:spAutoFit/>
          </a:bodyPr>
          <a:lstStyle/>
          <a:p>
            <a:pPr algn="just"/>
            <a:r>
              <a:rPr lang="tr-TR" sz="2000" dirty="0">
                <a:latin typeface="Kayra Aydin" pitchFamily="34" charset="0"/>
              </a:rPr>
              <a:t>Bir bütünü 3 eşit parçaya bölüyoruz. İstediğimiz kadar parça alıyoruz.</a:t>
            </a:r>
          </a:p>
        </p:txBody>
      </p:sp>
      <p:grpSp>
        <p:nvGrpSpPr>
          <p:cNvPr id="58" name="Grup 57"/>
          <p:cNvGrpSpPr/>
          <p:nvPr/>
        </p:nvGrpSpPr>
        <p:grpSpPr>
          <a:xfrm>
            <a:off x="7236930" y="2616992"/>
            <a:ext cx="576000" cy="909904"/>
            <a:chOff x="313142" y="2972737"/>
            <a:chExt cx="864213" cy="1217387"/>
          </a:xfrm>
        </p:grpSpPr>
        <p:cxnSp>
          <p:nvCxnSpPr>
            <p:cNvPr id="59" name="Düz Bağlayıcı 58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Dikdörtgen 59"/>
            <p:cNvSpPr/>
            <p:nvPr/>
          </p:nvSpPr>
          <p:spPr>
            <a:xfrm>
              <a:off x="441751" y="3590296"/>
              <a:ext cx="674041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3</a:t>
              </a:r>
            </a:p>
          </p:txBody>
        </p:sp>
        <p:sp>
          <p:nvSpPr>
            <p:cNvPr id="61" name="Dikdörtgen 60"/>
            <p:cNvSpPr/>
            <p:nvPr/>
          </p:nvSpPr>
          <p:spPr>
            <a:xfrm>
              <a:off x="507437" y="2972737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3</a:t>
              </a:r>
            </a:p>
          </p:txBody>
        </p:sp>
      </p:grpSp>
      <p:cxnSp>
        <p:nvCxnSpPr>
          <p:cNvPr id="62" name="Düz Ok Bağlayıcısı 61"/>
          <p:cNvCxnSpPr/>
          <p:nvPr/>
        </p:nvCxnSpPr>
        <p:spPr>
          <a:xfrm>
            <a:off x="6719462" y="2988589"/>
            <a:ext cx="432000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Grup 62"/>
          <p:cNvGrpSpPr/>
          <p:nvPr/>
        </p:nvGrpSpPr>
        <p:grpSpPr>
          <a:xfrm>
            <a:off x="7236930" y="3590659"/>
            <a:ext cx="576000" cy="909904"/>
            <a:chOff x="313142" y="2972737"/>
            <a:chExt cx="864213" cy="1217387"/>
          </a:xfrm>
        </p:grpSpPr>
        <p:cxnSp>
          <p:nvCxnSpPr>
            <p:cNvPr id="64" name="Düz Bağlayıcı 63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Dikdörtgen 64"/>
            <p:cNvSpPr/>
            <p:nvPr/>
          </p:nvSpPr>
          <p:spPr>
            <a:xfrm>
              <a:off x="441751" y="3590296"/>
              <a:ext cx="674041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3</a:t>
              </a:r>
            </a:p>
          </p:txBody>
        </p:sp>
        <p:sp>
          <p:nvSpPr>
            <p:cNvPr id="66" name="Dikdörtgen 65"/>
            <p:cNvSpPr/>
            <p:nvPr/>
          </p:nvSpPr>
          <p:spPr>
            <a:xfrm>
              <a:off x="507437" y="2972737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2</a:t>
              </a:r>
            </a:p>
          </p:txBody>
        </p:sp>
      </p:grpSp>
      <p:cxnSp>
        <p:nvCxnSpPr>
          <p:cNvPr id="67" name="Düz Ok Bağlayıcısı 66"/>
          <p:cNvCxnSpPr/>
          <p:nvPr/>
        </p:nvCxnSpPr>
        <p:spPr>
          <a:xfrm>
            <a:off x="6738509" y="3952996"/>
            <a:ext cx="432000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ol Ayraç 12"/>
          <p:cNvSpPr/>
          <p:nvPr/>
        </p:nvSpPr>
        <p:spPr>
          <a:xfrm rot="10800000">
            <a:off x="7885972" y="2938357"/>
            <a:ext cx="360040" cy="1113880"/>
          </a:xfrm>
          <a:prstGeom prst="lef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grpSp>
        <p:nvGrpSpPr>
          <p:cNvPr id="68" name="Grup 67"/>
          <p:cNvGrpSpPr/>
          <p:nvPr/>
        </p:nvGrpSpPr>
        <p:grpSpPr>
          <a:xfrm>
            <a:off x="8391593" y="3073502"/>
            <a:ext cx="576000" cy="909904"/>
            <a:chOff x="313142" y="2972737"/>
            <a:chExt cx="864213" cy="1217387"/>
          </a:xfrm>
        </p:grpSpPr>
        <p:cxnSp>
          <p:nvCxnSpPr>
            <p:cNvPr id="69" name="Düz Bağlayıcı 68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Dikdörtgen 69"/>
            <p:cNvSpPr/>
            <p:nvPr/>
          </p:nvSpPr>
          <p:spPr>
            <a:xfrm>
              <a:off x="441751" y="3590296"/>
              <a:ext cx="674041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3</a:t>
              </a:r>
            </a:p>
          </p:txBody>
        </p:sp>
        <p:sp>
          <p:nvSpPr>
            <p:cNvPr id="71" name="Dikdörtgen 70"/>
            <p:cNvSpPr/>
            <p:nvPr/>
          </p:nvSpPr>
          <p:spPr>
            <a:xfrm>
              <a:off x="507437" y="2972737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69162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2" grpId="0"/>
      <p:bldP spid="33" grpId="0"/>
      <p:bldP spid="35" grpId="0"/>
      <p:bldP spid="38" grpId="0"/>
      <p:bldP spid="57" grpId="0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>
          <a:xfrm>
            <a:off x="299480" y="5005627"/>
            <a:ext cx="8456293" cy="287536"/>
          </a:xfrm>
        </p:spPr>
        <p:txBody>
          <a:bodyPr/>
          <a:lstStyle/>
          <a:p>
            <a:r>
              <a:rPr lang="tr-TR" sz="1200" dirty="0">
                <a:solidFill>
                  <a:schemeClr val="tx1"/>
                </a:solidFill>
                <a:latin typeface="Kayra Aydin" pitchFamily="34" charset="0"/>
              </a:rPr>
              <a:t>Zafer İhsan KARAOĞLU                                2020-2021                       Aydınlıkevler İlkokulu/YENİŞEHİR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536706" y="141079"/>
            <a:ext cx="7956088" cy="439286"/>
          </a:xfrm>
          <a:prstGeom prst="rect">
            <a:avLst/>
          </a:prstGeom>
          <a:noFill/>
        </p:spPr>
        <p:txBody>
          <a:bodyPr wrap="non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24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BİLEŞİK KESİRLERİN SAYI DOĞRUSUNDA GÖSTERİMİ</a:t>
            </a:r>
          </a:p>
        </p:txBody>
      </p:sp>
      <p:grpSp>
        <p:nvGrpSpPr>
          <p:cNvPr id="6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1692252" y="501081"/>
            <a:ext cx="5619107" cy="27283"/>
            <a:chOff x="0" y="6310313"/>
            <a:chExt cx="9283708" cy="72000"/>
          </a:xfrm>
        </p:grpSpPr>
        <p:sp>
          <p:nvSpPr>
            <p:cNvPr id="7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8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9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10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47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308776" y="4882143"/>
            <a:ext cx="8454998" cy="54565"/>
            <a:chOff x="0" y="6310313"/>
            <a:chExt cx="9283708" cy="72000"/>
          </a:xfrm>
        </p:grpSpPr>
        <p:sp>
          <p:nvSpPr>
            <p:cNvPr id="48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49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0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1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33" name="Grup 32"/>
          <p:cNvGrpSpPr/>
          <p:nvPr/>
        </p:nvGrpSpPr>
        <p:grpSpPr>
          <a:xfrm>
            <a:off x="336641" y="540098"/>
            <a:ext cx="8357270" cy="909904"/>
            <a:chOff x="394201" y="540097"/>
            <a:chExt cx="8357270" cy="909904"/>
          </a:xfrm>
        </p:grpSpPr>
        <p:grpSp>
          <p:nvGrpSpPr>
            <p:cNvPr id="28" name="Grup 27"/>
            <p:cNvGrpSpPr/>
            <p:nvPr/>
          </p:nvGrpSpPr>
          <p:grpSpPr>
            <a:xfrm>
              <a:off x="394201" y="540097"/>
              <a:ext cx="590029" cy="909904"/>
              <a:chOff x="313142" y="2972737"/>
              <a:chExt cx="885262" cy="1217388"/>
            </a:xfrm>
          </p:grpSpPr>
          <p:cxnSp>
            <p:nvCxnSpPr>
              <p:cNvPr id="29" name="Düz Bağlayıcı 28"/>
              <p:cNvCxnSpPr/>
              <p:nvPr/>
            </p:nvCxnSpPr>
            <p:spPr>
              <a:xfrm flipH="1">
                <a:off x="313142" y="3522786"/>
                <a:ext cx="864213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Dikdörtgen 29"/>
              <p:cNvSpPr/>
              <p:nvPr/>
            </p:nvSpPr>
            <p:spPr>
              <a:xfrm>
                <a:off x="395754" y="3590296"/>
                <a:ext cx="802650" cy="599829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62987" tIns="31495" rIns="62987" bIns="31495">
                <a:spAutoFit/>
              </a:bodyPr>
              <a:lstStyle/>
              <a:p>
                <a:pPr algn="ctr"/>
                <a:r>
                  <a:rPr lang="tr-TR" sz="2400" dirty="0">
                    <a:latin typeface="Kayra Aydin" pitchFamily="34" charset="0"/>
                  </a:rPr>
                  <a:t>5</a:t>
                </a:r>
              </a:p>
            </p:txBody>
          </p:sp>
          <p:sp>
            <p:nvSpPr>
              <p:cNvPr id="31" name="Dikdörtgen 30"/>
              <p:cNvSpPr/>
              <p:nvPr/>
            </p:nvSpPr>
            <p:spPr>
              <a:xfrm>
                <a:off x="507437" y="2972737"/>
                <a:ext cx="500316" cy="599828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62987" tIns="31495" rIns="62987" bIns="31495">
                <a:spAutoFit/>
              </a:bodyPr>
              <a:lstStyle/>
              <a:p>
                <a:pPr algn="ctr"/>
                <a:r>
                  <a:rPr lang="tr-TR" sz="2400" dirty="0">
                    <a:solidFill>
                      <a:srgbClr val="0070C0"/>
                    </a:solidFill>
                    <a:latin typeface="Kayra Aydin" pitchFamily="34" charset="0"/>
                  </a:rPr>
                  <a:t>7</a:t>
                </a:r>
              </a:p>
            </p:txBody>
          </p:sp>
        </p:grpSp>
        <p:sp>
          <p:nvSpPr>
            <p:cNvPr id="35" name="Dikdörtgen 34">
              <a:extLst>
                <a:ext uri="{FF2B5EF4-FFF2-40B4-BE49-F238E27FC236}">
                  <a16:creationId xmlns:a16="http://schemas.microsoft.com/office/drawing/2014/main" id="{D7A1776F-8993-429A-A231-2BD40A8FD80A}"/>
                </a:ext>
              </a:extLst>
            </p:cNvPr>
            <p:cNvSpPr/>
            <p:nvPr/>
          </p:nvSpPr>
          <p:spPr>
            <a:xfrm>
              <a:off x="1248172" y="655300"/>
              <a:ext cx="7503299" cy="439286"/>
            </a:xfrm>
            <a:prstGeom prst="rect">
              <a:avLst/>
            </a:prstGeom>
            <a:noFill/>
          </p:spPr>
          <p:txBody>
            <a:bodyPr wrap="square" lIns="69278" tIns="34639" rIns="69278" bIns="34639">
              <a:spAutoFit/>
            </a:bodyPr>
            <a:lstStyle/>
            <a:p>
              <a:pPr algn="just" defTabSz="692694">
                <a:defRPr/>
              </a:pPr>
              <a:r>
                <a:rPr lang="tr-TR" sz="2400" dirty="0">
                  <a:ln w="0"/>
                  <a:latin typeface="Kayra Aydin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kesrini sayı doğrusunda gösterelim.</a:t>
              </a:r>
            </a:p>
          </p:txBody>
        </p:sp>
      </p:grpSp>
      <p:sp>
        <p:nvSpPr>
          <p:cNvPr id="36" name="Dikdörtgen 35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204084" y="1260177"/>
            <a:ext cx="8617655" cy="1177940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just" defTabSz="692694">
              <a:defRPr/>
            </a:pPr>
            <a:r>
              <a:rPr lang="tr-TR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	Verilen kesir bileşik kesir olduğu içinde bir </a:t>
            </a:r>
            <a:r>
              <a:rPr lang="tr-TR" sz="2400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bütün</a:t>
            </a:r>
            <a:r>
              <a:rPr lang="tr-TR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 vardır. Bu nedenle kesrimizi gösterirken her sayı arasını payda miktarınca eşit parçalara ayırırız. Sonra pay kadar alırız.</a:t>
            </a:r>
          </a:p>
        </p:txBody>
      </p:sp>
      <p:cxnSp>
        <p:nvCxnSpPr>
          <p:cNvPr id="43" name="Düz Bağlayıcı 42"/>
          <p:cNvCxnSpPr/>
          <p:nvPr/>
        </p:nvCxnSpPr>
        <p:spPr>
          <a:xfrm>
            <a:off x="1620076" y="3564401"/>
            <a:ext cx="0" cy="288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Düz Bağlayıcı 43"/>
          <p:cNvCxnSpPr/>
          <p:nvPr/>
        </p:nvCxnSpPr>
        <p:spPr>
          <a:xfrm>
            <a:off x="2311725" y="3564401"/>
            <a:ext cx="0" cy="288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Düz Bağlayıcı 44"/>
          <p:cNvCxnSpPr/>
          <p:nvPr/>
        </p:nvCxnSpPr>
        <p:spPr>
          <a:xfrm>
            <a:off x="3050330" y="3564401"/>
            <a:ext cx="0" cy="288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Düz Bağlayıcı 45"/>
          <p:cNvCxnSpPr/>
          <p:nvPr/>
        </p:nvCxnSpPr>
        <p:spPr>
          <a:xfrm>
            <a:off x="3786179" y="3564401"/>
            <a:ext cx="0" cy="288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Düz Bağlayıcı 52"/>
          <p:cNvCxnSpPr/>
          <p:nvPr/>
        </p:nvCxnSpPr>
        <p:spPr>
          <a:xfrm>
            <a:off x="5196364" y="3564401"/>
            <a:ext cx="0" cy="288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Düz Bağlayıcı 53"/>
          <p:cNvCxnSpPr/>
          <p:nvPr/>
        </p:nvCxnSpPr>
        <p:spPr>
          <a:xfrm>
            <a:off x="5939147" y="3564401"/>
            <a:ext cx="0" cy="288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Düz Bağlayıcı 54"/>
          <p:cNvCxnSpPr/>
          <p:nvPr/>
        </p:nvCxnSpPr>
        <p:spPr>
          <a:xfrm>
            <a:off x="6644665" y="3564401"/>
            <a:ext cx="0" cy="288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Sol Ayraç 36"/>
          <p:cNvSpPr/>
          <p:nvPr/>
        </p:nvSpPr>
        <p:spPr>
          <a:xfrm rot="16200000">
            <a:off x="2520634" y="2251242"/>
            <a:ext cx="360362" cy="3562749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sp>
        <p:nvSpPr>
          <p:cNvPr id="56" name="Dikdörtgen 55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673145" y="4212473"/>
            <a:ext cx="4112012" cy="439286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just" defTabSz="692694">
              <a:defRPr/>
            </a:pPr>
            <a:r>
              <a:rPr lang="tr-TR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	5 eş parçaya bölelim.</a:t>
            </a:r>
          </a:p>
        </p:txBody>
      </p:sp>
      <p:sp>
        <p:nvSpPr>
          <p:cNvPr id="42" name="Çember Ok 41"/>
          <p:cNvSpPr/>
          <p:nvPr/>
        </p:nvSpPr>
        <p:spPr>
          <a:xfrm>
            <a:off x="919440" y="3384382"/>
            <a:ext cx="717176" cy="360040"/>
          </a:xfrm>
          <a:prstGeom prst="circularArrow">
            <a:avLst>
              <a:gd name="adj1" fmla="val 12500"/>
              <a:gd name="adj2" fmla="val 1529098"/>
              <a:gd name="adj3" fmla="val 20457681"/>
              <a:gd name="adj4" fmla="val 10800000"/>
              <a:gd name="adj5" fmla="val 13187"/>
            </a:avLst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7" name="Çember Ok 56"/>
          <p:cNvSpPr/>
          <p:nvPr/>
        </p:nvSpPr>
        <p:spPr>
          <a:xfrm>
            <a:off x="1636616" y="3412988"/>
            <a:ext cx="717176" cy="360040"/>
          </a:xfrm>
          <a:prstGeom prst="circularArrow">
            <a:avLst>
              <a:gd name="adj1" fmla="val 12500"/>
              <a:gd name="adj2" fmla="val 1529098"/>
              <a:gd name="adj3" fmla="val 20457681"/>
              <a:gd name="adj4" fmla="val 10800000"/>
              <a:gd name="adj5" fmla="val 13187"/>
            </a:avLst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8" name="Çember Ok 57"/>
          <p:cNvSpPr/>
          <p:nvPr/>
        </p:nvSpPr>
        <p:spPr>
          <a:xfrm>
            <a:off x="2353792" y="3376968"/>
            <a:ext cx="717176" cy="360040"/>
          </a:xfrm>
          <a:prstGeom prst="circularArrow">
            <a:avLst>
              <a:gd name="adj1" fmla="val 12500"/>
              <a:gd name="adj2" fmla="val 1529098"/>
              <a:gd name="adj3" fmla="val 20457681"/>
              <a:gd name="adj4" fmla="val 10800000"/>
              <a:gd name="adj5" fmla="val 13187"/>
            </a:avLst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9" name="Çember Ok 58"/>
          <p:cNvSpPr/>
          <p:nvPr/>
        </p:nvSpPr>
        <p:spPr>
          <a:xfrm>
            <a:off x="3059225" y="3396026"/>
            <a:ext cx="717176" cy="360040"/>
          </a:xfrm>
          <a:prstGeom prst="circularArrow">
            <a:avLst>
              <a:gd name="adj1" fmla="val 12500"/>
              <a:gd name="adj2" fmla="val 1529098"/>
              <a:gd name="adj3" fmla="val 20457681"/>
              <a:gd name="adj4" fmla="val 10800000"/>
              <a:gd name="adj5" fmla="val 13187"/>
            </a:avLst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0" name="Çember Ok 59"/>
          <p:cNvSpPr/>
          <p:nvPr/>
        </p:nvSpPr>
        <p:spPr>
          <a:xfrm>
            <a:off x="3765011" y="3376968"/>
            <a:ext cx="717176" cy="360040"/>
          </a:xfrm>
          <a:prstGeom prst="circularArrow">
            <a:avLst>
              <a:gd name="adj1" fmla="val 12500"/>
              <a:gd name="adj2" fmla="val 1529098"/>
              <a:gd name="adj3" fmla="val 20457681"/>
              <a:gd name="adj4" fmla="val 10800000"/>
              <a:gd name="adj5" fmla="val 13187"/>
            </a:avLst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1" name="Oval 60"/>
          <p:cNvSpPr/>
          <p:nvPr/>
        </p:nvSpPr>
        <p:spPr>
          <a:xfrm>
            <a:off x="5864988" y="3612067"/>
            <a:ext cx="144000" cy="144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grpSp>
        <p:nvGrpSpPr>
          <p:cNvPr id="62" name="Grup 61"/>
          <p:cNvGrpSpPr/>
          <p:nvPr/>
        </p:nvGrpSpPr>
        <p:grpSpPr>
          <a:xfrm>
            <a:off x="5754133" y="2749505"/>
            <a:ext cx="576000" cy="909904"/>
            <a:chOff x="313142" y="2972737"/>
            <a:chExt cx="864213" cy="1217387"/>
          </a:xfrm>
        </p:grpSpPr>
        <p:cxnSp>
          <p:nvCxnSpPr>
            <p:cNvPr id="63" name="Düz Bağlayıcı 62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Dikdörtgen 63"/>
            <p:cNvSpPr/>
            <p:nvPr/>
          </p:nvSpPr>
          <p:spPr>
            <a:xfrm>
              <a:off x="441751" y="3590296"/>
              <a:ext cx="674041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latin typeface="Kayra Aydin" pitchFamily="34" charset="0"/>
                </a:rPr>
                <a:t>5</a:t>
              </a:r>
            </a:p>
          </p:txBody>
        </p:sp>
        <p:sp>
          <p:nvSpPr>
            <p:cNvPr id="65" name="Dikdörtgen 64"/>
            <p:cNvSpPr/>
            <p:nvPr/>
          </p:nvSpPr>
          <p:spPr>
            <a:xfrm>
              <a:off x="507437" y="2972737"/>
              <a:ext cx="500316" cy="599828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FF0000"/>
                  </a:solidFill>
                  <a:latin typeface="Kayra Aydin" pitchFamily="34" charset="0"/>
                </a:rPr>
                <a:t>7</a:t>
              </a:r>
            </a:p>
          </p:txBody>
        </p:sp>
      </p:grpSp>
      <p:sp>
        <p:nvSpPr>
          <p:cNvPr id="66" name="Çember Ok 65"/>
          <p:cNvSpPr/>
          <p:nvPr/>
        </p:nvSpPr>
        <p:spPr>
          <a:xfrm>
            <a:off x="4498900" y="3376968"/>
            <a:ext cx="717176" cy="360040"/>
          </a:xfrm>
          <a:prstGeom prst="circularArrow">
            <a:avLst>
              <a:gd name="adj1" fmla="val 12500"/>
              <a:gd name="adj2" fmla="val 1529098"/>
              <a:gd name="adj3" fmla="val 20457681"/>
              <a:gd name="adj4" fmla="val 10800000"/>
              <a:gd name="adj5" fmla="val 13187"/>
            </a:avLst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cxnSp>
        <p:nvCxnSpPr>
          <p:cNvPr id="67" name="Düz Bağlayıcı 66"/>
          <p:cNvCxnSpPr/>
          <p:nvPr/>
        </p:nvCxnSpPr>
        <p:spPr>
          <a:xfrm>
            <a:off x="7376851" y="3593009"/>
            <a:ext cx="0" cy="288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up 18"/>
          <p:cNvGrpSpPr/>
          <p:nvPr/>
        </p:nvGrpSpPr>
        <p:grpSpPr>
          <a:xfrm>
            <a:off x="536687" y="2911981"/>
            <a:ext cx="8218803" cy="1038419"/>
            <a:chOff x="539200" y="2612035"/>
            <a:chExt cx="8218803" cy="1038419"/>
          </a:xfrm>
        </p:grpSpPr>
        <p:cxnSp>
          <p:nvCxnSpPr>
            <p:cNvPr id="39" name="Düz Bağlayıcı 38"/>
            <p:cNvCxnSpPr/>
            <p:nvPr/>
          </p:nvCxnSpPr>
          <p:spPr>
            <a:xfrm>
              <a:off x="8101013" y="3218406"/>
              <a:ext cx="0" cy="43204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Grup 17"/>
            <p:cNvGrpSpPr/>
            <p:nvPr/>
          </p:nvGrpSpPr>
          <p:grpSpPr>
            <a:xfrm>
              <a:off x="539200" y="2628329"/>
              <a:ext cx="8218803" cy="1008112"/>
              <a:chOff x="539200" y="2628329"/>
              <a:chExt cx="8218803" cy="1008112"/>
            </a:xfrm>
          </p:grpSpPr>
          <p:cxnSp>
            <p:nvCxnSpPr>
              <p:cNvPr id="3" name="Düz Ok Bağlayıcısı 2"/>
              <p:cNvCxnSpPr/>
              <p:nvPr/>
            </p:nvCxnSpPr>
            <p:spPr>
              <a:xfrm>
                <a:off x="539200" y="3411834"/>
                <a:ext cx="8218803" cy="9229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Düz Bağlayıcı 11"/>
              <p:cNvCxnSpPr/>
              <p:nvPr/>
            </p:nvCxnSpPr>
            <p:spPr>
              <a:xfrm>
                <a:off x="900113" y="3204393"/>
                <a:ext cx="0" cy="43204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Dikdörtgen 39"/>
              <p:cNvSpPr/>
              <p:nvPr/>
            </p:nvSpPr>
            <p:spPr>
              <a:xfrm>
                <a:off x="756146" y="2628329"/>
                <a:ext cx="333462" cy="448325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62987" tIns="31495" rIns="62987" bIns="31495">
                <a:spAutoFit/>
              </a:bodyPr>
              <a:lstStyle/>
              <a:p>
                <a:pPr algn="ctr"/>
                <a:r>
                  <a:rPr lang="tr-TR" sz="2500" dirty="0">
                    <a:solidFill>
                      <a:srgbClr val="0070C0"/>
                    </a:solidFill>
                    <a:latin typeface="Kayra Aydin" pitchFamily="34" charset="0"/>
                  </a:rPr>
                  <a:t>0</a:t>
                </a:r>
              </a:p>
            </p:txBody>
          </p:sp>
        </p:grpSp>
        <p:sp>
          <p:nvSpPr>
            <p:cNvPr id="41" name="Dikdörtgen 40"/>
            <p:cNvSpPr/>
            <p:nvPr/>
          </p:nvSpPr>
          <p:spPr>
            <a:xfrm>
              <a:off x="7961152" y="2648055"/>
              <a:ext cx="279721" cy="448326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0070C0"/>
                  </a:solidFill>
                  <a:latin typeface="Kayra Aydin" pitchFamily="34" charset="0"/>
                </a:rPr>
                <a:t>2</a:t>
              </a:r>
            </a:p>
          </p:txBody>
        </p:sp>
        <p:cxnSp>
          <p:nvCxnSpPr>
            <p:cNvPr id="52" name="Düz Bağlayıcı 51"/>
            <p:cNvCxnSpPr/>
            <p:nvPr/>
          </p:nvCxnSpPr>
          <p:spPr>
            <a:xfrm>
              <a:off x="4497538" y="3096381"/>
              <a:ext cx="0" cy="48637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Dikdörtgen 67"/>
            <p:cNvSpPr/>
            <p:nvPr/>
          </p:nvSpPr>
          <p:spPr>
            <a:xfrm>
              <a:off x="4356546" y="2612035"/>
              <a:ext cx="279721" cy="448326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500" dirty="0">
                  <a:solidFill>
                    <a:srgbClr val="0070C0"/>
                  </a:solidFill>
                  <a:latin typeface="Kayra Aydin" pitchFamily="34" charset="0"/>
                </a:rPr>
                <a:t>1</a:t>
              </a:r>
            </a:p>
          </p:txBody>
        </p:sp>
      </p:grpSp>
      <p:sp>
        <p:nvSpPr>
          <p:cNvPr id="69" name="Çember Ok 68"/>
          <p:cNvSpPr/>
          <p:nvPr/>
        </p:nvSpPr>
        <p:spPr>
          <a:xfrm>
            <a:off x="5237639" y="3412988"/>
            <a:ext cx="717176" cy="360040"/>
          </a:xfrm>
          <a:prstGeom prst="circularArrow">
            <a:avLst>
              <a:gd name="adj1" fmla="val 12500"/>
              <a:gd name="adj2" fmla="val 1529098"/>
              <a:gd name="adj3" fmla="val 20457681"/>
              <a:gd name="adj4" fmla="val 10800000"/>
              <a:gd name="adj5" fmla="val 13187"/>
            </a:avLst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70" name="Sol Ayraç 69"/>
          <p:cNvSpPr/>
          <p:nvPr/>
        </p:nvSpPr>
        <p:spPr>
          <a:xfrm rot="16200000">
            <a:off x="6136021" y="2251242"/>
            <a:ext cx="360362" cy="3562749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sp>
        <p:nvSpPr>
          <p:cNvPr id="71" name="Dikdörtgen 70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4273545" y="4283895"/>
            <a:ext cx="4112012" cy="439286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just" defTabSz="692694">
              <a:defRPr/>
            </a:pPr>
            <a:r>
              <a:rPr lang="tr-TR" sz="2400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	5 eş parçaya bölelim.</a:t>
            </a:r>
          </a:p>
        </p:txBody>
      </p:sp>
    </p:spTree>
    <p:extLst>
      <p:ext uri="{BB962C8B-B14F-4D97-AF65-F5344CB8AC3E}">
        <p14:creationId xmlns:p14="http://schemas.microsoft.com/office/powerpoint/2010/main" val="28951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 animBg="1"/>
      <p:bldP spid="56" grpId="0"/>
      <p:bldP spid="42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6" grpId="0" animBg="1"/>
      <p:bldP spid="69" grpId="0" animBg="1"/>
      <p:bldP spid="70" grpId="0" animBg="1"/>
      <p:bldP spid="71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6222</TotalTime>
  <Words>1157</Words>
  <PresentationFormat>Özel</PresentationFormat>
  <Paragraphs>372</Paragraphs>
  <Slides>19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2</vt:i4>
      </vt:variant>
      <vt:variant>
        <vt:lpstr>Slayt Başlıkları</vt:lpstr>
      </vt:variant>
      <vt:variant>
        <vt:i4>19</vt:i4>
      </vt:variant>
    </vt:vector>
  </HeadingPairs>
  <TitlesOfParts>
    <vt:vector size="27" baseType="lpstr">
      <vt:lpstr>Arial</vt:lpstr>
      <vt:lpstr>Calibri</vt:lpstr>
      <vt:lpstr>Century Gothic</vt:lpstr>
      <vt:lpstr>Kayra Aydin</vt:lpstr>
      <vt:lpstr>Roboto</vt:lpstr>
      <vt:lpstr>Tahoma</vt:lpstr>
      <vt:lpstr>Ofis Teması</vt:lpstr>
      <vt:lpstr>1_Ofis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2020-12-06T10:29:12Z</dcterms:created>
  <dcterms:modified xsi:type="dcterms:W3CDTF">2021-02-26T12:23:43Z</dcterms:modified>
  <cp:category>https://www.sorubak.com</cp:category>
</cp:coreProperties>
</file>