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548" autoAdjust="0"/>
  </p:normalViewPr>
  <p:slideViewPr>
    <p:cSldViewPr>
      <p:cViewPr varScale="1">
        <p:scale>
          <a:sx n="93" d="100"/>
          <a:sy n="93" d="100"/>
        </p:scale>
        <p:origin x="-5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28/11/2020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28/11/2020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28/11/2020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28/11/2020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28/11/2020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28/11/2020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28/11/2020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28/11/2020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28/11/2020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28/11/2020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28/11/2020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28/11/2020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wipe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tr.wikipedia.org/wiki/Sakarya_Nehri" TargetMode="External"/><Relationship Id="rId2" Type="http://schemas.openxmlformats.org/officeDocument/2006/relationships/hyperlink" Target="https://tr.wikipedia.org/wiki/Yunanistan_Krall%C4%B1%C4%9F%C4%B1"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85786" y="357166"/>
            <a:ext cx="7772400" cy="1470025"/>
          </a:xfrm>
        </p:spPr>
        <p:txBody>
          <a:bodyPr>
            <a:normAutofit fontScale="90000"/>
          </a:bodyPr>
          <a:lstStyle/>
          <a:p>
            <a:r>
              <a:rPr lang="tr-TR" sz="4000" dirty="0" smtClean="0">
                <a:latin typeface="Algerian" pitchFamily="82" charset="0"/>
              </a:rPr>
              <a:t>ATATÜRK’ÜN HAYATI </a:t>
            </a:r>
            <a:br>
              <a:rPr lang="tr-TR" sz="4000" dirty="0" smtClean="0">
                <a:latin typeface="Algerian" pitchFamily="82" charset="0"/>
              </a:rPr>
            </a:br>
            <a:r>
              <a:rPr lang="tr-TR" sz="4000" dirty="0" smtClean="0">
                <a:latin typeface="Algerian" pitchFamily="82" charset="0"/>
              </a:rPr>
              <a:t>VE </a:t>
            </a:r>
            <a:br>
              <a:rPr lang="tr-TR" sz="4000" dirty="0" smtClean="0">
                <a:latin typeface="Algerian" pitchFamily="82" charset="0"/>
              </a:rPr>
            </a:br>
            <a:r>
              <a:rPr lang="tr-TR" sz="4000" dirty="0" smtClean="0">
                <a:latin typeface="Algerian" pitchFamily="82" charset="0"/>
              </a:rPr>
              <a:t>MİLLİ MÜCADELE YILLARI</a:t>
            </a:r>
            <a:endParaRPr lang="tr-TR" sz="4000" dirty="0">
              <a:latin typeface="Algerian" pitchFamily="82" charset="0"/>
            </a:endParaRPr>
          </a:p>
        </p:txBody>
      </p:sp>
      <p:sp>
        <p:nvSpPr>
          <p:cNvPr id="3" name="2 Alt Başlık"/>
          <p:cNvSpPr>
            <a:spLocks noGrp="1"/>
          </p:cNvSpPr>
          <p:nvPr>
            <p:ph type="subTitle" idx="1"/>
          </p:nvPr>
        </p:nvSpPr>
        <p:spPr>
          <a:xfrm>
            <a:off x="1357290" y="4643446"/>
            <a:ext cx="6400800" cy="1752600"/>
          </a:xfrm>
        </p:spPr>
        <p:txBody>
          <a:bodyPr>
            <a:normAutofit fontScale="85000" lnSpcReduction="20000"/>
          </a:bodyPr>
          <a:lstStyle/>
          <a:p>
            <a:r>
              <a:rPr lang="tr-TR" b="1" dirty="0" smtClean="0"/>
              <a:t>Atatürk 1881 yılında Selanik’te doğdu. Annesi Zübeyde Hanım,babası Ali Rıza Efendi’dir. Küçük yaşta babasını kaybeden Atatürk’ün en büyük isteği iyi bir asker olmaktı.</a:t>
            </a:r>
            <a:endParaRPr lang="tr-TR" b="1" dirty="0"/>
          </a:p>
        </p:txBody>
      </p:sp>
      <p:pic>
        <p:nvPicPr>
          <p:cNvPr id="13314" name="Picture 2" descr="https://sonsoz.com.tr/wp-content/uploads/2019/01/Z%C3%BCbeyde-Han%C4%B1m-Atat%C3%BCrk-001.jpg"/>
          <p:cNvPicPr>
            <a:picLocks noChangeAspect="1" noChangeArrowheads="1"/>
          </p:cNvPicPr>
          <p:nvPr/>
        </p:nvPicPr>
        <p:blipFill>
          <a:blip r:embed="rId2" cstate="print"/>
          <a:srcRect/>
          <a:stretch>
            <a:fillRect/>
          </a:stretch>
        </p:blipFill>
        <p:spPr bwMode="auto">
          <a:xfrm>
            <a:off x="571472" y="2071678"/>
            <a:ext cx="3537079" cy="2319735"/>
          </a:xfrm>
          <a:prstGeom prst="rect">
            <a:avLst/>
          </a:prstGeom>
          <a:noFill/>
        </p:spPr>
      </p:pic>
      <p:pic>
        <p:nvPicPr>
          <p:cNvPr id="13316" name="Picture 4" descr="http://1.bp.blogspot.com/-d7h1bIZDThQ/T4QsWhe3u_I/AAAAAAAAAJY/zgmhNozyN-Q/s640/ata11"/>
          <p:cNvPicPr>
            <a:picLocks noChangeAspect="1" noChangeArrowheads="1"/>
          </p:cNvPicPr>
          <p:nvPr/>
        </p:nvPicPr>
        <p:blipFill>
          <a:blip r:embed="rId3" cstate="print"/>
          <a:srcRect/>
          <a:stretch>
            <a:fillRect/>
          </a:stretch>
        </p:blipFill>
        <p:spPr bwMode="auto">
          <a:xfrm>
            <a:off x="4572000" y="2071678"/>
            <a:ext cx="3500462" cy="2331813"/>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Ekran Görüntüsü (218).png"/>
          <p:cNvPicPr>
            <a:picLocks noChangeAspect="1"/>
          </p:cNvPicPr>
          <p:nvPr/>
        </p:nvPicPr>
        <p:blipFill>
          <a:blip r:embed="rId2" cstate="print"/>
          <a:stretch>
            <a:fillRect/>
          </a:stretch>
        </p:blipFill>
        <p:spPr>
          <a:xfrm>
            <a:off x="500034" y="285728"/>
            <a:ext cx="8215370" cy="5786478"/>
          </a:xfrm>
          <a:prstGeom prst="rect">
            <a:avLst/>
          </a:prstGeom>
        </p:spPr>
      </p:pic>
    </p:spTree>
  </p:cSld>
  <p:clrMapOvr>
    <a:masterClrMapping/>
  </p:clrMapOvr>
  <p:transition spd="med">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Ekran Görüntüsü (219).png"/>
          <p:cNvPicPr>
            <a:picLocks noGrp="1" noChangeAspect="1"/>
          </p:cNvPicPr>
          <p:nvPr>
            <p:ph idx="1"/>
          </p:nvPr>
        </p:nvPicPr>
        <p:blipFill>
          <a:blip r:embed="rId2" cstate="print"/>
          <a:stretch>
            <a:fillRect/>
          </a:stretch>
        </p:blipFill>
        <p:spPr>
          <a:xfrm>
            <a:off x="214282" y="0"/>
            <a:ext cx="8715436" cy="6858000"/>
          </a:xfrm>
        </p:spPr>
      </p:pic>
    </p:spTree>
  </p:cSld>
  <p:clrMapOvr>
    <a:masterClrMapping/>
  </p:clrMapOvr>
  <p:transition spd="med">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42918"/>
            <a:ext cx="8229600" cy="5483245"/>
          </a:xfrm>
        </p:spPr>
        <p:txBody>
          <a:bodyPr>
            <a:normAutofit/>
          </a:bodyPr>
          <a:lstStyle/>
          <a:p>
            <a:pPr algn="ctr">
              <a:buNone/>
            </a:pPr>
            <a:r>
              <a:rPr lang="tr-TR" sz="2800" b="1" u="sng" dirty="0"/>
              <a:t>MUSTAFA KEMAL’İN SAMSUN’A ÇIKMASI VE MİLLİ MÜCADELENİN BAŞLAMASI</a:t>
            </a:r>
          </a:p>
          <a:p>
            <a:pPr>
              <a:buNone/>
            </a:pPr>
            <a:r>
              <a:rPr lang="tr-TR" sz="2800" dirty="0" smtClean="0"/>
              <a:t>    		Yurdumuzun </a:t>
            </a:r>
            <a:r>
              <a:rPr lang="tr-TR" sz="2800" dirty="0"/>
              <a:t>işgal altında olduğunu gören Mustafa Kemal, bir şeyler yapılması gerektiğini farkındaydı. </a:t>
            </a:r>
            <a:endParaRPr lang="tr-TR" sz="2800" dirty="0" smtClean="0"/>
          </a:p>
          <a:p>
            <a:pPr>
              <a:buNone/>
            </a:pPr>
            <a:r>
              <a:rPr lang="tr-TR" sz="2800" dirty="0"/>
              <a:t>	</a:t>
            </a:r>
            <a:r>
              <a:rPr lang="tr-TR" sz="2800" dirty="0" smtClean="0"/>
              <a:t>	O </a:t>
            </a:r>
            <a:r>
              <a:rPr lang="tr-TR" sz="2800" dirty="0"/>
              <a:t>sıralarda Samsun ve çevresindeki Rumların Türklere karşı saldırıları artmıştı. Osmanlı Devleti, Samsun ve çevresindeki karışıklığı önlemesi için Mustafa Kemal’i </a:t>
            </a:r>
            <a:r>
              <a:rPr lang="tr-TR" sz="2800" b="1" dirty="0">
                <a:solidFill>
                  <a:srgbClr val="FF0000"/>
                </a:solidFill>
              </a:rPr>
              <a:t>9. Ordu Müfettişliği</a:t>
            </a:r>
            <a:r>
              <a:rPr lang="tr-TR" sz="2800" dirty="0"/>
              <a:t>’ne atadı. </a:t>
            </a:r>
            <a:r>
              <a:rPr lang="tr-TR" sz="2800" dirty="0" smtClean="0"/>
              <a:t>	Mustafa </a:t>
            </a:r>
            <a:r>
              <a:rPr lang="tr-TR" sz="2800" dirty="0"/>
              <a:t>Kemal de zaten Anadolu’ya geçmek için fırsat bekliyordu. </a:t>
            </a:r>
            <a:r>
              <a:rPr lang="tr-TR" sz="2800" b="1" dirty="0">
                <a:solidFill>
                  <a:srgbClr val="FF0000"/>
                </a:solidFill>
              </a:rPr>
              <a:t>19 Mayıs 1919</a:t>
            </a:r>
            <a:r>
              <a:rPr lang="tr-TR" sz="2800" dirty="0">
                <a:solidFill>
                  <a:srgbClr val="FF0000"/>
                </a:solidFill>
              </a:rPr>
              <a:t>’da </a:t>
            </a:r>
            <a:r>
              <a:rPr lang="tr-TR" sz="2800" b="1" dirty="0">
                <a:solidFill>
                  <a:srgbClr val="FF0000"/>
                </a:solidFill>
              </a:rPr>
              <a:t>Bandırma Vapuru</a:t>
            </a:r>
            <a:r>
              <a:rPr lang="tr-TR" sz="2800" dirty="0">
                <a:solidFill>
                  <a:srgbClr val="FF0000"/>
                </a:solidFill>
              </a:rPr>
              <a:t> ile </a:t>
            </a:r>
            <a:r>
              <a:rPr lang="tr-TR" sz="2800" b="1" dirty="0">
                <a:solidFill>
                  <a:srgbClr val="FF0000"/>
                </a:solidFill>
              </a:rPr>
              <a:t>Samsun</a:t>
            </a:r>
            <a:r>
              <a:rPr lang="tr-TR" sz="2800" dirty="0">
                <a:solidFill>
                  <a:srgbClr val="FF0000"/>
                </a:solidFill>
              </a:rPr>
              <a:t>’a gitti.</a:t>
            </a:r>
          </a:p>
          <a:p>
            <a:pPr>
              <a:buNone/>
            </a:pPr>
            <a:endParaRPr lang="tr-TR" sz="2800" dirty="0"/>
          </a:p>
        </p:txBody>
      </p:sp>
    </p:spTree>
  </p:cSld>
  <p:clrMapOvr>
    <a:masterClrMapping/>
  </p:clrMapOvr>
  <p:transition spd="med">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00042"/>
            <a:ext cx="8229600" cy="5626121"/>
          </a:xfrm>
        </p:spPr>
        <p:txBody>
          <a:bodyPr>
            <a:noAutofit/>
          </a:bodyPr>
          <a:lstStyle/>
          <a:p>
            <a:pPr lvl="0"/>
            <a:r>
              <a:rPr lang="tr-TR" sz="2400" dirty="0" smtClean="0"/>
              <a:t>Mustafa </a:t>
            </a:r>
            <a:r>
              <a:rPr lang="tr-TR" sz="2400" dirty="0"/>
              <a:t>Kemal, </a:t>
            </a:r>
            <a:r>
              <a:rPr lang="tr-TR" sz="2400" dirty="0" smtClean="0"/>
              <a:t>burada milli </a:t>
            </a:r>
            <a:r>
              <a:rPr lang="tr-TR" sz="2400" dirty="0"/>
              <a:t>bilinci uyandırmaya </a:t>
            </a:r>
            <a:r>
              <a:rPr lang="tr-TR" sz="2400" dirty="0" smtClean="0"/>
              <a:t>çalışacaktı.</a:t>
            </a:r>
            <a:endParaRPr lang="tr-TR" sz="2400" dirty="0"/>
          </a:p>
          <a:p>
            <a:pPr lvl="0"/>
            <a:r>
              <a:rPr lang="tr-TR" sz="2400" dirty="0"/>
              <a:t>Mustafa Kemal’in Samsun’a çıkması Kurtuluş Savaşı’nın (Milli Mücadelenin) başlangıcı sayılır.</a:t>
            </a:r>
          </a:p>
          <a:p>
            <a:r>
              <a:rPr lang="tr-TR" sz="2400" dirty="0"/>
              <a:t>Mustafa Kemal sırasıyla aşağıdaki illeri gezerek genelgeler yayımlamış ve kongreler (toplantılar) yapmıştır</a:t>
            </a:r>
            <a:r>
              <a:rPr lang="tr-TR" sz="2400" dirty="0" smtClean="0"/>
              <a:t>. </a:t>
            </a:r>
            <a:r>
              <a:rPr lang="tr-TR" sz="2400" b="1" u="sng" dirty="0" smtClean="0">
                <a:solidFill>
                  <a:srgbClr val="FF0000"/>
                </a:solidFill>
              </a:rPr>
              <a:t>Ve böylece Milli Mücadele başlamıştır.</a:t>
            </a:r>
            <a:endParaRPr lang="tr-TR" sz="2400" b="1" u="sng" dirty="0">
              <a:solidFill>
                <a:srgbClr val="FF0000"/>
              </a:solidFill>
            </a:endParaRPr>
          </a:p>
        </p:txBody>
      </p:sp>
      <p:pic>
        <p:nvPicPr>
          <p:cNvPr id="4" name="3 Resim" descr="Ekran Görüntüsü (220).png"/>
          <p:cNvPicPr>
            <a:picLocks noChangeAspect="1"/>
          </p:cNvPicPr>
          <p:nvPr/>
        </p:nvPicPr>
        <p:blipFill>
          <a:blip r:embed="rId2" cstate="print"/>
          <a:stretch>
            <a:fillRect/>
          </a:stretch>
        </p:blipFill>
        <p:spPr>
          <a:xfrm>
            <a:off x="857224" y="3000372"/>
            <a:ext cx="7286676" cy="3571900"/>
          </a:xfrm>
          <a:prstGeom prst="rect">
            <a:avLst/>
          </a:prstGeom>
        </p:spPr>
      </p:pic>
    </p:spTree>
  </p:cSld>
  <p:clrMapOvr>
    <a:masterClrMapping/>
  </p:clrMapOvr>
  <p:transition spd="med">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785794"/>
            <a:ext cx="8229600" cy="5340369"/>
          </a:xfrm>
        </p:spPr>
        <p:txBody>
          <a:bodyPr>
            <a:normAutofit fontScale="77500" lnSpcReduction="20000"/>
          </a:bodyPr>
          <a:lstStyle/>
          <a:p>
            <a:pPr algn="ctr">
              <a:buNone/>
            </a:pPr>
            <a:r>
              <a:rPr lang="tr-TR" b="1" u="sng" dirty="0" smtClean="0"/>
              <a:t>HAVZA </a:t>
            </a:r>
            <a:r>
              <a:rPr lang="tr-TR" b="1" u="sng" dirty="0"/>
              <a:t>GENELGESİ (BİLDİRİSİ)</a:t>
            </a:r>
            <a:r>
              <a:rPr lang="tr-TR" dirty="0"/>
              <a:t> </a:t>
            </a:r>
          </a:p>
          <a:p>
            <a:r>
              <a:rPr lang="tr-TR" dirty="0"/>
              <a:t>Mustafa Kemal, Samsun’dan Havza’ya geçmiş ve burada bir miting (toplantı) düzenlemiştir. </a:t>
            </a:r>
          </a:p>
          <a:p>
            <a:pPr>
              <a:buNone/>
            </a:pPr>
            <a:r>
              <a:rPr lang="tr-TR" b="1" u="sng" dirty="0"/>
              <a:t>Bu toplantıda şu kararlarlar alınmıştır:</a:t>
            </a:r>
            <a:endParaRPr lang="tr-TR" u="sng" dirty="0"/>
          </a:p>
          <a:p>
            <a:pPr lvl="0"/>
            <a:r>
              <a:rPr lang="tr-TR" dirty="0"/>
              <a:t>Bütün Anadolu’da işgalleri </a:t>
            </a:r>
            <a:r>
              <a:rPr lang="tr-TR" dirty="0">
                <a:solidFill>
                  <a:srgbClr val="FF0000"/>
                </a:solidFill>
              </a:rPr>
              <a:t>protesto eden mitingler </a:t>
            </a:r>
            <a:r>
              <a:rPr lang="tr-TR" dirty="0"/>
              <a:t>yapılmasını istemiştir. </a:t>
            </a:r>
          </a:p>
          <a:p>
            <a:pPr lvl="0"/>
            <a:r>
              <a:rPr lang="tr-TR" dirty="0"/>
              <a:t>İstanbul hükümetine protesto telgrafları çekilmiştir.</a:t>
            </a:r>
          </a:p>
          <a:p>
            <a:pPr>
              <a:buNone/>
            </a:pPr>
            <a:endParaRPr lang="tr-TR" b="1" dirty="0" smtClean="0"/>
          </a:p>
          <a:p>
            <a:pPr>
              <a:buNone/>
            </a:pPr>
            <a:r>
              <a:rPr lang="tr-TR" b="1" u="sng" dirty="0" smtClean="0"/>
              <a:t>Bu sırada Anadolu’da önemli bazı olaylar gerçekleşmiştir.</a:t>
            </a:r>
          </a:p>
          <a:p>
            <a:pPr>
              <a:buNone/>
            </a:pPr>
            <a:r>
              <a:rPr lang="tr-TR" b="1" dirty="0" smtClean="0"/>
              <a:t>Not1</a:t>
            </a:r>
            <a:r>
              <a:rPr lang="tr-TR" b="1" dirty="0"/>
              <a:t>:</a:t>
            </a:r>
            <a:r>
              <a:rPr lang="tr-TR" dirty="0"/>
              <a:t> İşgallere karşı </a:t>
            </a:r>
            <a:r>
              <a:rPr lang="tr-TR" b="1" dirty="0">
                <a:solidFill>
                  <a:srgbClr val="FF0000"/>
                </a:solidFill>
              </a:rPr>
              <a:t>ilk direniş Dörtyo</a:t>
            </a:r>
            <a:r>
              <a:rPr lang="tr-TR" dirty="0">
                <a:solidFill>
                  <a:srgbClr val="FF0000"/>
                </a:solidFill>
              </a:rPr>
              <a:t>l’da </a:t>
            </a:r>
            <a:r>
              <a:rPr lang="tr-TR" dirty="0"/>
              <a:t>yapılmıştır. Silahlanan halk, Fransızlara karşı büyük bir direniş göstermiştir.</a:t>
            </a:r>
          </a:p>
          <a:p>
            <a:pPr>
              <a:buNone/>
            </a:pPr>
            <a:r>
              <a:rPr lang="tr-TR" b="1" dirty="0"/>
              <a:t>Not2:</a:t>
            </a:r>
            <a:r>
              <a:rPr lang="tr-TR" dirty="0"/>
              <a:t> İzmir’in Yunanlılar tarafından işgali sırasında </a:t>
            </a:r>
            <a:r>
              <a:rPr lang="tr-TR" b="1" u="sng" dirty="0">
                <a:solidFill>
                  <a:srgbClr val="FF0000"/>
                </a:solidFill>
              </a:rPr>
              <a:t>ilk kurşunu sıkan</a:t>
            </a:r>
            <a:r>
              <a:rPr lang="tr-TR" dirty="0"/>
              <a:t> </a:t>
            </a:r>
            <a:r>
              <a:rPr lang="tr-TR" b="1" dirty="0"/>
              <a:t>Hasan Tahsin</a:t>
            </a:r>
            <a:r>
              <a:rPr lang="tr-TR" dirty="0"/>
              <a:t> şehit edilmiştir.</a:t>
            </a:r>
          </a:p>
        </p:txBody>
      </p:sp>
    </p:spTree>
  </p:cSld>
  <p:clrMapOvr>
    <a:masterClrMapping/>
  </p:clrMapOvr>
  <p:transition spd="med">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u="sng" dirty="0"/>
              <a:t>AMASYA GENELGESİ (22 Haziran 1919)</a:t>
            </a:r>
            <a:r>
              <a:rPr lang="tr-TR" dirty="0"/>
              <a:t/>
            </a:r>
            <a:br>
              <a:rPr lang="tr-TR" dirty="0"/>
            </a:br>
            <a:endParaRPr lang="tr-TR" dirty="0"/>
          </a:p>
        </p:txBody>
      </p:sp>
      <p:sp>
        <p:nvSpPr>
          <p:cNvPr id="3" name="2 İçerik Yer Tutucusu"/>
          <p:cNvSpPr>
            <a:spLocks noGrp="1"/>
          </p:cNvSpPr>
          <p:nvPr>
            <p:ph idx="1"/>
          </p:nvPr>
        </p:nvSpPr>
        <p:spPr>
          <a:xfrm>
            <a:off x="457200" y="1071546"/>
            <a:ext cx="8229600" cy="5054617"/>
          </a:xfrm>
        </p:spPr>
        <p:txBody>
          <a:bodyPr>
            <a:normAutofit fontScale="85000" lnSpcReduction="20000"/>
          </a:bodyPr>
          <a:lstStyle/>
          <a:p>
            <a:pPr>
              <a:buNone/>
            </a:pPr>
            <a:r>
              <a:rPr lang="tr-TR" sz="2800" dirty="0"/>
              <a:t>Havza’dan Amasya’ya geçen Mustafa Kemal burada yayınladığı genelge ile:</a:t>
            </a:r>
          </a:p>
          <a:p>
            <a:pPr lvl="0"/>
            <a:r>
              <a:rPr lang="tr-TR" sz="2800" dirty="0"/>
              <a:t>Vatanın bütünlüğü, milletin bağımsızlığı tehlikededir.</a:t>
            </a:r>
          </a:p>
          <a:p>
            <a:pPr lvl="0"/>
            <a:r>
              <a:rPr lang="tr-TR" sz="2800" dirty="0"/>
              <a:t>Milletin bağımsızlığını yine milletin azim ve kararı kurtaracaktır.</a:t>
            </a:r>
          </a:p>
          <a:p>
            <a:pPr lvl="0"/>
            <a:r>
              <a:rPr lang="tr-TR" sz="2800" dirty="0"/>
              <a:t>Milletin haklarını savunmak için milli bir heyetin kurulması </a:t>
            </a:r>
          </a:p>
          <a:p>
            <a:pPr lvl="0">
              <a:buNone/>
            </a:pPr>
            <a:r>
              <a:rPr lang="tr-TR" sz="2800" dirty="0" smtClean="0"/>
              <a:t>KARARLARI ALINMIŞTIR.</a:t>
            </a:r>
            <a:endParaRPr lang="tr-TR" sz="2800" dirty="0"/>
          </a:p>
          <a:p>
            <a:pPr>
              <a:buNone/>
            </a:pPr>
            <a:endParaRPr lang="tr-TR" sz="2800" b="1" dirty="0" smtClean="0"/>
          </a:p>
          <a:p>
            <a:pPr>
              <a:buNone/>
            </a:pPr>
            <a:r>
              <a:rPr lang="tr-TR" sz="2800" b="1" dirty="0" smtClean="0"/>
              <a:t>Not</a:t>
            </a:r>
            <a:r>
              <a:rPr lang="tr-TR" sz="2800" b="1" dirty="0"/>
              <a:t>:</a:t>
            </a:r>
            <a:r>
              <a:rPr lang="tr-TR" sz="2800" dirty="0"/>
              <a:t> Amasya Genelgesinden sonra Mustafa Kemal </a:t>
            </a:r>
            <a:r>
              <a:rPr lang="tr-TR" sz="2800" dirty="0" smtClean="0"/>
              <a:t>İstanbul</a:t>
            </a:r>
          </a:p>
          <a:p>
            <a:pPr>
              <a:buNone/>
            </a:pPr>
            <a:r>
              <a:rPr lang="tr-TR" sz="2800" dirty="0" smtClean="0"/>
              <a:t>Hükümeti </a:t>
            </a:r>
            <a:r>
              <a:rPr lang="tr-TR" sz="2800" dirty="0"/>
              <a:t>tarafından İstanbul’a çağırılmıştır. Bu </a:t>
            </a:r>
            <a:r>
              <a:rPr lang="tr-TR" sz="2800" dirty="0" smtClean="0"/>
              <a:t>çağrılara</a:t>
            </a:r>
          </a:p>
          <a:p>
            <a:pPr>
              <a:buNone/>
            </a:pPr>
            <a:r>
              <a:rPr lang="tr-TR" sz="2800" dirty="0" smtClean="0"/>
              <a:t>uymayan </a:t>
            </a:r>
            <a:r>
              <a:rPr lang="tr-TR" sz="2800" dirty="0"/>
              <a:t>Mustafa Kemal, çok sevdiği </a:t>
            </a:r>
            <a:r>
              <a:rPr lang="tr-TR" sz="2800" b="1" dirty="0">
                <a:solidFill>
                  <a:srgbClr val="FF0000"/>
                </a:solidFill>
              </a:rPr>
              <a:t>askerlik görevinden </a:t>
            </a:r>
            <a:r>
              <a:rPr lang="tr-TR" sz="2800" b="1" dirty="0" smtClean="0">
                <a:solidFill>
                  <a:srgbClr val="FF0000"/>
                </a:solidFill>
              </a:rPr>
              <a:t>istifa</a:t>
            </a:r>
          </a:p>
          <a:p>
            <a:pPr>
              <a:buNone/>
            </a:pPr>
            <a:r>
              <a:rPr lang="tr-TR" sz="2800" b="1" dirty="0" smtClean="0">
                <a:solidFill>
                  <a:srgbClr val="FF0000"/>
                </a:solidFill>
              </a:rPr>
              <a:t>ederek</a:t>
            </a:r>
            <a:r>
              <a:rPr lang="tr-TR" sz="2800" dirty="0" smtClean="0">
                <a:solidFill>
                  <a:srgbClr val="FF0000"/>
                </a:solidFill>
              </a:rPr>
              <a:t> </a:t>
            </a:r>
            <a:r>
              <a:rPr lang="tr-TR" sz="2800" dirty="0"/>
              <a:t>mücadeleye </a:t>
            </a:r>
            <a:r>
              <a:rPr lang="tr-TR" sz="2800" b="1" dirty="0"/>
              <a:t>sivil</a:t>
            </a:r>
            <a:r>
              <a:rPr lang="tr-TR" sz="2800" dirty="0"/>
              <a:t> olarak devam etmiştir.</a:t>
            </a:r>
          </a:p>
          <a:p>
            <a:pPr>
              <a:buNone/>
            </a:pPr>
            <a:r>
              <a:rPr lang="tr-TR" sz="2800" dirty="0" smtClean="0"/>
              <a:t>        </a:t>
            </a:r>
            <a:r>
              <a:rPr lang="tr-TR" sz="2800" b="1" u="sng" dirty="0" smtClean="0">
                <a:solidFill>
                  <a:srgbClr val="FF0000"/>
                </a:solidFill>
              </a:rPr>
              <a:t>Artık Mustafa Kemal Milli Mücadelenin lideri olmuştur.</a:t>
            </a:r>
            <a:endParaRPr lang="tr-TR" sz="2800" b="1" u="sng" dirty="0">
              <a:solidFill>
                <a:srgbClr val="FF0000"/>
              </a:solidFill>
            </a:endParaRPr>
          </a:p>
        </p:txBody>
      </p:sp>
    </p:spTree>
  </p:cSld>
  <p:clrMapOvr>
    <a:masterClrMapping/>
  </p:clrMapOvr>
  <p:transition spd="med">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u="sng" dirty="0"/>
              <a:t>ERZURUM KONGRESİ (23 Temmuz 1919)</a:t>
            </a:r>
            <a:endParaRPr lang="tr-TR" sz="3600" dirty="0"/>
          </a:p>
        </p:txBody>
      </p:sp>
      <p:sp>
        <p:nvSpPr>
          <p:cNvPr id="3" name="2 İçerik Yer Tutucusu"/>
          <p:cNvSpPr>
            <a:spLocks noGrp="1"/>
          </p:cNvSpPr>
          <p:nvPr>
            <p:ph idx="1"/>
          </p:nvPr>
        </p:nvSpPr>
        <p:spPr/>
        <p:txBody>
          <a:bodyPr>
            <a:normAutofit fontScale="77500" lnSpcReduction="20000"/>
          </a:bodyPr>
          <a:lstStyle/>
          <a:p>
            <a:r>
              <a:rPr lang="tr-TR" b="1" dirty="0"/>
              <a:t>Kongre başkanlığına </a:t>
            </a:r>
            <a:r>
              <a:rPr lang="tr-TR" dirty="0"/>
              <a:t>oy birliği ile </a:t>
            </a:r>
            <a:r>
              <a:rPr lang="tr-TR" b="1" dirty="0"/>
              <a:t>Mustafa Kemal</a:t>
            </a:r>
            <a:r>
              <a:rPr lang="tr-TR" dirty="0"/>
              <a:t> seçildi.</a:t>
            </a:r>
          </a:p>
          <a:p>
            <a:pPr>
              <a:buNone/>
            </a:pPr>
            <a:endParaRPr lang="tr-TR" b="1" dirty="0" smtClean="0"/>
          </a:p>
          <a:p>
            <a:pPr>
              <a:buNone/>
            </a:pPr>
            <a:r>
              <a:rPr lang="tr-TR" b="1" u="sng" dirty="0" smtClean="0"/>
              <a:t>Erzurum </a:t>
            </a:r>
            <a:r>
              <a:rPr lang="tr-TR" b="1" u="sng" dirty="0"/>
              <a:t>Kongresi’nde şu kararlar alındı:</a:t>
            </a:r>
            <a:endParaRPr lang="tr-TR" u="sng" dirty="0"/>
          </a:p>
          <a:p>
            <a:pPr lvl="0"/>
            <a:r>
              <a:rPr lang="tr-TR" dirty="0"/>
              <a:t>Milli (ulusal) sınırlar içinde vatan bir bütündür, bölünemez.</a:t>
            </a:r>
          </a:p>
          <a:p>
            <a:pPr lvl="0"/>
            <a:r>
              <a:rPr lang="tr-TR" b="1" dirty="0">
                <a:solidFill>
                  <a:srgbClr val="FF0000"/>
                </a:solidFill>
              </a:rPr>
              <a:t>Manda</a:t>
            </a:r>
            <a:r>
              <a:rPr lang="tr-TR" dirty="0">
                <a:solidFill>
                  <a:srgbClr val="FF0000"/>
                </a:solidFill>
              </a:rPr>
              <a:t> ve </a:t>
            </a:r>
            <a:r>
              <a:rPr lang="tr-TR" b="1" dirty="0">
                <a:solidFill>
                  <a:srgbClr val="FF0000"/>
                </a:solidFill>
              </a:rPr>
              <a:t>himaye</a:t>
            </a:r>
            <a:r>
              <a:rPr lang="tr-TR" dirty="0">
                <a:solidFill>
                  <a:srgbClr val="FF0000"/>
                </a:solidFill>
              </a:rPr>
              <a:t> </a:t>
            </a:r>
            <a:r>
              <a:rPr lang="tr-TR" dirty="0"/>
              <a:t>kabul edilemez.</a:t>
            </a:r>
          </a:p>
          <a:p>
            <a:pPr lvl="0"/>
            <a:r>
              <a:rPr lang="tr-TR" dirty="0"/>
              <a:t>Her türlü yabancı işgal ve müdahaleye karşı millet, birlikte karşı koyacaktır.</a:t>
            </a:r>
          </a:p>
          <a:p>
            <a:pPr lvl="0"/>
            <a:r>
              <a:rPr lang="tr-TR" dirty="0"/>
              <a:t>Vatanın bağımsızlığının korunmasına </a:t>
            </a:r>
            <a:r>
              <a:rPr lang="tr-TR" b="1" u="sng" dirty="0"/>
              <a:t>Osmanlı Hükümeti’nin gücü yetmezse</a:t>
            </a:r>
            <a:r>
              <a:rPr lang="tr-TR" dirty="0"/>
              <a:t> </a:t>
            </a:r>
            <a:r>
              <a:rPr lang="tr-TR" b="1" u="sng" dirty="0"/>
              <a:t>geçici bir hükümet </a:t>
            </a:r>
            <a:r>
              <a:rPr lang="tr-TR" dirty="0"/>
              <a:t>kurulacaktır.</a:t>
            </a:r>
          </a:p>
          <a:p>
            <a:r>
              <a:rPr lang="tr-TR" b="1" dirty="0"/>
              <a:t>Temsil Heyeti</a:t>
            </a:r>
            <a:r>
              <a:rPr lang="tr-TR" dirty="0"/>
              <a:t> seçilecektir.</a:t>
            </a:r>
          </a:p>
        </p:txBody>
      </p:sp>
    </p:spTree>
  </p:cSld>
  <p:clrMapOvr>
    <a:masterClrMapping/>
  </p:clrMapOvr>
  <p:transition spd="med">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600" b="1" u="sng" dirty="0"/>
              <a:t>SİVAS KONGRESİ (4 Eylül 1919</a:t>
            </a:r>
            <a:r>
              <a:rPr lang="tr-TR" sz="3600" b="1" u="sng" dirty="0" smtClean="0"/>
              <a:t>)</a:t>
            </a:r>
            <a:endParaRPr lang="tr-TR" sz="3600" dirty="0"/>
          </a:p>
        </p:txBody>
      </p:sp>
      <p:sp>
        <p:nvSpPr>
          <p:cNvPr id="3" name="2 İçerik Yer Tutucusu"/>
          <p:cNvSpPr>
            <a:spLocks noGrp="1"/>
          </p:cNvSpPr>
          <p:nvPr>
            <p:ph idx="1"/>
          </p:nvPr>
        </p:nvSpPr>
        <p:spPr>
          <a:xfrm>
            <a:off x="457200" y="1357298"/>
            <a:ext cx="8229600" cy="4768865"/>
          </a:xfrm>
        </p:spPr>
        <p:txBody>
          <a:bodyPr>
            <a:normAutofit/>
          </a:bodyPr>
          <a:lstStyle/>
          <a:p>
            <a:pPr lvl="0"/>
            <a:r>
              <a:rPr lang="tr-TR" sz="2800" dirty="0"/>
              <a:t>Sivas Kongresi’ne </a:t>
            </a:r>
            <a:r>
              <a:rPr lang="tr-TR" sz="2800" u="sng" dirty="0"/>
              <a:t>ülkenin her yerinden gelen temsilciler katıldığı için </a:t>
            </a:r>
            <a:r>
              <a:rPr lang="tr-TR" sz="2800" b="1" dirty="0"/>
              <a:t>ulusal (milli) bir kongredir</a:t>
            </a:r>
            <a:r>
              <a:rPr lang="tr-TR" sz="2800" b="1" dirty="0" smtClean="0"/>
              <a:t>.</a:t>
            </a:r>
            <a:endParaRPr lang="tr-TR" sz="2800" dirty="0"/>
          </a:p>
          <a:p>
            <a:pPr lvl="0"/>
            <a:r>
              <a:rPr lang="tr-TR" sz="2800" dirty="0"/>
              <a:t>Tam bağımsızlık benimsenmiştir.</a:t>
            </a:r>
          </a:p>
          <a:p>
            <a:pPr lvl="0"/>
            <a:r>
              <a:rPr lang="tr-TR" sz="2800" dirty="0"/>
              <a:t>Yeni Türk devletinin temelleri atılmıştır.</a:t>
            </a:r>
          </a:p>
          <a:p>
            <a:pPr>
              <a:buNone/>
            </a:pPr>
            <a:endParaRPr lang="tr-TR" sz="2800" dirty="0"/>
          </a:p>
        </p:txBody>
      </p:sp>
      <p:pic>
        <p:nvPicPr>
          <p:cNvPr id="20482" name="Picture 2" descr="Sivas Kongresi nedir? Sivas Kongresi'nde alınan kararlar? Sivas Kongresi'nin  önemi nedir?"/>
          <p:cNvPicPr>
            <a:picLocks noChangeAspect="1" noChangeArrowheads="1"/>
          </p:cNvPicPr>
          <p:nvPr/>
        </p:nvPicPr>
        <p:blipFill>
          <a:blip r:embed="rId2" cstate="print"/>
          <a:srcRect/>
          <a:stretch>
            <a:fillRect/>
          </a:stretch>
        </p:blipFill>
        <p:spPr bwMode="auto">
          <a:xfrm>
            <a:off x="928662" y="3429000"/>
            <a:ext cx="6381750" cy="3190876"/>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642918"/>
            <a:ext cx="8229600" cy="5214974"/>
          </a:xfrm>
        </p:spPr>
        <p:txBody>
          <a:bodyPr>
            <a:normAutofit fontScale="85000" lnSpcReduction="20000"/>
          </a:bodyPr>
          <a:lstStyle/>
          <a:p>
            <a:pPr algn="ctr">
              <a:buNone/>
            </a:pPr>
            <a:r>
              <a:rPr lang="tr-TR" b="1" u="sng" dirty="0"/>
              <a:t>TBMM’NİN AÇILMASI (23 NİSAN 1920)</a:t>
            </a:r>
            <a:endParaRPr lang="tr-TR" dirty="0"/>
          </a:p>
          <a:p>
            <a:r>
              <a:rPr lang="tr-TR" dirty="0"/>
              <a:t>İşgal devletlerinin Mondros Ateşkes Antlaşması’na dayanarak </a:t>
            </a:r>
            <a:r>
              <a:rPr lang="tr-TR" b="1" dirty="0"/>
              <a:t>İstanbul’u resmen işgal etmesi </a:t>
            </a:r>
            <a:r>
              <a:rPr lang="tr-TR" b="1" dirty="0" smtClean="0"/>
              <a:t>üzerine </a:t>
            </a:r>
            <a:r>
              <a:rPr lang="tr-TR" dirty="0" smtClean="0"/>
              <a:t>Atatürk, Milli </a:t>
            </a:r>
            <a:r>
              <a:rPr lang="tr-TR" dirty="0"/>
              <a:t>Mücadele’nin İstanbul’dan yürütülemeyeceğinin anladı ve işgal edilmemiş olan </a:t>
            </a:r>
            <a:r>
              <a:rPr lang="tr-TR" b="1" dirty="0">
                <a:solidFill>
                  <a:srgbClr val="FF0000"/>
                </a:solidFill>
              </a:rPr>
              <a:t>Ankara’da 23 Nisan 1920’de </a:t>
            </a:r>
            <a:r>
              <a:rPr lang="tr-TR" dirty="0"/>
              <a:t>TBMM’yi (Türkiye Büyük Millet Meclisi) büyük bir törenle açtı.</a:t>
            </a:r>
          </a:p>
          <a:p>
            <a:pPr>
              <a:buNone/>
            </a:pPr>
            <a:endParaRPr lang="tr-TR" b="1" u="sng" dirty="0" smtClean="0"/>
          </a:p>
          <a:p>
            <a:pPr>
              <a:buNone/>
            </a:pPr>
            <a:r>
              <a:rPr lang="tr-TR" b="1" u="sng" dirty="0" smtClean="0"/>
              <a:t>TBMM’nin </a:t>
            </a:r>
            <a:r>
              <a:rPr lang="tr-TR" b="1" u="sng" dirty="0"/>
              <a:t>açılmasıyla</a:t>
            </a:r>
            <a:r>
              <a:rPr lang="tr-TR" b="1" dirty="0"/>
              <a:t>:</a:t>
            </a:r>
            <a:endParaRPr lang="tr-TR" dirty="0"/>
          </a:p>
          <a:p>
            <a:pPr lvl="0"/>
            <a:r>
              <a:rPr lang="tr-TR" dirty="0"/>
              <a:t>Ankara, Milli Mücadele’nin </a:t>
            </a:r>
            <a:r>
              <a:rPr lang="tr-TR" u="sng" dirty="0">
                <a:solidFill>
                  <a:srgbClr val="FF0000"/>
                </a:solidFill>
              </a:rPr>
              <a:t>merkezi haline geldi.</a:t>
            </a:r>
          </a:p>
          <a:p>
            <a:pPr lvl="0"/>
            <a:r>
              <a:rPr lang="tr-TR" dirty="0"/>
              <a:t>Milli (ulusal) egemenliğe dayalı yeni Türk devleti fikri doğmuş oldu.</a:t>
            </a:r>
          </a:p>
          <a:p>
            <a:pPr lvl="0"/>
            <a:r>
              <a:rPr lang="tr-TR" b="1" u="sng" dirty="0"/>
              <a:t>Düzenli ordu kurulması kararı alındı.</a:t>
            </a:r>
          </a:p>
          <a:p>
            <a:endParaRPr lang="tr-TR" dirty="0"/>
          </a:p>
        </p:txBody>
      </p:sp>
    </p:spTree>
  </p:cSld>
  <p:clrMapOvr>
    <a:masterClrMapping/>
  </p:clrMapOvr>
  <p:transition spd="med">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71480"/>
            <a:ext cx="8229600" cy="5554683"/>
          </a:xfrm>
        </p:spPr>
        <p:txBody>
          <a:bodyPr>
            <a:normAutofit fontScale="92500" lnSpcReduction="10000"/>
          </a:bodyPr>
          <a:lstStyle/>
          <a:p>
            <a:pPr algn="ctr">
              <a:buNone/>
            </a:pPr>
            <a:r>
              <a:rPr lang="tr-TR" b="1" u="sng" dirty="0"/>
              <a:t>SEVR BARIŞ ANTLAŞMASI (10 AĞUSTOS 1920)</a:t>
            </a:r>
            <a:endParaRPr lang="tr-TR" dirty="0"/>
          </a:p>
          <a:p>
            <a:r>
              <a:rPr lang="tr-TR" dirty="0"/>
              <a:t>Osmanlı Devleti </a:t>
            </a:r>
            <a:r>
              <a:rPr lang="tr-TR" dirty="0" smtClean="0"/>
              <a:t>işgallere dayanamayıp iyice güçsüzleşince İtilaf Devletleriyle </a:t>
            </a:r>
            <a:r>
              <a:rPr lang="tr-TR" dirty="0" smtClean="0">
                <a:solidFill>
                  <a:srgbClr val="FF0000"/>
                </a:solidFill>
              </a:rPr>
              <a:t>SEVR BARIŞ ANLAŞMASI </a:t>
            </a:r>
            <a:r>
              <a:rPr lang="tr-TR" dirty="0" smtClean="0"/>
              <a:t>imzaladı.</a:t>
            </a:r>
          </a:p>
          <a:p>
            <a:r>
              <a:rPr lang="tr-TR" dirty="0" smtClean="0"/>
              <a:t> Sevr </a:t>
            </a:r>
            <a:r>
              <a:rPr lang="tr-TR" dirty="0"/>
              <a:t>Barış Antlaşması’na göre ülke toprakları düşmanlar tarafından paylaşılıyor, Türklere yaşayacak küçük bir alan bırakıyordu. </a:t>
            </a:r>
            <a:endParaRPr lang="tr-TR" dirty="0" smtClean="0"/>
          </a:p>
          <a:p>
            <a:r>
              <a:rPr lang="tr-TR" b="1" dirty="0" smtClean="0"/>
              <a:t>TBMM</a:t>
            </a:r>
            <a:r>
              <a:rPr lang="tr-TR" dirty="0"/>
              <a:t>, bu </a:t>
            </a:r>
            <a:r>
              <a:rPr lang="tr-TR" dirty="0" smtClean="0"/>
              <a:t>antlaşmaya </a:t>
            </a:r>
            <a:r>
              <a:rPr lang="tr-TR" dirty="0"/>
              <a:t>şiddetle </a:t>
            </a:r>
            <a:r>
              <a:rPr lang="tr-TR" dirty="0" smtClean="0"/>
              <a:t>karşı çıkmış ve </a:t>
            </a:r>
            <a:r>
              <a:rPr lang="tr-TR" b="1" dirty="0" smtClean="0"/>
              <a:t>kabul </a:t>
            </a:r>
            <a:r>
              <a:rPr lang="tr-TR" b="1" dirty="0"/>
              <a:t>etmemiştir.</a:t>
            </a:r>
          </a:p>
          <a:p>
            <a:pPr>
              <a:buNone/>
            </a:pPr>
            <a:endParaRPr lang="tr-TR" b="1" dirty="0" smtClean="0"/>
          </a:p>
          <a:p>
            <a:pPr>
              <a:buNone/>
            </a:pPr>
            <a:r>
              <a:rPr lang="tr-TR" b="1" dirty="0" smtClean="0"/>
              <a:t>Not</a:t>
            </a:r>
            <a:r>
              <a:rPr lang="tr-TR" b="1" dirty="0"/>
              <a:t>:</a:t>
            </a:r>
            <a:r>
              <a:rPr lang="tr-TR" dirty="0"/>
              <a:t> Kurtuluş Savaşı’nı kazandığımız için </a:t>
            </a:r>
            <a:r>
              <a:rPr lang="tr-TR" dirty="0" smtClean="0"/>
              <a:t>işgalci devletler </a:t>
            </a:r>
            <a:r>
              <a:rPr lang="tr-TR" dirty="0"/>
              <a:t>bu </a:t>
            </a:r>
            <a:r>
              <a:rPr lang="tr-TR" dirty="0" smtClean="0"/>
              <a:t>anlaşmayı </a:t>
            </a:r>
            <a:r>
              <a:rPr lang="tr-TR" b="1" u="sng" dirty="0"/>
              <a:t>uygulayamamışlardır.</a:t>
            </a:r>
            <a:endParaRPr lang="tr-TR" u="sng" dirty="0"/>
          </a:p>
        </p:txBody>
      </p:sp>
    </p:spTree>
  </p:cSld>
  <p:clrMapOvr>
    <a:masterClrMapping/>
  </p:clrMapOvr>
  <p:transition spd="med">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1071546"/>
            <a:ext cx="8229600" cy="1143000"/>
          </a:xfrm>
        </p:spPr>
        <p:txBody>
          <a:bodyPr>
            <a:normAutofit fontScale="90000"/>
          </a:bodyPr>
          <a:lstStyle/>
          <a:p>
            <a:r>
              <a:rPr lang="tr-TR" dirty="0" smtClean="0"/>
              <a:t>Atatürk, ilk olarak annesinin isteği üzerine </a:t>
            </a:r>
            <a:r>
              <a:rPr lang="tr-TR" sz="1400" dirty="0" smtClean="0">
                <a:solidFill>
                  <a:srgbClr val="FF0000"/>
                </a:solidFill>
              </a:rPr>
              <a:t>(1)</a:t>
            </a:r>
            <a:r>
              <a:rPr lang="tr-TR" dirty="0" smtClean="0"/>
              <a:t>Mahalle Mektebinde okula başladı. Ardından </a:t>
            </a:r>
            <a:r>
              <a:rPr lang="tr-TR" sz="1400" dirty="0" smtClean="0">
                <a:solidFill>
                  <a:srgbClr val="FF0000"/>
                </a:solidFill>
              </a:rPr>
              <a:t>(2)</a:t>
            </a:r>
            <a:r>
              <a:rPr lang="tr-TR" dirty="0" smtClean="0"/>
              <a:t>Şemsi Efendi İlkokulunda ilk öğrenimine devam etti.</a:t>
            </a:r>
            <a:endParaRPr lang="tr-TR" dirty="0"/>
          </a:p>
        </p:txBody>
      </p:sp>
      <p:pic>
        <p:nvPicPr>
          <p:cNvPr id="14338" name="Picture 2" descr="Mahalle Mektebi Ve Şemsi Efendi İlkokulu Resmi"/>
          <p:cNvPicPr>
            <a:picLocks noChangeAspect="1" noChangeArrowheads="1"/>
          </p:cNvPicPr>
          <p:nvPr/>
        </p:nvPicPr>
        <p:blipFill>
          <a:blip r:embed="rId2" cstate="print"/>
          <a:srcRect/>
          <a:stretch>
            <a:fillRect/>
          </a:stretch>
        </p:blipFill>
        <p:spPr bwMode="auto">
          <a:xfrm>
            <a:off x="428596" y="3000372"/>
            <a:ext cx="3428992" cy="2571744"/>
          </a:xfrm>
          <a:prstGeom prst="rect">
            <a:avLst/>
          </a:prstGeom>
          <a:noFill/>
        </p:spPr>
      </p:pic>
      <p:pic>
        <p:nvPicPr>
          <p:cNvPr id="14340" name="Picture 4" descr="Ata'nın okulu hâlâ açık - Son Dakika Flaş Haberler"/>
          <p:cNvPicPr>
            <a:picLocks noChangeAspect="1" noChangeArrowheads="1"/>
          </p:cNvPicPr>
          <p:nvPr/>
        </p:nvPicPr>
        <p:blipFill>
          <a:blip r:embed="rId3" cstate="print"/>
          <a:srcRect/>
          <a:stretch>
            <a:fillRect/>
          </a:stretch>
        </p:blipFill>
        <p:spPr bwMode="auto">
          <a:xfrm>
            <a:off x="4429124" y="3000372"/>
            <a:ext cx="4096632" cy="2571768"/>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u="sng" dirty="0" smtClean="0"/>
              <a:t>KURTULUŞ SAVAŞI (İSTİKLAL HARBİ)</a:t>
            </a:r>
            <a:endParaRPr lang="tr-TR" dirty="0"/>
          </a:p>
        </p:txBody>
      </p:sp>
      <p:sp>
        <p:nvSpPr>
          <p:cNvPr id="3" name="2 İçerik Yer Tutucusu"/>
          <p:cNvSpPr>
            <a:spLocks noGrp="1"/>
          </p:cNvSpPr>
          <p:nvPr>
            <p:ph idx="1"/>
          </p:nvPr>
        </p:nvSpPr>
        <p:spPr>
          <a:xfrm>
            <a:off x="457200" y="1357299"/>
            <a:ext cx="8229600" cy="1785949"/>
          </a:xfrm>
        </p:spPr>
        <p:txBody>
          <a:bodyPr>
            <a:normAutofit/>
          </a:bodyPr>
          <a:lstStyle/>
          <a:p>
            <a:r>
              <a:rPr lang="tr-TR" sz="2400" dirty="0" smtClean="0"/>
              <a:t>İtilaf </a:t>
            </a:r>
            <a:r>
              <a:rPr lang="tr-TR" sz="2400" dirty="0"/>
              <a:t>Devletleri </a:t>
            </a:r>
            <a:r>
              <a:rPr lang="tr-TR" sz="2400" b="1" dirty="0"/>
              <a:t>Mondros Ateşkes Antlaşması’nın </a:t>
            </a:r>
            <a:r>
              <a:rPr lang="tr-TR" sz="2400" b="1" dirty="0" smtClean="0"/>
              <a:t>maddelerine</a:t>
            </a:r>
            <a:r>
              <a:rPr lang="tr-TR" sz="2400" dirty="0" smtClean="0"/>
              <a:t> </a:t>
            </a:r>
            <a:r>
              <a:rPr lang="tr-TR" sz="2400" dirty="0"/>
              <a:t>dayanarak yurdumuzu işgal etmeye başlamışlardır. Bu durumdan kurtulmak için </a:t>
            </a:r>
            <a:r>
              <a:rPr lang="tr-TR" sz="2400" b="1" dirty="0"/>
              <a:t>Kurtuluş Savaşı (istiklal Harbi)</a:t>
            </a:r>
            <a:r>
              <a:rPr lang="tr-TR" sz="2400" dirty="0"/>
              <a:t> başlatılmıştır</a:t>
            </a:r>
            <a:r>
              <a:rPr lang="tr-TR" sz="2400" dirty="0" smtClean="0"/>
              <a:t>.(1919-1922)</a:t>
            </a:r>
            <a:endParaRPr lang="tr-TR" sz="2400" dirty="0"/>
          </a:p>
        </p:txBody>
      </p:sp>
      <p:pic>
        <p:nvPicPr>
          <p:cNvPr id="30722" name="Picture 2" descr="kabafii - Kurtuluş Savaşı Cepheleri"/>
          <p:cNvPicPr>
            <a:picLocks noChangeAspect="1" noChangeArrowheads="1"/>
          </p:cNvPicPr>
          <p:nvPr/>
        </p:nvPicPr>
        <p:blipFill>
          <a:blip r:embed="rId2" cstate="print"/>
          <a:srcRect/>
          <a:stretch>
            <a:fillRect/>
          </a:stretch>
        </p:blipFill>
        <p:spPr bwMode="auto">
          <a:xfrm>
            <a:off x="285720" y="3000372"/>
            <a:ext cx="4214842" cy="3000396"/>
          </a:xfrm>
          <a:prstGeom prst="rect">
            <a:avLst/>
          </a:prstGeom>
          <a:noFill/>
        </p:spPr>
      </p:pic>
      <p:pic>
        <p:nvPicPr>
          <p:cNvPr id="30724" name="Picture 4" descr="Kurtuluş Savaşı'nın kadın kahramanı Kara Fatma"/>
          <p:cNvPicPr>
            <a:picLocks noChangeAspect="1" noChangeArrowheads="1"/>
          </p:cNvPicPr>
          <p:nvPr/>
        </p:nvPicPr>
        <p:blipFill>
          <a:blip r:embed="rId3" cstate="print"/>
          <a:srcRect/>
          <a:stretch>
            <a:fillRect/>
          </a:stretch>
        </p:blipFill>
        <p:spPr bwMode="auto">
          <a:xfrm>
            <a:off x="4643438" y="3000372"/>
            <a:ext cx="3976704" cy="3000396"/>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b="1" u="sng" dirty="0" smtClean="0"/>
              <a:t>KURTULUŞ SAVAŞI’NDAKİ CEPHELER</a:t>
            </a:r>
            <a:endParaRPr lang="tr-TR" sz="2800" b="1" u="sng" dirty="0"/>
          </a:p>
        </p:txBody>
      </p:sp>
      <p:pic>
        <p:nvPicPr>
          <p:cNvPr id="4" name="3 Resim" descr="Ekran Görüntüsü (221).png"/>
          <p:cNvPicPr>
            <a:picLocks noChangeAspect="1"/>
          </p:cNvPicPr>
          <p:nvPr/>
        </p:nvPicPr>
        <p:blipFill>
          <a:blip r:embed="rId2" cstate="print"/>
          <a:stretch>
            <a:fillRect/>
          </a:stretch>
        </p:blipFill>
        <p:spPr>
          <a:xfrm>
            <a:off x="428596" y="1079890"/>
            <a:ext cx="8173349" cy="5278068"/>
          </a:xfrm>
          <a:prstGeom prst="rect">
            <a:avLst/>
          </a:prstGeom>
        </p:spPr>
      </p:pic>
    </p:spTree>
  </p:cSld>
  <p:clrMapOvr>
    <a:masterClrMapping/>
  </p:clrMapOvr>
  <p:transition spd="med">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l"/>
            <a:r>
              <a:rPr lang="tr-TR" sz="2400" b="1" dirty="0" smtClean="0"/>
              <a:t>Doğu cephesinde: </a:t>
            </a:r>
            <a:r>
              <a:rPr lang="tr-TR" sz="2400" dirty="0" smtClean="0"/>
              <a:t>Rusların desteklediği Ermenilerle</a:t>
            </a:r>
            <a:r>
              <a:rPr lang="tr-TR" sz="2400" b="1" dirty="0" smtClean="0"/>
              <a:t/>
            </a:r>
            <a:br>
              <a:rPr lang="tr-TR" sz="2400" b="1" dirty="0" smtClean="0"/>
            </a:br>
            <a:r>
              <a:rPr lang="tr-TR" sz="2400" b="1" dirty="0" smtClean="0"/>
              <a:t>Güney cephesinde : </a:t>
            </a:r>
            <a:r>
              <a:rPr lang="tr-TR" sz="2400" dirty="0" smtClean="0"/>
              <a:t>Fransız, İtalyan ve İngilizlerle</a:t>
            </a:r>
            <a:r>
              <a:rPr lang="tr-TR" sz="2400" b="1" dirty="0" smtClean="0"/>
              <a:t/>
            </a:r>
            <a:br>
              <a:rPr lang="tr-TR" sz="2400" b="1" dirty="0" smtClean="0"/>
            </a:br>
            <a:r>
              <a:rPr lang="tr-TR" sz="2400" b="1" dirty="0" smtClean="0"/>
              <a:t>Batı cephesinde : </a:t>
            </a:r>
            <a:r>
              <a:rPr lang="tr-TR" sz="2400" dirty="0" smtClean="0"/>
              <a:t>İngilizlerin desteklediği Yunanlılarla mücadele ettik.</a:t>
            </a:r>
            <a:endParaRPr lang="tr-TR" sz="2400" dirty="0"/>
          </a:p>
        </p:txBody>
      </p:sp>
      <p:pic>
        <p:nvPicPr>
          <p:cNvPr id="4" name="3 İçerik Yer Tutucusu" descr="Ekran Görüntüsü (222).png"/>
          <p:cNvPicPr>
            <a:picLocks noGrp="1" noChangeAspect="1"/>
          </p:cNvPicPr>
          <p:nvPr>
            <p:ph idx="1"/>
          </p:nvPr>
        </p:nvPicPr>
        <p:blipFill>
          <a:blip r:embed="rId2" cstate="print"/>
          <a:stretch>
            <a:fillRect/>
          </a:stretch>
        </p:blipFill>
        <p:spPr>
          <a:xfrm>
            <a:off x="214282" y="1768034"/>
            <a:ext cx="8572560" cy="4947113"/>
          </a:xfrm>
        </p:spPr>
      </p:pic>
    </p:spTree>
  </p:cSld>
  <p:clrMapOvr>
    <a:masterClrMapping/>
  </p:clrMapOvr>
  <p:transition spd="med">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200" b="1" u="sng" dirty="0" smtClean="0"/>
              <a:t>DOĞU CEPHESİ</a:t>
            </a:r>
            <a:r>
              <a:rPr lang="tr-TR" sz="3200" dirty="0" smtClean="0"/>
              <a:t/>
            </a:r>
            <a:br>
              <a:rPr lang="tr-TR" sz="3200" dirty="0" smtClean="0"/>
            </a:br>
            <a:r>
              <a:rPr lang="tr-TR" sz="3200" dirty="0" smtClean="0"/>
              <a:t>(Kars-Ardahan-Ağrı ve çevresi)</a:t>
            </a:r>
            <a:endParaRPr lang="tr-TR" sz="3200" dirty="0"/>
          </a:p>
        </p:txBody>
      </p:sp>
      <p:sp>
        <p:nvSpPr>
          <p:cNvPr id="3" name="2 İçerik Yer Tutucusu"/>
          <p:cNvSpPr>
            <a:spLocks noGrp="1"/>
          </p:cNvSpPr>
          <p:nvPr>
            <p:ph idx="1"/>
          </p:nvPr>
        </p:nvSpPr>
        <p:spPr/>
        <p:txBody>
          <a:bodyPr>
            <a:normAutofit fontScale="62500" lnSpcReduction="20000"/>
          </a:bodyPr>
          <a:lstStyle/>
          <a:p>
            <a:pPr>
              <a:buNone/>
            </a:pPr>
            <a:r>
              <a:rPr lang="tr-TR" b="1" dirty="0" smtClean="0"/>
              <a:t>Komutanı</a:t>
            </a:r>
            <a:r>
              <a:rPr lang="tr-TR" b="1" dirty="0"/>
              <a:t>: </a:t>
            </a:r>
            <a:r>
              <a:rPr lang="tr-TR" sz="3800" b="1" dirty="0"/>
              <a:t>Kazım </a:t>
            </a:r>
            <a:r>
              <a:rPr lang="tr-TR" sz="3800" b="1" dirty="0" smtClean="0"/>
              <a:t>Karabekir Paşa</a:t>
            </a:r>
            <a:endParaRPr lang="tr-TR" sz="3800" dirty="0"/>
          </a:p>
          <a:p>
            <a:pPr>
              <a:buNone/>
            </a:pPr>
            <a:r>
              <a:rPr lang="tr-TR" b="1" dirty="0" smtClean="0"/>
              <a:t>Savaşılan: </a:t>
            </a:r>
            <a:r>
              <a:rPr lang="tr-TR" sz="3800" b="1" dirty="0"/>
              <a:t>Ermeniler</a:t>
            </a:r>
            <a:endParaRPr lang="tr-TR" sz="3800" dirty="0"/>
          </a:p>
          <a:p>
            <a:r>
              <a:rPr lang="tr-TR" dirty="0"/>
              <a:t>I.Dünya Savaşı’ndan sonra galip devletler (İtilaf Devletleri) Doğu Anadolu’yu Ermenilere vermek istediler. </a:t>
            </a:r>
            <a:endParaRPr lang="tr-TR" dirty="0" smtClean="0"/>
          </a:p>
          <a:p>
            <a:r>
              <a:rPr lang="tr-TR" b="1" dirty="0" smtClean="0"/>
              <a:t>Doğu </a:t>
            </a:r>
            <a:r>
              <a:rPr lang="tr-TR" b="1" dirty="0"/>
              <a:t>Cephesi’nin komutanı Kazım Karabekir</a:t>
            </a:r>
            <a:r>
              <a:rPr lang="tr-TR" dirty="0"/>
              <a:t> ve askerleri buradaki savaşı kazandılar ve Ermeniler barış istemek zorunda kaldılar</a:t>
            </a:r>
            <a:r>
              <a:rPr lang="tr-TR" dirty="0" smtClean="0"/>
              <a:t>.</a:t>
            </a:r>
          </a:p>
          <a:p>
            <a:endParaRPr lang="tr-TR" dirty="0"/>
          </a:p>
          <a:p>
            <a:pPr>
              <a:buNone/>
            </a:pPr>
            <a:r>
              <a:rPr lang="tr-TR" b="1" dirty="0"/>
              <a:t>Savaşın Sonucu:</a:t>
            </a:r>
            <a:endParaRPr lang="tr-TR" dirty="0"/>
          </a:p>
          <a:p>
            <a:pPr lvl="0"/>
            <a:r>
              <a:rPr lang="tr-TR" dirty="0"/>
              <a:t>TBMM ile Ermenistan arasında </a:t>
            </a:r>
            <a:r>
              <a:rPr lang="tr-TR" b="1" u="sng" dirty="0" err="1"/>
              <a:t>Gümrü</a:t>
            </a:r>
            <a:r>
              <a:rPr lang="tr-TR" b="1" u="sng" dirty="0"/>
              <a:t> Antlaşması </a:t>
            </a:r>
            <a:r>
              <a:rPr lang="tr-TR" dirty="0" smtClean="0"/>
              <a:t>imzalandı.</a:t>
            </a:r>
            <a:endParaRPr lang="tr-TR" dirty="0"/>
          </a:p>
          <a:p>
            <a:pPr lvl="0"/>
            <a:r>
              <a:rPr lang="tr-TR" b="1" dirty="0" err="1"/>
              <a:t>Gümrü</a:t>
            </a:r>
            <a:r>
              <a:rPr lang="tr-TR" b="1" dirty="0"/>
              <a:t> Antlaşması,</a:t>
            </a:r>
            <a:r>
              <a:rPr lang="tr-TR" dirty="0"/>
              <a:t> </a:t>
            </a:r>
            <a:r>
              <a:rPr lang="tr-TR" b="1" u="sng" dirty="0">
                <a:solidFill>
                  <a:srgbClr val="FF0000"/>
                </a:solidFill>
              </a:rPr>
              <a:t>TBMM hükümetinin  uluslararası alanda imzaladığı ilk antlaşmadır</a:t>
            </a:r>
            <a:r>
              <a:rPr lang="tr-TR" b="1" u="sng" dirty="0" smtClean="0">
                <a:solidFill>
                  <a:srgbClr val="FF0000"/>
                </a:solidFill>
              </a:rPr>
              <a:t>.</a:t>
            </a:r>
            <a:r>
              <a:rPr lang="tr-TR" b="1" u="sng" dirty="0" smtClean="0"/>
              <a:t> </a:t>
            </a:r>
            <a:r>
              <a:rPr lang="tr-TR" b="1" dirty="0" smtClean="0"/>
              <a:t>(3 Aralık 1920)</a:t>
            </a:r>
            <a:endParaRPr lang="tr-TR" b="1" dirty="0">
              <a:solidFill>
                <a:srgbClr val="FF0000"/>
              </a:solidFill>
            </a:endParaRPr>
          </a:p>
          <a:p>
            <a:pPr lvl="0"/>
            <a:r>
              <a:rPr lang="tr-TR" dirty="0" err="1"/>
              <a:t>Gümrü</a:t>
            </a:r>
            <a:r>
              <a:rPr lang="tr-TR" dirty="0"/>
              <a:t> Antlaşması ile Ermeniler, </a:t>
            </a:r>
            <a:r>
              <a:rPr lang="tr-TR" b="1" u="sng" dirty="0"/>
              <a:t>TBMM Hükümeti’ni tanımış oldular.</a:t>
            </a:r>
          </a:p>
          <a:p>
            <a:pPr lvl="0"/>
            <a:r>
              <a:rPr lang="tr-TR" dirty="0" err="1"/>
              <a:t>Gümrü</a:t>
            </a:r>
            <a:r>
              <a:rPr lang="tr-TR" dirty="0"/>
              <a:t> Antlaşması ile </a:t>
            </a:r>
            <a:r>
              <a:rPr lang="tr-TR" b="1" dirty="0"/>
              <a:t>Kars ve çevresi</a:t>
            </a:r>
            <a:r>
              <a:rPr lang="tr-TR" dirty="0"/>
              <a:t> düşmandan kurtulmuştur</a:t>
            </a:r>
            <a:r>
              <a:rPr lang="tr-TR" dirty="0" smtClean="0"/>
              <a:t>.</a:t>
            </a:r>
            <a:endParaRPr lang="tr-TR" dirty="0"/>
          </a:p>
        </p:txBody>
      </p:sp>
      <p:pic>
        <p:nvPicPr>
          <p:cNvPr id="34818" name="Picture 2" descr="KÂZIM KARABEKİR - TDV İslâm Ansiklopedisi"/>
          <p:cNvPicPr>
            <a:picLocks noChangeAspect="1" noChangeArrowheads="1"/>
          </p:cNvPicPr>
          <p:nvPr/>
        </p:nvPicPr>
        <p:blipFill>
          <a:blip r:embed="rId2" cstate="print"/>
          <a:srcRect/>
          <a:stretch>
            <a:fillRect/>
          </a:stretch>
        </p:blipFill>
        <p:spPr bwMode="auto">
          <a:xfrm>
            <a:off x="7143768" y="357166"/>
            <a:ext cx="1700745" cy="1800000"/>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200" b="1" u="sng" dirty="0" smtClean="0"/>
              <a:t>GÜNEY CEPHESİ</a:t>
            </a:r>
            <a:r>
              <a:rPr lang="tr-TR" sz="3200" dirty="0" smtClean="0"/>
              <a:t/>
            </a:r>
            <a:br>
              <a:rPr lang="tr-TR" sz="3200" dirty="0" smtClean="0"/>
            </a:br>
            <a:r>
              <a:rPr lang="tr-TR" sz="3200" dirty="0" smtClean="0"/>
              <a:t>(Antep-Urfa-Maraş-Adana-Antalya ve çevresi)</a:t>
            </a:r>
            <a:endParaRPr lang="tr-TR" sz="3200" dirty="0"/>
          </a:p>
        </p:txBody>
      </p:sp>
      <p:sp>
        <p:nvSpPr>
          <p:cNvPr id="3" name="2 İçerik Yer Tutucusu"/>
          <p:cNvSpPr>
            <a:spLocks noGrp="1"/>
          </p:cNvSpPr>
          <p:nvPr>
            <p:ph idx="1"/>
          </p:nvPr>
        </p:nvSpPr>
        <p:spPr/>
        <p:txBody>
          <a:bodyPr>
            <a:normAutofit fontScale="70000" lnSpcReduction="20000"/>
          </a:bodyPr>
          <a:lstStyle/>
          <a:p>
            <a:r>
              <a:rPr lang="tr-TR" b="1" dirty="0"/>
              <a:t>Savaşılan Devlet: </a:t>
            </a:r>
            <a:r>
              <a:rPr lang="tr-TR" b="1" dirty="0" smtClean="0"/>
              <a:t>Fransızlar-İtalyanlar</a:t>
            </a:r>
            <a:endParaRPr lang="tr-TR" dirty="0"/>
          </a:p>
          <a:p>
            <a:r>
              <a:rPr lang="tr-TR" dirty="0"/>
              <a:t>Mondros Ateşkes Antlaşması’na göre İngilizler güney illerimiz olan Maraş, Antep ve Urfa’yı işgal ettiler. Daha sonra buraları Fransızlara bıraktılar. </a:t>
            </a:r>
            <a:endParaRPr lang="tr-TR" dirty="0" smtClean="0"/>
          </a:p>
          <a:p>
            <a:r>
              <a:rPr lang="tr-TR" dirty="0" smtClean="0"/>
              <a:t>Bunun </a:t>
            </a:r>
            <a:r>
              <a:rPr lang="tr-TR" dirty="0"/>
              <a:t>üzerine bu </a:t>
            </a:r>
            <a:r>
              <a:rPr lang="tr-TR" dirty="0" smtClean="0"/>
              <a:t>halk </a:t>
            </a:r>
            <a:r>
              <a:rPr lang="tr-TR" b="1" dirty="0" err="1" smtClean="0">
                <a:solidFill>
                  <a:srgbClr val="FF0000"/>
                </a:solidFill>
              </a:rPr>
              <a:t>Kuvayi</a:t>
            </a:r>
            <a:r>
              <a:rPr lang="tr-TR" b="1" dirty="0" smtClean="0">
                <a:solidFill>
                  <a:srgbClr val="FF0000"/>
                </a:solidFill>
              </a:rPr>
              <a:t> </a:t>
            </a:r>
            <a:r>
              <a:rPr lang="tr-TR" b="1" dirty="0">
                <a:solidFill>
                  <a:srgbClr val="FF0000"/>
                </a:solidFill>
              </a:rPr>
              <a:t>Milliye</a:t>
            </a:r>
            <a:r>
              <a:rPr lang="tr-TR" dirty="0"/>
              <a:t> </a:t>
            </a:r>
            <a:r>
              <a:rPr lang="tr-TR" dirty="0" smtClean="0"/>
              <a:t>birlikleri oluşturarak Fransızları </a:t>
            </a:r>
            <a:r>
              <a:rPr lang="tr-TR" dirty="0"/>
              <a:t>geri püskürttüler. </a:t>
            </a:r>
            <a:endParaRPr lang="tr-TR" b="1" dirty="0" smtClean="0"/>
          </a:p>
          <a:p>
            <a:pPr>
              <a:buNone/>
            </a:pPr>
            <a:endParaRPr lang="tr-TR" b="1" dirty="0" smtClean="0"/>
          </a:p>
          <a:p>
            <a:pPr>
              <a:buNone/>
            </a:pPr>
            <a:r>
              <a:rPr lang="tr-TR" b="1" dirty="0" smtClean="0"/>
              <a:t>Savaşın </a:t>
            </a:r>
            <a:r>
              <a:rPr lang="tr-TR" b="1" dirty="0"/>
              <a:t>Sonucu:</a:t>
            </a:r>
            <a:endParaRPr lang="tr-TR" dirty="0"/>
          </a:p>
          <a:p>
            <a:pPr lvl="0"/>
            <a:r>
              <a:rPr lang="tr-TR" dirty="0"/>
              <a:t>Güney Cephesi’ndeki savaşlar, </a:t>
            </a:r>
            <a:r>
              <a:rPr lang="tr-TR" b="1" dirty="0">
                <a:solidFill>
                  <a:srgbClr val="FF0000"/>
                </a:solidFill>
              </a:rPr>
              <a:t>20 Ekim 1921’de Fransızlarla </a:t>
            </a:r>
            <a:r>
              <a:rPr lang="tr-TR" b="1" dirty="0" smtClean="0">
                <a:solidFill>
                  <a:srgbClr val="FF0000"/>
                </a:solidFill>
              </a:rPr>
              <a:t>     </a:t>
            </a:r>
            <a:r>
              <a:rPr lang="tr-TR" sz="1400" b="1" dirty="0" smtClean="0"/>
              <a:t>ŞAHİN BEY</a:t>
            </a:r>
            <a:r>
              <a:rPr lang="tr-TR" b="1" dirty="0" smtClean="0">
                <a:solidFill>
                  <a:srgbClr val="FF0000"/>
                </a:solidFill>
              </a:rPr>
              <a:t> </a:t>
            </a:r>
            <a:r>
              <a:rPr lang="tr-TR" dirty="0" smtClean="0"/>
              <a:t>imzalanan </a:t>
            </a:r>
            <a:r>
              <a:rPr lang="tr-TR" b="1" u="sng" dirty="0">
                <a:solidFill>
                  <a:srgbClr val="FF0000"/>
                </a:solidFill>
              </a:rPr>
              <a:t>Ankara Antlaşması </a:t>
            </a:r>
            <a:r>
              <a:rPr lang="tr-TR" dirty="0"/>
              <a:t>ile sona erdi.</a:t>
            </a:r>
          </a:p>
          <a:p>
            <a:pPr>
              <a:buNone/>
            </a:pPr>
            <a:endParaRPr lang="tr-TR" b="1" dirty="0" smtClean="0"/>
          </a:p>
          <a:p>
            <a:pPr>
              <a:buNone/>
            </a:pPr>
            <a:endParaRPr lang="tr-TR" b="1" dirty="0"/>
          </a:p>
          <a:p>
            <a:pPr>
              <a:buNone/>
            </a:pPr>
            <a:r>
              <a:rPr lang="tr-TR" b="1" dirty="0" smtClean="0"/>
              <a:t>Not</a:t>
            </a:r>
            <a:r>
              <a:rPr lang="tr-TR" b="1" dirty="0"/>
              <a:t>:</a:t>
            </a:r>
            <a:r>
              <a:rPr lang="tr-TR" dirty="0"/>
              <a:t> Halkın kahramanca yaptığı bu savaşlardan sonra</a:t>
            </a:r>
            <a:r>
              <a:rPr lang="tr-TR" b="1" dirty="0"/>
              <a:t>, Urfa’ya  ’’şanlı’’ , Antep’e ’’gazi’’ ve Maraş’a ’’kahraman’’</a:t>
            </a:r>
            <a:r>
              <a:rPr lang="tr-TR" dirty="0"/>
              <a:t> unvanları verildi.</a:t>
            </a:r>
          </a:p>
          <a:p>
            <a:endParaRPr lang="tr-TR" dirty="0"/>
          </a:p>
        </p:txBody>
      </p:sp>
      <p:pic>
        <p:nvPicPr>
          <p:cNvPr id="33794" name="Picture 2" descr="Şahin Bey (@SahinBey27) | Twitter"/>
          <p:cNvPicPr>
            <a:picLocks noChangeAspect="1" noChangeArrowheads="1"/>
          </p:cNvPicPr>
          <p:nvPr/>
        </p:nvPicPr>
        <p:blipFill>
          <a:blip r:embed="rId2" cstate="print"/>
          <a:srcRect/>
          <a:stretch>
            <a:fillRect/>
          </a:stretch>
        </p:blipFill>
        <p:spPr bwMode="auto">
          <a:xfrm>
            <a:off x="7500958" y="2500306"/>
            <a:ext cx="1647812" cy="1647812"/>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200" b="1" u="sng" dirty="0" smtClean="0"/>
              <a:t>BATI CEPHESİ</a:t>
            </a:r>
            <a:r>
              <a:rPr lang="tr-TR" sz="3200" dirty="0" smtClean="0"/>
              <a:t/>
            </a:r>
            <a:br>
              <a:rPr lang="tr-TR" sz="3200" dirty="0" smtClean="0"/>
            </a:br>
            <a:r>
              <a:rPr lang="tr-TR" sz="2800" dirty="0" smtClean="0"/>
              <a:t>(İzmir-Aydın- Eskişehir-Kütahya ve çevresi)</a:t>
            </a:r>
            <a:endParaRPr lang="tr-TR" sz="2800" b="1" u="sng" dirty="0"/>
          </a:p>
        </p:txBody>
      </p:sp>
      <p:sp>
        <p:nvSpPr>
          <p:cNvPr id="3" name="2 İçerik Yer Tutucusu"/>
          <p:cNvSpPr>
            <a:spLocks noGrp="1"/>
          </p:cNvSpPr>
          <p:nvPr>
            <p:ph idx="1"/>
          </p:nvPr>
        </p:nvSpPr>
        <p:spPr/>
        <p:txBody>
          <a:bodyPr>
            <a:normAutofit fontScale="77500" lnSpcReduction="20000"/>
          </a:bodyPr>
          <a:lstStyle/>
          <a:p>
            <a:r>
              <a:rPr lang="tr-TR" b="1" dirty="0"/>
              <a:t>Savaşılan </a:t>
            </a:r>
            <a:r>
              <a:rPr lang="tr-TR" b="1" dirty="0" smtClean="0"/>
              <a:t>: Yunanlılar</a:t>
            </a:r>
          </a:p>
          <a:p>
            <a:r>
              <a:rPr lang="tr-TR" b="1" dirty="0" smtClean="0"/>
              <a:t>Komutanı : İsmet Paşa(İnönü)</a:t>
            </a:r>
            <a:endParaRPr lang="tr-TR" dirty="0"/>
          </a:p>
          <a:p>
            <a:r>
              <a:rPr lang="tr-TR" dirty="0"/>
              <a:t>Yunanlılar, İtilaf Devletleri’nin desteği ile Batı Anadolu'daki şehirlere saldırdılar. </a:t>
            </a:r>
            <a:endParaRPr lang="tr-TR" dirty="0" smtClean="0"/>
          </a:p>
          <a:p>
            <a:r>
              <a:rPr lang="tr-TR" dirty="0" smtClean="0">
                <a:solidFill>
                  <a:srgbClr val="FF0000"/>
                </a:solidFill>
              </a:rPr>
              <a:t>Batı </a:t>
            </a:r>
            <a:r>
              <a:rPr lang="tr-TR" dirty="0">
                <a:solidFill>
                  <a:srgbClr val="FF0000"/>
                </a:solidFill>
              </a:rPr>
              <a:t>Cephesi’ndeki </a:t>
            </a:r>
            <a:r>
              <a:rPr lang="tr-TR" dirty="0"/>
              <a:t>savaşlar </a:t>
            </a:r>
            <a:r>
              <a:rPr lang="tr-TR" u="sng" dirty="0">
                <a:solidFill>
                  <a:srgbClr val="FF0000"/>
                </a:solidFill>
              </a:rPr>
              <a:t>Yunanistan’ın İzmir ve çevresini </a:t>
            </a:r>
            <a:r>
              <a:rPr lang="tr-TR" dirty="0"/>
              <a:t>İşgal etmesiyle başladı. Bölge halkı, </a:t>
            </a:r>
            <a:r>
              <a:rPr lang="tr-TR" dirty="0" smtClean="0"/>
              <a:t>önce </a:t>
            </a:r>
            <a:r>
              <a:rPr lang="tr-TR" dirty="0" err="1" smtClean="0"/>
              <a:t>Kuvayi</a:t>
            </a:r>
            <a:r>
              <a:rPr lang="tr-TR" dirty="0" smtClean="0"/>
              <a:t> </a:t>
            </a:r>
            <a:r>
              <a:rPr lang="tr-TR" dirty="0"/>
              <a:t>Milliye birlikleri oluşturarak Yunanlıların ilerleyişini durdurmaya çalıştılar. </a:t>
            </a:r>
            <a:r>
              <a:rPr lang="tr-TR" dirty="0" smtClean="0"/>
              <a:t> </a:t>
            </a:r>
          </a:p>
          <a:p>
            <a:r>
              <a:rPr lang="tr-TR" b="1" u="sng" dirty="0" smtClean="0">
                <a:solidFill>
                  <a:srgbClr val="FF0000"/>
                </a:solidFill>
              </a:rPr>
              <a:t>Düzenli </a:t>
            </a:r>
            <a:r>
              <a:rPr lang="tr-TR" b="1" u="sng" dirty="0">
                <a:solidFill>
                  <a:srgbClr val="FF0000"/>
                </a:solidFill>
              </a:rPr>
              <a:t>ordu</a:t>
            </a:r>
            <a:r>
              <a:rPr lang="tr-TR" dirty="0"/>
              <a:t>nun</a:t>
            </a:r>
            <a:r>
              <a:rPr lang="tr-TR" b="1" dirty="0"/>
              <a:t> </a:t>
            </a:r>
            <a:r>
              <a:rPr lang="tr-TR" dirty="0"/>
              <a:t>kurumasıyla </a:t>
            </a:r>
            <a:r>
              <a:rPr lang="tr-TR" b="1" u="sng" dirty="0" smtClean="0">
                <a:solidFill>
                  <a:srgbClr val="FF0000"/>
                </a:solidFill>
              </a:rPr>
              <a:t>İsmet Paşa </a:t>
            </a:r>
            <a:r>
              <a:rPr lang="tr-TR" dirty="0" smtClean="0"/>
              <a:t>komutasında Yunanlıların </a:t>
            </a:r>
            <a:r>
              <a:rPr lang="tr-TR" dirty="0"/>
              <a:t>ilerleyişi durduruldu. </a:t>
            </a:r>
            <a:endParaRPr lang="tr-TR" dirty="0" smtClean="0"/>
          </a:p>
          <a:p>
            <a:pPr>
              <a:buNone/>
            </a:pPr>
            <a:endParaRPr lang="tr-TR" dirty="0"/>
          </a:p>
          <a:p>
            <a:pPr>
              <a:buNone/>
            </a:pPr>
            <a:r>
              <a:rPr lang="tr-TR" b="1" dirty="0"/>
              <a:t>Not:</a:t>
            </a:r>
            <a:r>
              <a:rPr lang="tr-TR" dirty="0"/>
              <a:t> Düzenli ordu ile </a:t>
            </a:r>
            <a:r>
              <a:rPr lang="tr-TR" b="1" u="sng" dirty="0" smtClean="0"/>
              <a:t>Batı </a:t>
            </a:r>
            <a:r>
              <a:rPr lang="tr-TR" b="1" u="sng" dirty="0"/>
              <a:t>Cephesi’nde </a:t>
            </a:r>
            <a:r>
              <a:rPr lang="tr-TR" b="1" u="sng" dirty="0" smtClean="0"/>
              <a:t>5 savaş </a:t>
            </a:r>
            <a:r>
              <a:rPr lang="tr-TR" dirty="0" smtClean="0"/>
              <a:t>yapılmıştır</a:t>
            </a:r>
            <a:r>
              <a:rPr lang="tr-TR" dirty="0"/>
              <a:t>.</a:t>
            </a:r>
          </a:p>
        </p:txBody>
      </p:sp>
    </p:spTree>
  </p:cSld>
  <p:clrMapOvr>
    <a:masterClrMapping/>
  </p:clrMapOvr>
  <p:transition spd="med">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439850"/>
          </a:xfrm>
        </p:spPr>
        <p:txBody>
          <a:bodyPr>
            <a:normAutofit/>
          </a:bodyPr>
          <a:lstStyle/>
          <a:p>
            <a:r>
              <a:rPr lang="tr-TR" sz="2800" b="1" dirty="0" smtClean="0"/>
              <a:t>Batı Cephesinde Yapılan Savaşlar</a:t>
            </a:r>
            <a:br>
              <a:rPr lang="tr-TR" sz="2800" b="1" dirty="0" smtClean="0"/>
            </a:br>
            <a:r>
              <a:rPr lang="tr-TR" sz="2800" b="1" u="sng" dirty="0" smtClean="0">
                <a:solidFill>
                  <a:srgbClr val="FF0000"/>
                </a:solidFill>
              </a:rPr>
              <a:t> I. ve II. İnönü Savaşları </a:t>
            </a:r>
            <a:r>
              <a:rPr lang="tr-TR" sz="2800" dirty="0" smtClean="0"/>
              <a:t/>
            </a:r>
            <a:br>
              <a:rPr lang="tr-TR" sz="2800" dirty="0" smtClean="0"/>
            </a:br>
            <a:endParaRPr lang="tr-TR" sz="2800" dirty="0"/>
          </a:p>
        </p:txBody>
      </p:sp>
      <p:sp>
        <p:nvSpPr>
          <p:cNvPr id="3" name="2 İçerik Yer Tutucusu"/>
          <p:cNvSpPr>
            <a:spLocks noGrp="1"/>
          </p:cNvSpPr>
          <p:nvPr>
            <p:ph idx="1"/>
          </p:nvPr>
        </p:nvSpPr>
        <p:spPr>
          <a:xfrm>
            <a:off x="457200" y="1428736"/>
            <a:ext cx="8229600" cy="4697427"/>
          </a:xfrm>
        </p:spPr>
        <p:txBody>
          <a:bodyPr>
            <a:normAutofit fontScale="77500" lnSpcReduction="20000"/>
          </a:bodyPr>
          <a:lstStyle/>
          <a:p>
            <a:pPr>
              <a:buNone/>
            </a:pPr>
            <a:r>
              <a:rPr lang="tr-TR" b="1" dirty="0" smtClean="0"/>
              <a:t>(</a:t>
            </a:r>
            <a:r>
              <a:rPr lang="tr-TR" b="1" dirty="0"/>
              <a:t>6-10 Ocak </a:t>
            </a:r>
            <a:r>
              <a:rPr lang="tr-TR" b="1" dirty="0" smtClean="0"/>
              <a:t>1921) (26 </a:t>
            </a:r>
            <a:r>
              <a:rPr lang="tr-TR" b="1" dirty="0"/>
              <a:t>Mart-1 Nisan 1921) </a:t>
            </a:r>
            <a:endParaRPr lang="tr-TR" dirty="0"/>
          </a:p>
          <a:p>
            <a:pPr>
              <a:buNone/>
            </a:pPr>
            <a:r>
              <a:rPr lang="tr-TR" b="1" dirty="0"/>
              <a:t>Komutanı: İsmet </a:t>
            </a:r>
            <a:r>
              <a:rPr lang="tr-TR" b="1" dirty="0" smtClean="0"/>
              <a:t>İnönü</a:t>
            </a:r>
          </a:p>
          <a:p>
            <a:pPr>
              <a:buNone/>
            </a:pPr>
            <a:endParaRPr lang="tr-TR" dirty="0"/>
          </a:p>
          <a:p>
            <a:pPr lvl="0"/>
            <a:r>
              <a:rPr lang="tr-TR" dirty="0"/>
              <a:t>I. İnönü Savaşı, </a:t>
            </a:r>
            <a:r>
              <a:rPr lang="tr-TR" b="1" u="sng" dirty="0"/>
              <a:t>düzenli ordunun ilk başarısıdır</a:t>
            </a:r>
            <a:r>
              <a:rPr lang="tr-TR" b="1" dirty="0"/>
              <a:t>.</a:t>
            </a:r>
            <a:endParaRPr lang="tr-TR" dirty="0"/>
          </a:p>
          <a:p>
            <a:pPr lvl="0"/>
            <a:r>
              <a:rPr lang="tr-TR" dirty="0"/>
              <a:t>I. ve II. İnönü Savaşları’nı </a:t>
            </a:r>
            <a:r>
              <a:rPr lang="tr-TR" u="sng" dirty="0">
                <a:solidFill>
                  <a:srgbClr val="FF0000"/>
                </a:solidFill>
              </a:rPr>
              <a:t>Yunanistan kaybetti</a:t>
            </a:r>
            <a:r>
              <a:rPr lang="tr-TR" dirty="0"/>
              <a:t>.</a:t>
            </a:r>
          </a:p>
          <a:p>
            <a:pPr lvl="0"/>
            <a:r>
              <a:rPr lang="tr-TR" dirty="0"/>
              <a:t>Bu zaferle TBMM Hükümeti’nin gücü arttı.</a:t>
            </a:r>
          </a:p>
          <a:p>
            <a:r>
              <a:rPr lang="tr-TR" dirty="0"/>
              <a:t>I. ve II. İnönü Savaşları’nın ardından halkın düzenli </a:t>
            </a:r>
            <a:r>
              <a:rPr lang="tr-TR" dirty="0">
                <a:solidFill>
                  <a:srgbClr val="FF0000"/>
                </a:solidFill>
              </a:rPr>
              <a:t>orduya güveni arttı ve moraller yükseldi</a:t>
            </a:r>
            <a:r>
              <a:rPr lang="tr-TR" dirty="0" smtClean="0">
                <a:solidFill>
                  <a:srgbClr val="FF0000"/>
                </a:solidFill>
              </a:rPr>
              <a:t>.</a:t>
            </a:r>
            <a:endParaRPr lang="tr-TR" dirty="0" smtClean="0"/>
          </a:p>
          <a:p>
            <a:pPr>
              <a:buNone/>
            </a:pPr>
            <a:endParaRPr lang="tr-TR" dirty="0"/>
          </a:p>
          <a:p>
            <a:pPr>
              <a:buNone/>
            </a:pPr>
            <a:r>
              <a:rPr lang="tr-TR" b="1" dirty="0"/>
              <a:t>Not: </a:t>
            </a:r>
            <a:r>
              <a:rPr lang="tr-TR" dirty="0"/>
              <a:t>I. ve II. İnönü Savaşları’nda gösterdiği başarıdan dolayı Soyadı Kanunu çıkınca İsmet Paşa’ya </a:t>
            </a:r>
            <a:r>
              <a:rPr lang="tr-TR" b="1" dirty="0"/>
              <a:t>’’İNÖNÜ’’</a:t>
            </a:r>
            <a:r>
              <a:rPr lang="tr-TR" dirty="0"/>
              <a:t> soyadı verilmiştir.</a:t>
            </a:r>
            <a:r>
              <a:rPr lang="tr-TR" dirty="0" smtClean="0"/>
              <a:t> </a:t>
            </a:r>
            <a:endParaRPr lang="tr-TR" b="1" dirty="0">
              <a:solidFill>
                <a:srgbClr val="FF0000"/>
              </a:solidFill>
            </a:endParaRPr>
          </a:p>
        </p:txBody>
      </p:sp>
      <p:pic>
        <p:nvPicPr>
          <p:cNvPr id="38914" name="Picture 2" descr="İsmet İnönü - Biyografya"/>
          <p:cNvPicPr>
            <a:picLocks noChangeAspect="1" noChangeArrowheads="1"/>
          </p:cNvPicPr>
          <p:nvPr/>
        </p:nvPicPr>
        <p:blipFill>
          <a:blip r:embed="rId2" cstate="print"/>
          <a:srcRect/>
          <a:stretch>
            <a:fillRect/>
          </a:stretch>
        </p:blipFill>
        <p:spPr bwMode="auto">
          <a:xfrm>
            <a:off x="6965173" y="928670"/>
            <a:ext cx="2035983" cy="2714644"/>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642918"/>
            <a:ext cx="8229600" cy="1143000"/>
          </a:xfrm>
        </p:spPr>
        <p:txBody>
          <a:bodyPr>
            <a:normAutofit fontScale="90000"/>
          </a:bodyPr>
          <a:lstStyle/>
          <a:p>
            <a:r>
              <a:rPr lang="tr-TR" sz="3200" b="1" dirty="0" smtClean="0"/>
              <a:t>Batı Cephesinde Yapılan Savaşlar</a:t>
            </a:r>
            <a:br>
              <a:rPr lang="tr-TR" sz="3200" b="1" dirty="0" smtClean="0"/>
            </a:br>
            <a:r>
              <a:rPr lang="tr-TR" sz="3200" b="1" u="sng" dirty="0" smtClean="0">
                <a:solidFill>
                  <a:srgbClr val="FF0000"/>
                </a:solidFill>
              </a:rPr>
              <a:t> Kütahya-Eskişehir Muharebesi</a:t>
            </a:r>
            <a:br>
              <a:rPr lang="tr-TR" sz="3200" b="1" u="sng" dirty="0" smtClean="0">
                <a:solidFill>
                  <a:srgbClr val="FF0000"/>
                </a:solidFill>
              </a:rPr>
            </a:br>
            <a:r>
              <a:rPr lang="tr-TR" sz="3200" b="1" u="sng" dirty="0" smtClean="0">
                <a:solidFill>
                  <a:srgbClr val="FF0000"/>
                </a:solidFill>
              </a:rPr>
              <a:t>10-24 Temmuz 1921 </a:t>
            </a:r>
            <a:r>
              <a:rPr lang="tr-TR" sz="3200" dirty="0" smtClean="0"/>
              <a:t/>
            </a:r>
            <a:br>
              <a:rPr lang="tr-TR" sz="3200" dirty="0" smtClean="0"/>
            </a:br>
            <a:endParaRPr lang="tr-TR" sz="3200" b="1" dirty="0"/>
          </a:p>
        </p:txBody>
      </p:sp>
      <p:sp>
        <p:nvSpPr>
          <p:cNvPr id="3" name="2 İçerik Yer Tutucusu"/>
          <p:cNvSpPr>
            <a:spLocks noGrp="1"/>
          </p:cNvSpPr>
          <p:nvPr>
            <p:ph idx="1"/>
          </p:nvPr>
        </p:nvSpPr>
        <p:spPr>
          <a:xfrm>
            <a:off x="457200" y="1928802"/>
            <a:ext cx="8229600" cy="4197361"/>
          </a:xfrm>
        </p:spPr>
        <p:txBody>
          <a:bodyPr/>
          <a:lstStyle/>
          <a:p>
            <a:r>
              <a:rPr lang="tr-TR" b="1" dirty="0"/>
              <a:t>Kütahya-Eskişehir Muharebeleri</a:t>
            </a:r>
            <a:r>
              <a:rPr lang="tr-TR" dirty="0"/>
              <a:t>, 10 Temmuz 1921 ile 24 Temmuz 1921 tarihleri arasında </a:t>
            </a:r>
            <a:r>
              <a:rPr lang="tr-TR" dirty="0">
                <a:hlinkClick r:id="rId2" tooltip="Yunanistan Krallığı"/>
              </a:rPr>
              <a:t>Yunanistan</a:t>
            </a:r>
            <a:r>
              <a:rPr lang="tr-TR" dirty="0"/>
              <a:t> ile </a:t>
            </a:r>
            <a:r>
              <a:rPr lang="tr-TR" dirty="0" smtClean="0"/>
              <a:t>düzenli</a:t>
            </a:r>
            <a:r>
              <a:rPr lang="tr-TR" dirty="0"/>
              <a:t> </a:t>
            </a:r>
            <a:r>
              <a:rPr lang="tr-TR" dirty="0" smtClean="0"/>
              <a:t>ordu </a:t>
            </a:r>
            <a:r>
              <a:rPr lang="tr-TR" dirty="0"/>
              <a:t>arasında gerçekleşen muharebelerdir. </a:t>
            </a:r>
            <a:endParaRPr lang="tr-TR" dirty="0" smtClean="0"/>
          </a:p>
          <a:p>
            <a:r>
              <a:rPr lang="tr-TR" dirty="0" smtClean="0"/>
              <a:t>Düzenli ordunun kaybettiği ilk ve tek savaştır.</a:t>
            </a:r>
          </a:p>
          <a:p>
            <a:r>
              <a:rPr lang="tr-TR" dirty="0" smtClean="0"/>
              <a:t>Muharebeleri </a:t>
            </a:r>
            <a:r>
              <a:rPr lang="tr-TR" dirty="0"/>
              <a:t>kaybeden </a:t>
            </a:r>
            <a:r>
              <a:rPr lang="tr-TR" dirty="0" smtClean="0"/>
              <a:t>kuvvetler</a:t>
            </a:r>
            <a:r>
              <a:rPr lang="tr-TR" dirty="0"/>
              <a:t> </a:t>
            </a:r>
            <a:r>
              <a:rPr lang="tr-TR" dirty="0">
                <a:hlinkClick r:id="rId3" tooltip="Sakarya Nehri"/>
              </a:rPr>
              <a:t>Sakarya Nehri</a:t>
            </a:r>
            <a:r>
              <a:rPr lang="tr-TR" dirty="0"/>
              <a:t>'nin doğusuna çekilmek zorunda kaldı</a:t>
            </a:r>
            <a:r>
              <a:rPr lang="tr-TR" dirty="0" smtClean="0"/>
              <a:t>.</a:t>
            </a:r>
          </a:p>
          <a:p>
            <a:endParaRPr lang="tr-TR" dirty="0"/>
          </a:p>
        </p:txBody>
      </p:sp>
    </p:spTree>
  </p:cSld>
  <p:clrMapOvr>
    <a:masterClrMapping/>
  </p:clrMapOvr>
  <p:transition spd="med">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2800" b="1" dirty="0" smtClean="0"/>
              <a:t>Batı Cephesinde Yapılan Savaşlar</a:t>
            </a:r>
            <a:br>
              <a:rPr lang="tr-TR" sz="2800" b="1" dirty="0" smtClean="0"/>
            </a:br>
            <a:r>
              <a:rPr lang="tr-TR" sz="2800" b="1" u="sng" dirty="0" smtClean="0">
                <a:solidFill>
                  <a:srgbClr val="FF0000"/>
                </a:solidFill>
              </a:rPr>
              <a:t>Sakarya Meydan Muharebesi</a:t>
            </a:r>
            <a:r>
              <a:rPr lang="tr-TR" sz="2800" b="1" dirty="0" smtClean="0">
                <a:solidFill>
                  <a:srgbClr val="FF0000"/>
                </a:solidFill>
              </a:rPr>
              <a:t/>
            </a:r>
            <a:br>
              <a:rPr lang="tr-TR" sz="2800" b="1" dirty="0" smtClean="0">
                <a:solidFill>
                  <a:srgbClr val="FF0000"/>
                </a:solidFill>
              </a:rPr>
            </a:br>
            <a:r>
              <a:rPr lang="tr-TR" sz="2800" b="1" dirty="0" smtClean="0">
                <a:solidFill>
                  <a:srgbClr val="FF0000"/>
                </a:solidFill>
              </a:rPr>
              <a:t>23 Ağustos-13 Eylül 1921</a:t>
            </a:r>
            <a:endParaRPr lang="tr-TR" sz="2800" u="sng" dirty="0"/>
          </a:p>
        </p:txBody>
      </p:sp>
      <p:sp>
        <p:nvSpPr>
          <p:cNvPr id="3" name="2 İçerik Yer Tutucusu"/>
          <p:cNvSpPr>
            <a:spLocks noGrp="1"/>
          </p:cNvSpPr>
          <p:nvPr>
            <p:ph idx="1"/>
          </p:nvPr>
        </p:nvSpPr>
        <p:spPr>
          <a:xfrm>
            <a:off x="457200" y="1600200"/>
            <a:ext cx="8229600" cy="4972072"/>
          </a:xfrm>
        </p:spPr>
        <p:txBody>
          <a:bodyPr>
            <a:normAutofit fontScale="70000" lnSpcReduction="20000"/>
          </a:bodyPr>
          <a:lstStyle/>
          <a:p>
            <a:r>
              <a:rPr lang="tr-TR" dirty="0"/>
              <a:t>Mustafa Kemal </a:t>
            </a:r>
            <a:r>
              <a:rPr lang="tr-TR" b="1" u="sng" dirty="0">
                <a:solidFill>
                  <a:srgbClr val="FF0000"/>
                </a:solidFill>
              </a:rPr>
              <a:t>TBMM’den Başkomutanlık </a:t>
            </a:r>
            <a:r>
              <a:rPr lang="tr-TR" dirty="0"/>
              <a:t>yetkisini aldı.</a:t>
            </a:r>
          </a:p>
          <a:p>
            <a:r>
              <a:rPr lang="tr-TR" dirty="0" smtClean="0"/>
              <a:t>Ordumuz </a:t>
            </a:r>
            <a:r>
              <a:rPr lang="tr-TR" dirty="0"/>
              <a:t>çok zor durumda olduğu için halkın orduya yardım etmesi gerekliydi. Bunun için </a:t>
            </a:r>
            <a:r>
              <a:rPr lang="tr-TR" b="1" dirty="0" smtClean="0"/>
              <a:t>Tekâlif-i </a:t>
            </a:r>
            <a:r>
              <a:rPr lang="tr-TR" b="1" dirty="0"/>
              <a:t>Milliye</a:t>
            </a:r>
            <a:r>
              <a:rPr lang="tr-TR" dirty="0"/>
              <a:t> (Milli Yükümlülükler) emirlerini yayımladı. </a:t>
            </a:r>
            <a:endParaRPr lang="tr-TR" dirty="0" smtClean="0"/>
          </a:p>
          <a:p>
            <a:pPr>
              <a:buNone/>
            </a:pPr>
            <a:r>
              <a:rPr lang="tr-TR" b="1" dirty="0" smtClean="0"/>
              <a:t>Bu </a:t>
            </a:r>
            <a:r>
              <a:rPr lang="tr-TR" b="1" dirty="0"/>
              <a:t>emirlere göre:</a:t>
            </a:r>
            <a:endParaRPr lang="tr-TR" dirty="0"/>
          </a:p>
          <a:p>
            <a:pPr lvl="0"/>
            <a:r>
              <a:rPr lang="tr-TR" dirty="0"/>
              <a:t>Her aile birer kat çamaşır, birer çorap ve çarık verecek.</a:t>
            </a:r>
          </a:p>
          <a:p>
            <a:pPr lvl="0"/>
            <a:r>
              <a:rPr lang="tr-TR" dirty="0" smtClean="0"/>
              <a:t>Halk</a:t>
            </a:r>
            <a:r>
              <a:rPr lang="tr-TR" dirty="0"/>
              <a:t>, elindeki silahları, 3 gün içinde orduya teslim edecek.</a:t>
            </a:r>
          </a:p>
          <a:p>
            <a:pPr lvl="0"/>
            <a:r>
              <a:rPr lang="tr-TR" dirty="0" smtClean="0"/>
              <a:t>Halk </a:t>
            </a:r>
            <a:r>
              <a:rPr lang="tr-TR" dirty="0"/>
              <a:t>elindeki </a:t>
            </a:r>
            <a:r>
              <a:rPr lang="tr-TR" dirty="0" smtClean="0"/>
              <a:t>mal ve hayvanlarının </a:t>
            </a:r>
            <a:r>
              <a:rPr lang="tr-TR" dirty="0"/>
              <a:t>%</a:t>
            </a:r>
            <a:r>
              <a:rPr lang="tr-TR" dirty="0" smtClean="0"/>
              <a:t>20’sini orduya verecekti.</a:t>
            </a:r>
            <a:endParaRPr lang="tr-TR" dirty="0"/>
          </a:p>
          <a:p>
            <a:pPr>
              <a:buNone/>
            </a:pPr>
            <a:r>
              <a:rPr lang="tr-TR" dirty="0"/>
              <a:t>Bu emriler ile halktan orduya yardımlar gelmeye başladı. Ordumuz savaş için gereken hazırlıklarını tamamladı</a:t>
            </a:r>
            <a:r>
              <a:rPr lang="tr-TR" dirty="0" smtClean="0"/>
              <a:t>.</a:t>
            </a:r>
          </a:p>
          <a:p>
            <a:pPr>
              <a:buNone/>
            </a:pPr>
            <a:r>
              <a:rPr lang="tr-TR" dirty="0" smtClean="0"/>
              <a:t>23 </a:t>
            </a:r>
            <a:r>
              <a:rPr lang="tr-TR" dirty="0"/>
              <a:t>Ağustos 1921’de Yunan ordusu saldırıya başladı. </a:t>
            </a:r>
            <a:r>
              <a:rPr lang="tr-TR" dirty="0" smtClean="0"/>
              <a:t>Atatürk’ün yaralandığı bu savaş </a:t>
            </a:r>
            <a:r>
              <a:rPr lang="tr-TR" b="1" dirty="0" smtClean="0"/>
              <a:t>22 </a:t>
            </a:r>
            <a:r>
              <a:rPr lang="tr-TR" b="1" dirty="0"/>
              <a:t>gün ve 22 gece</a:t>
            </a:r>
            <a:r>
              <a:rPr lang="tr-TR" dirty="0"/>
              <a:t> </a:t>
            </a:r>
            <a:r>
              <a:rPr lang="tr-TR" dirty="0" smtClean="0"/>
              <a:t>sürdü ve Türk </a:t>
            </a:r>
            <a:r>
              <a:rPr lang="tr-TR" dirty="0"/>
              <a:t>ordusu kazandı</a:t>
            </a:r>
            <a:r>
              <a:rPr lang="tr-TR" dirty="0" smtClean="0"/>
              <a:t>.</a:t>
            </a:r>
          </a:p>
          <a:p>
            <a:pPr>
              <a:buNone/>
            </a:pPr>
            <a:r>
              <a:rPr lang="tr-TR" b="1" dirty="0"/>
              <a:t>Sakarya Savaşı</a:t>
            </a:r>
            <a:r>
              <a:rPr lang="tr-TR" dirty="0"/>
              <a:t>’ndaki kahramanlıklarından dolayı </a:t>
            </a:r>
            <a:r>
              <a:rPr lang="tr-TR" b="1" dirty="0"/>
              <a:t>Mustafa Kemal’e  ’’</a:t>
            </a:r>
            <a:r>
              <a:rPr lang="tr-TR" b="1" u="sng" dirty="0"/>
              <a:t>Gazi</a:t>
            </a:r>
            <a:r>
              <a:rPr lang="tr-TR" b="1" dirty="0"/>
              <a:t>’’</a:t>
            </a:r>
            <a:r>
              <a:rPr lang="tr-TR" dirty="0"/>
              <a:t> unvanı ve </a:t>
            </a:r>
            <a:r>
              <a:rPr lang="tr-TR" b="1" dirty="0"/>
              <a:t>’’</a:t>
            </a:r>
            <a:r>
              <a:rPr lang="tr-TR" b="1" u="sng" dirty="0"/>
              <a:t>Mareşal</a:t>
            </a:r>
            <a:r>
              <a:rPr lang="tr-TR" b="1" dirty="0"/>
              <a:t>’’</a:t>
            </a:r>
            <a:r>
              <a:rPr lang="tr-TR" dirty="0"/>
              <a:t> rütbesi verildi.</a:t>
            </a:r>
          </a:p>
        </p:txBody>
      </p:sp>
    </p:spTree>
  </p:cSld>
  <p:clrMapOvr>
    <a:masterClrMapping/>
  </p:clrMapOvr>
  <p:transition spd="med">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2800" b="1" dirty="0" smtClean="0"/>
              <a:t>Batı Cephesinde Yapılan Savaşlar</a:t>
            </a:r>
            <a:br>
              <a:rPr lang="tr-TR" sz="2800" b="1" dirty="0" smtClean="0"/>
            </a:br>
            <a:r>
              <a:rPr lang="tr-TR" sz="2800" b="1" u="sng" dirty="0">
                <a:solidFill>
                  <a:srgbClr val="FF0000"/>
                </a:solidFill>
              </a:rPr>
              <a:t>Büyük Taarruz (Başkomutanlık Meydan Muharebesi) </a:t>
            </a:r>
            <a:r>
              <a:rPr lang="tr-TR" sz="2800" b="1" u="sng" dirty="0" smtClean="0">
                <a:solidFill>
                  <a:srgbClr val="FF0000"/>
                </a:solidFill>
              </a:rPr>
              <a:t>(26-30 </a:t>
            </a:r>
            <a:r>
              <a:rPr lang="tr-TR" sz="2800" b="1" u="sng" dirty="0">
                <a:solidFill>
                  <a:srgbClr val="FF0000"/>
                </a:solidFill>
              </a:rPr>
              <a:t>Ağustos </a:t>
            </a:r>
            <a:r>
              <a:rPr lang="tr-TR" sz="2800" b="1" u="sng" dirty="0" smtClean="0">
                <a:solidFill>
                  <a:srgbClr val="FF0000"/>
                </a:solidFill>
              </a:rPr>
              <a:t>1922)</a:t>
            </a:r>
            <a:endParaRPr lang="tr-TR" sz="2800" b="1" u="sng" dirty="0">
              <a:solidFill>
                <a:srgbClr val="FF0000"/>
              </a:solidFill>
            </a:endParaRPr>
          </a:p>
        </p:txBody>
      </p:sp>
      <p:sp>
        <p:nvSpPr>
          <p:cNvPr id="3" name="2 İçerik Yer Tutucusu"/>
          <p:cNvSpPr>
            <a:spLocks noGrp="1"/>
          </p:cNvSpPr>
          <p:nvPr>
            <p:ph idx="1"/>
          </p:nvPr>
        </p:nvSpPr>
        <p:spPr/>
        <p:txBody>
          <a:bodyPr>
            <a:normAutofit fontScale="70000" lnSpcReduction="20000"/>
          </a:bodyPr>
          <a:lstStyle/>
          <a:p>
            <a:r>
              <a:rPr lang="tr-TR" dirty="0" smtClean="0"/>
              <a:t>Yunan </a:t>
            </a:r>
            <a:r>
              <a:rPr lang="tr-TR" dirty="0"/>
              <a:t>birlikleri Dumlupınar’da kuşatıldı ve büyük bir yenilgiye uğratıldı. </a:t>
            </a:r>
            <a:endParaRPr lang="tr-TR" dirty="0" smtClean="0"/>
          </a:p>
          <a:p>
            <a:r>
              <a:rPr lang="tr-TR" dirty="0" smtClean="0"/>
              <a:t>Büyük </a:t>
            </a:r>
            <a:r>
              <a:rPr lang="tr-TR" dirty="0"/>
              <a:t>Taarruz Savaşı tarihte, </a:t>
            </a:r>
            <a:r>
              <a:rPr lang="tr-TR" b="1" dirty="0"/>
              <a:t>Başkomutanlık Meydan Muhaberesi</a:t>
            </a:r>
            <a:r>
              <a:rPr lang="tr-TR" dirty="0"/>
              <a:t> diyerek de </a:t>
            </a:r>
            <a:r>
              <a:rPr lang="tr-TR" dirty="0" smtClean="0"/>
              <a:t>adlandırılır.</a:t>
            </a:r>
          </a:p>
          <a:p>
            <a:r>
              <a:rPr lang="tr-TR" dirty="0" smtClean="0"/>
              <a:t>Bu </a:t>
            </a:r>
            <a:r>
              <a:rPr lang="tr-TR" dirty="0"/>
              <a:t>savaş, Yunan ordusunun ağır </a:t>
            </a:r>
            <a:r>
              <a:rPr lang="tr-TR" b="1" dirty="0"/>
              <a:t>yenilgisiyle </a:t>
            </a:r>
            <a:r>
              <a:rPr lang="tr-TR" dirty="0"/>
              <a:t>sonuçlandı.</a:t>
            </a:r>
          </a:p>
          <a:p>
            <a:pPr>
              <a:buNone/>
            </a:pPr>
            <a:r>
              <a:rPr lang="tr-TR" dirty="0" smtClean="0"/>
              <a:t>Savaşın </a:t>
            </a:r>
            <a:r>
              <a:rPr lang="tr-TR" dirty="0"/>
              <a:t>kazanılmasının ardından Mustafa Kemal:  ‘</a:t>
            </a:r>
            <a:r>
              <a:rPr lang="tr-TR" b="1" dirty="0"/>
              <a:t>’Ordular ilk hedefiniz Akdeniz’dir, ileri’’</a:t>
            </a:r>
            <a:r>
              <a:rPr lang="tr-TR" dirty="0"/>
              <a:t>  emrini verdi. </a:t>
            </a:r>
            <a:endParaRPr lang="tr-TR" dirty="0" smtClean="0"/>
          </a:p>
          <a:p>
            <a:pPr>
              <a:buNone/>
            </a:pPr>
            <a:r>
              <a:rPr lang="tr-TR" dirty="0" smtClean="0"/>
              <a:t>Bu </a:t>
            </a:r>
            <a:r>
              <a:rPr lang="tr-TR" dirty="0"/>
              <a:t>emri alan ordularımız </a:t>
            </a:r>
            <a:r>
              <a:rPr lang="tr-TR" b="1" dirty="0"/>
              <a:t>9 Eylül 1922’</a:t>
            </a:r>
            <a:r>
              <a:rPr lang="tr-TR" dirty="0"/>
              <a:t>de İzmir’e girdi. </a:t>
            </a:r>
            <a:r>
              <a:rPr lang="tr-TR" dirty="0" smtClean="0"/>
              <a:t>Yunanlıları denize </a:t>
            </a:r>
            <a:r>
              <a:rPr lang="tr-TR" dirty="0"/>
              <a:t>döktü. Böylece </a:t>
            </a:r>
            <a:r>
              <a:rPr lang="tr-TR" b="1" dirty="0"/>
              <a:t>İzmir</a:t>
            </a:r>
            <a:r>
              <a:rPr lang="tr-TR" dirty="0"/>
              <a:t> düşman işgalinden kurtulmuş oldu. </a:t>
            </a:r>
            <a:endParaRPr lang="tr-TR" dirty="0" smtClean="0"/>
          </a:p>
          <a:p>
            <a:pPr>
              <a:buNone/>
            </a:pPr>
            <a:r>
              <a:rPr lang="tr-TR" dirty="0" smtClean="0"/>
              <a:t>Buradaki </a:t>
            </a:r>
            <a:r>
              <a:rPr lang="tr-TR" dirty="0"/>
              <a:t>düşmanlar yenilgiye uğratıldıktan sonra ordumuz </a:t>
            </a:r>
            <a:r>
              <a:rPr lang="tr-TR" b="1" dirty="0"/>
              <a:t>Boğazlara ve İstanbul</a:t>
            </a:r>
            <a:r>
              <a:rPr lang="tr-TR" dirty="0"/>
              <a:t>’a doğru yola çıktı. </a:t>
            </a:r>
            <a:endParaRPr lang="tr-TR" dirty="0" smtClean="0"/>
          </a:p>
          <a:p>
            <a:pPr>
              <a:buNone/>
            </a:pPr>
            <a:r>
              <a:rPr lang="tr-TR" dirty="0" smtClean="0"/>
              <a:t>Türk </a:t>
            </a:r>
            <a:r>
              <a:rPr lang="tr-TR" dirty="0"/>
              <a:t>ordusuyla savaşı göze alamayan </a:t>
            </a:r>
            <a:r>
              <a:rPr lang="tr-TR" b="1" dirty="0"/>
              <a:t>İngiltere, Fransa</a:t>
            </a:r>
            <a:r>
              <a:rPr lang="tr-TR" dirty="0"/>
              <a:t> ve </a:t>
            </a:r>
            <a:r>
              <a:rPr lang="tr-TR" b="1" dirty="0"/>
              <a:t>İtalya </a:t>
            </a:r>
            <a:r>
              <a:rPr lang="tr-TR" dirty="0"/>
              <a:t>Türk Hükümeti’ne ateşkes teklifinde bulundu.</a:t>
            </a:r>
          </a:p>
        </p:txBody>
      </p:sp>
    </p:spTree>
  </p:cSld>
  <p:clrMapOvr>
    <a:masterClrMapping/>
  </p:clrMapOvr>
  <p:transition spd="med">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857232"/>
            <a:ext cx="8229600" cy="1143000"/>
          </a:xfrm>
        </p:spPr>
        <p:txBody>
          <a:bodyPr>
            <a:normAutofit fontScale="90000"/>
          </a:bodyPr>
          <a:lstStyle/>
          <a:p>
            <a:r>
              <a:rPr lang="tr-TR" dirty="0" smtClean="0"/>
              <a:t>Ortaokulu, </a:t>
            </a:r>
            <a:r>
              <a:rPr lang="tr-TR" sz="1400" dirty="0" smtClean="0">
                <a:solidFill>
                  <a:srgbClr val="FF0000"/>
                </a:solidFill>
              </a:rPr>
              <a:t>(3)</a:t>
            </a:r>
            <a:r>
              <a:rPr lang="tr-TR" dirty="0" smtClean="0"/>
              <a:t>Selanik Askeri Rüştiyesinde okuyan Atatürk; liseyi ise</a:t>
            </a:r>
            <a:r>
              <a:rPr lang="tr-TR" sz="1400" dirty="0" smtClean="0">
                <a:solidFill>
                  <a:srgbClr val="FF0000"/>
                </a:solidFill>
              </a:rPr>
              <a:t>(4)</a:t>
            </a:r>
            <a:r>
              <a:rPr lang="tr-TR" dirty="0" smtClean="0"/>
              <a:t>Manastır Askeri İdadisinde okudu.</a:t>
            </a:r>
            <a:endParaRPr lang="tr-TR" dirty="0"/>
          </a:p>
        </p:txBody>
      </p:sp>
      <p:pic>
        <p:nvPicPr>
          <p:cNvPr id="15362" name="Picture 2" descr="5)Manastır Askeri İdadisi - Ataturk ve Yasami"/>
          <p:cNvPicPr>
            <a:picLocks noChangeAspect="1" noChangeArrowheads="1"/>
          </p:cNvPicPr>
          <p:nvPr/>
        </p:nvPicPr>
        <p:blipFill>
          <a:blip r:embed="rId2" cstate="print"/>
          <a:srcRect/>
          <a:stretch>
            <a:fillRect/>
          </a:stretch>
        </p:blipFill>
        <p:spPr bwMode="auto">
          <a:xfrm>
            <a:off x="5000628" y="3071810"/>
            <a:ext cx="3810000" cy="2552700"/>
          </a:xfrm>
          <a:prstGeom prst="rect">
            <a:avLst/>
          </a:prstGeom>
          <a:noFill/>
        </p:spPr>
      </p:pic>
      <p:pic>
        <p:nvPicPr>
          <p:cNvPr id="15364" name="Picture 4" descr="Selanik Mülkiye Rüştiyesi 1893"/>
          <p:cNvPicPr>
            <a:picLocks noChangeAspect="1" noChangeArrowheads="1"/>
          </p:cNvPicPr>
          <p:nvPr/>
        </p:nvPicPr>
        <p:blipFill>
          <a:blip r:embed="rId3" cstate="print"/>
          <a:srcRect/>
          <a:stretch>
            <a:fillRect/>
          </a:stretch>
        </p:blipFill>
        <p:spPr bwMode="auto">
          <a:xfrm>
            <a:off x="500034" y="3071810"/>
            <a:ext cx="3214710" cy="2580702"/>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descr="İzmir'in Kurtuluşu - Vikiped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40964" name="Picture 4" descr="İzmir'in Kurtuluşu - Vikipedi"/>
          <p:cNvPicPr>
            <a:picLocks noChangeAspect="1" noChangeArrowheads="1"/>
          </p:cNvPicPr>
          <p:nvPr/>
        </p:nvPicPr>
        <p:blipFill>
          <a:blip r:embed="rId2" cstate="print"/>
          <a:srcRect/>
          <a:stretch>
            <a:fillRect/>
          </a:stretch>
        </p:blipFill>
        <p:spPr bwMode="auto">
          <a:xfrm>
            <a:off x="214281" y="214290"/>
            <a:ext cx="8819783" cy="6500858"/>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4034" name="Picture 2" descr="İzmir'in Kurtuluşu tarihi önemi nedir? 9 Eylül 1922 İzmir'in Kurtuluşu'nda  ne oldu, İzmir nasıl kurtuldu? - En Son Haber"/>
          <p:cNvPicPr>
            <a:picLocks noChangeAspect="1" noChangeArrowheads="1"/>
          </p:cNvPicPr>
          <p:nvPr/>
        </p:nvPicPr>
        <p:blipFill>
          <a:blip r:embed="rId2" cstate="print"/>
          <a:srcRect/>
          <a:stretch>
            <a:fillRect/>
          </a:stretch>
        </p:blipFill>
        <p:spPr bwMode="auto">
          <a:xfrm>
            <a:off x="187064" y="214290"/>
            <a:ext cx="8814092" cy="6500858"/>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a:p>
        </p:txBody>
      </p:sp>
      <p:pic>
        <p:nvPicPr>
          <p:cNvPr id="45058" name="Picture 2" descr="İzmir'in düşman işgalinden kurtuluşunun 97'nci yıldönümü foto galerisi"/>
          <p:cNvPicPr>
            <a:picLocks noChangeAspect="1" noChangeArrowheads="1"/>
          </p:cNvPicPr>
          <p:nvPr/>
        </p:nvPicPr>
        <p:blipFill>
          <a:blip r:embed="rId2" cstate="print"/>
          <a:srcRect/>
          <a:stretch>
            <a:fillRect/>
          </a:stretch>
        </p:blipFill>
        <p:spPr bwMode="auto">
          <a:xfrm>
            <a:off x="0" y="0"/>
            <a:ext cx="9201948" cy="6858001"/>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6082" name="Picture 2" descr="9 Eylül İzmir'in kurtuluşu! İzmir nasıl kurtuldu?"/>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296974"/>
          </a:xfrm>
        </p:spPr>
        <p:txBody>
          <a:bodyPr>
            <a:noAutofit/>
          </a:bodyPr>
          <a:lstStyle/>
          <a:p>
            <a:r>
              <a:rPr lang="tr-TR" sz="3200" b="1" dirty="0"/>
              <a:t>Mudanya Ateşkes Antlaşması </a:t>
            </a:r>
            <a:r>
              <a:rPr lang="tr-TR" sz="3200" b="1" dirty="0" smtClean="0"/>
              <a:t/>
            </a:r>
            <a:br>
              <a:rPr lang="tr-TR" sz="3200" b="1" dirty="0" smtClean="0"/>
            </a:br>
            <a:r>
              <a:rPr lang="tr-TR" sz="3200" b="1" dirty="0" smtClean="0"/>
              <a:t>(</a:t>
            </a:r>
            <a:r>
              <a:rPr lang="tr-TR" sz="3200" b="1" dirty="0"/>
              <a:t>11 Ekim 1922</a:t>
            </a:r>
            <a:r>
              <a:rPr lang="tr-TR" sz="3200" b="1" dirty="0" smtClean="0"/>
              <a:t>)</a:t>
            </a:r>
            <a:endParaRPr lang="tr-TR" sz="3200" dirty="0"/>
          </a:p>
        </p:txBody>
      </p:sp>
      <p:sp>
        <p:nvSpPr>
          <p:cNvPr id="3" name="2 İçerik Yer Tutucusu"/>
          <p:cNvSpPr>
            <a:spLocks noGrp="1"/>
          </p:cNvSpPr>
          <p:nvPr>
            <p:ph idx="1"/>
          </p:nvPr>
        </p:nvSpPr>
        <p:spPr/>
        <p:txBody>
          <a:bodyPr>
            <a:normAutofit/>
          </a:bodyPr>
          <a:lstStyle/>
          <a:p>
            <a:pPr>
              <a:buNone/>
            </a:pPr>
            <a:r>
              <a:rPr lang="tr-TR" b="1" u="sng" dirty="0" smtClean="0"/>
              <a:t>Antlaşmanın önemi:</a:t>
            </a:r>
          </a:p>
          <a:p>
            <a:r>
              <a:rPr lang="tr-TR" dirty="0" smtClean="0"/>
              <a:t>Silahlı mücadeleyi sona erdiren antlaşmadır.</a:t>
            </a:r>
          </a:p>
          <a:p>
            <a:pPr>
              <a:buNone/>
            </a:pPr>
            <a:endParaRPr lang="tr-TR" dirty="0" smtClean="0"/>
          </a:p>
          <a:p>
            <a:pPr lvl="0"/>
            <a:r>
              <a:rPr lang="tr-TR" dirty="0" smtClean="0"/>
              <a:t>Batı </a:t>
            </a:r>
            <a:r>
              <a:rPr lang="tr-TR" dirty="0"/>
              <a:t>Anadolu düşmandan temizlenmiştir</a:t>
            </a:r>
            <a:r>
              <a:rPr lang="tr-TR" dirty="0" smtClean="0"/>
              <a:t>.</a:t>
            </a:r>
          </a:p>
          <a:p>
            <a:pPr lvl="0"/>
            <a:endParaRPr lang="tr-TR" dirty="0"/>
          </a:p>
          <a:p>
            <a:r>
              <a:rPr lang="tr-TR" b="1" dirty="0"/>
              <a:t>Boğazlar, İstanbul</a:t>
            </a:r>
            <a:r>
              <a:rPr lang="tr-TR" dirty="0"/>
              <a:t> ve </a:t>
            </a:r>
            <a:r>
              <a:rPr lang="tr-TR" b="1" dirty="0"/>
              <a:t>Doğu Trakya</a:t>
            </a:r>
            <a:r>
              <a:rPr lang="tr-TR" dirty="0"/>
              <a:t> savaş yapılmadan kurtarıldı.</a:t>
            </a:r>
          </a:p>
        </p:txBody>
      </p:sp>
    </p:spTree>
  </p:cSld>
  <p:clrMapOvr>
    <a:masterClrMapping/>
  </p:clrMapOvr>
  <p:transition spd="med">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t>Lozan Barış Antlaşması </a:t>
            </a:r>
            <a:r>
              <a:rPr lang="tr-TR" b="1" dirty="0" smtClean="0"/>
              <a:t/>
            </a:r>
            <a:br>
              <a:rPr lang="tr-TR" b="1" dirty="0" smtClean="0"/>
            </a:br>
            <a:r>
              <a:rPr lang="tr-TR" b="1" dirty="0" smtClean="0"/>
              <a:t>(</a:t>
            </a:r>
            <a:r>
              <a:rPr lang="tr-TR" b="1" dirty="0"/>
              <a:t>24 Temmuz 1923</a:t>
            </a:r>
            <a:r>
              <a:rPr lang="tr-TR" b="1" dirty="0" smtClean="0"/>
              <a:t>)</a:t>
            </a:r>
            <a:endParaRPr lang="tr-TR" dirty="0"/>
          </a:p>
        </p:txBody>
      </p:sp>
      <p:sp>
        <p:nvSpPr>
          <p:cNvPr id="3" name="2 İçerik Yer Tutucusu"/>
          <p:cNvSpPr>
            <a:spLocks noGrp="1"/>
          </p:cNvSpPr>
          <p:nvPr>
            <p:ph idx="1"/>
          </p:nvPr>
        </p:nvSpPr>
        <p:spPr/>
        <p:txBody>
          <a:bodyPr/>
          <a:lstStyle/>
          <a:p>
            <a:pPr lvl="0"/>
            <a:r>
              <a:rPr lang="tr-TR" dirty="0"/>
              <a:t>Lozan Barış Antlaşması ile vatanımızın bugünkü sınırları büyük ölçüde çizildi.</a:t>
            </a:r>
          </a:p>
          <a:p>
            <a:pPr lvl="0"/>
            <a:r>
              <a:rPr lang="tr-TR" b="1" dirty="0"/>
              <a:t>Yeni Türk devletini</a:t>
            </a:r>
            <a:r>
              <a:rPr lang="tr-TR" dirty="0"/>
              <a:t> bütün </a:t>
            </a:r>
            <a:r>
              <a:rPr lang="tr-TR" dirty="0" smtClean="0"/>
              <a:t>dünya ülkeleri resmen </a:t>
            </a:r>
            <a:r>
              <a:rPr lang="tr-TR" dirty="0"/>
              <a:t>tanıdı.</a:t>
            </a:r>
          </a:p>
          <a:p>
            <a:pPr lvl="0"/>
            <a:r>
              <a:rPr lang="tr-TR" dirty="0"/>
              <a:t>Lozan Barış Antlaşması’nın ardından düşman askerleri İstanbul’dan ayrıldılar</a:t>
            </a:r>
            <a:r>
              <a:rPr lang="tr-TR" dirty="0" smtClean="0"/>
              <a:t>.</a:t>
            </a:r>
            <a:endParaRPr lang="tr-TR" dirty="0"/>
          </a:p>
          <a:p>
            <a:endParaRPr lang="tr-TR" dirty="0"/>
          </a:p>
        </p:txBody>
      </p:sp>
    </p:spTree>
  </p:cSld>
  <p:clrMapOvr>
    <a:masterClrMapping/>
  </p:clrMapOvr>
  <p:transition spd="med">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Lozan Barış Antlaşması </a:t>
            </a:r>
            <a:br>
              <a:rPr lang="tr-TR" b="1" dirty="0" smtClean="0"/>
            </a:br>
            <a:r>
              <a:rPr lang="tr-TR" b="1" dirty="0" smtClean="0"/>
              <a:t>(24 Temmuz 1923)</a:t>
            </a:r>
            <a:endParaRPr lang="tr-TR" dirty="0"/>
          </a:p>
        </p:txBody>
      </p:sp>
      <p:pic>
        <p:nvPicPr>
          <p:cNvPr id="4" name="Picture 2" descr="Lozan Barış Antlaşması'nı Korumak Vazifemizdir"/>
          <p:cNvPicPr>
            <a:picLocks noGrp="1" noChangeAspect="1" noChangeArrowheads="1"/>
          </p:cNvPicPr>
          <p:nvPr>
            <p:ph idx="1"/>
          </p:nvPr>
        </p:nvPicPr>
        <p:blipFill>
          <a:blip r:embed="rId2" cstate="print"/>
          <a:srcRect/>
          <a:stretch>
            <a:fillRect/>
          </a:stretch>
        </p:blipFill>
        <p:spPr bwMode="auto">
          <a:xfrm>
            <a:off x="500034" y="1857364"/>
            <a:ext cx="8229600" cy="4391079"/>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200" b="1" dirty="0" smtClean="0">
                <a:latin typeface="Arial" pitchFamily="34" charset="0"/>
                <a:cs typeface="Arial" pitchFamily="34" charset="0"/>
              </a:rPr>
              <a:t>CUMHURİYETİN İLANI</a:t>
            </a:r>
            <a:br>
              <a:rPr lang="tr-TR" sz="3200" b="1" dirty="0" smtClean="0">
                <a:latin typeface="Arial" pitchFamily="34" charset="0"/>
                <a:cs typeface="Arial" pitchFamily="34" charset="0"/>
              </a:rPr>
            </a:br>
            <a:r>
              <a:rPr lang="tr-TR" sz="3200" b="1" dirty="0" smtClean="0">
                <a:latin typeface="Arial" pitchFamily="34" charset="0"/>
                <a:cs typeface="Arial" pitchFamily="34" charset="0"/>
              </a:rPr>
              <a:t>(29 EKİM 1923)</a:t>
            </a:r>
            <a:endParaRPr lang="tr-TR" sz="3200" b="1" dirty="0">
              <a:latin typeface="Arial" pitchFamily="34" charset="0"/>
              <a:cs typeface="Arial" pitchFamily="34" charset="0"/>
            </a:endParaRPr>
          </a:p>
        </p:txBody>
      </p:sp>
      <p:sp>
        <p:nvSpPr>
          <p:cNvPr id="3" name="2 İçerik Yer Tutucusu"/>
          <p:cNvSpPr>
            <a:spLocks noGrp="1"/>
          </p:cNvSpPr>
          <p:nvPr>
            <p:ph idx="1"/>
          </p:nvPr>
        </p:nvSpPr>
        <p:spPr/>
        <p:txBody>
          <a:bodyPr>
            <a:noAutofit/>
          </a:bodyPr>
          <a:lstStyle/>
          <a:p>
            <a:r>
              <a:rPr lang="tr-TR" sz="2400" dirty="0"/>
              <a:t>Kurtuluş Savaşı’nın kazanılmasından sonra artık yeni devletimizin başkentini ve </a:t>
            </a:r>
            <a:r>
              <a:rPr lang="tr-TR" sz="2400" b="1" dirty="0"/>
              <a:t>yönetim biçimini</a:t>
            </a:r>
            <a:r>
              <a:rPr lang="tr-TR" sz="2400" dirty="0"/>
              <a:t> belirlemeye sıra gelmişti.</a:t>
            </a:r>
          </a:p>
          <a:p>
            <a:pPr lvl="0"/>
            <a:r>
              <a:rPr lang="tr-TR" sz="2400" b="1" dirty="0"/>
              <a:t>13 Ekim 1923’te</a:t>
            </a:r>
            <a:r>
              <a:rPr lang="tr-TR" sz="2400" dirty="0"/>
              <a:t> çıkarılan bir yasayla </a:t>
            </a:r>
            <a:r>
              <a:rPr lang="tr-TR" sz="2400" b="1" dirty="0"/>
              <a:t>Ankara başkent</a:t>
            </a:r>
            <a:r>
              <a:rPr lang="tr-TR" sz="2400" dirty="0"/>
              <a:t> oldu.</a:t>
            </a:r>
          </a:p>
          <a:p>
            <a:pPr lvl="0"/>
            <a:r>
              <a:rPr lang="tr-TR" sz="2400" dirty="0"/>
              <a:t>Yeni kurulan devlete yakışan en güzel yönetim şeklinin Cumhuriyet olduğuna karar verildi ve </a:t>
            </a:r>
            <a:r>
              <a:rPr lang="tr-TR" sz="2400" b="1" dirty="0" smtClean="0"/>
              <a:t>29 </a:t>
            </a:r>
            <a:r>
              <a:rPr lang="tr-TR" sz="2400" b="1" dirty="0"/>
              <a:t>Ekim 1923</a:t>
            </a:r>
            <a:r>
              <a:rPr lang="tr-TR" sz="2400" dirty="0"/>
              <a:t>’te </a:t>
            </a:r>
            <a:r>
              <a:rPr lang="tr-TR" sz="2400" b="1" dirty="0"/>
              <a:t>Cumhuriyet ilan edildi</a:t>
            </a:r>
            <a:r>
              <a:rPr lang="tr-TR" sz="2400" dirty="0"/>
              <a:t>. </a:t>
            </a:r>
          </a:p>
          <a:p>
            <a:pPr lvl="0"/>
            <a:r>
              <a:rPr lang="tr-TR" sz="2400" b="1" dirty="0"/>
              <a:t>Mustafa Kemal </a:t>
            </a:r>
            <a:r>
              <a:rPr lang="tr-TR" sz="2400" dirty="0"/>
              <a:t>Türkiye Cumhuriyeti’nin</a:t>
            </a:r>
            <a:r>
              <a:rPr lang="tr-TR" sz="2400" b="1" dirty="0"/>
              <a:t> ilk cumhurbaşkanı </a:t>
            </a:r>
            <a:r>
              <a:rPr lang="tr-TR" sz="2400" dirty="0"/>
              <a:t>seçildi.</a:t>
            </a:r>
            <a:r>
              <a:rPr lang="tr-TR" sz="2400" b="1" dirty="0"/>
              <a:t> </a:t>
            </a:r>
            <a:endParaRPr lang="tr-TR" sz="2400" dirty="0"/>
          </a:p>
          <a:p>
            <a:pPr lvl="0"/>
            <a:r>
              <a:rPr lang="tr-TR" sz="2400" b="1" dirty="0"/>
              <a:t>İlk başbakan </a:t>
            </a:r>
            <a:r>
              <a:rPr lang="tr-TR" sz="2400" dirty="0"/>
              <a:t>ise</a:t>
            </a:r>
            <a:r>
              <a:rPr lang="tr-TR" sz="2400" b="1" dirty="0"/>
              <a:t> İsmet İnönü </a:t>
            </a:r>
            <a:r>
              <a:rPr lang="tr-TR" sz="2400" dirty="0"/>
              <a:t>oldu.</a:t>
            </a:r>
          </a:p>
          <a:p>
            <a:endParaRPr lang="tr-TR" sz="2400" dirty="0"/>
          </a:p>
        </p:txBody>
      </p:sp>
    </p:spTree>
  </p:cSld>
  <p:clrMapOvr>
    <a:masterClrMapping/>
  </p:clrMapOvr>
  <p:transition spd="med">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9154" name="Picture 2" descr="Yarın, cumhuriyet ilan edeceğiz! - Son Dakika Haberler Milliyet"/>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sp>
        <p:nvSpPr>
          <p:cNvPr id="52226" name="AutoShape 2" descr="RE/MAX Türkiye - Cumhuriyetin ilanı 29 Ekim 1923 yılından... | Faceboo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52228" name="Picture 4" descr="Cumhuriyet Tarihi Kronolojisi PDF KİTAP | E-KİTAP İNDİR"/>
          <p:cNvPicPr>
            <a:picLocks noChangeAspect="1" noChangeArrowheads="1"/>
          </p:cNvPicPr>
          <p:nvPr/>
        </p:nvPicPr>
        <p:blipFill>
          <a:blip r:embed="rId2" cstate="print"/>
          <a:srcRect/>
          <a:stretch>
            <a:fillRect/>
          </a:stretch>
        </p:blipFill>
        <p:spPr bwMode="auto">
          <a:xfrm>
            <a:off x="137481" y="142876"/>
            <a:ext cx="8935113" cy="6572272"/>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714356"/>
            <a:ext cx="8229600" cy="2428892"/>
          </a:xfrm>
        </p:spPr>
        <p:txBody>
          <a:bodyPr>
            <a:normAutofit fontScale="90000"/>
          </a:bodyPr>
          <a:lstStyle/>
          <a:p>
            <a:r>
              <a:rPr lang="tr-TR" sz="3600" dirty="0" smtClean="0"/>
              <a:t>Liseden sonra önce Harp Okulunu ardından Harp Akademisini (11 Ocak 1905) başarıyla bitirip </a:t>
            </a:r>
            <a:r>
              <a:rPr lang="tr-TR" sz="3600" u="sng" dirty="0" smtClean="0">
                <a:solidFill>
                  <a:srgbClr val="FF0000"/>
                </a:solidFill>
              </a:rPr>
              <a:t>KURMAY YÜZBAŞI</a:t>
            </a:r>
            <a:r>
              <a:rPr lang="tr-TR" sz="3600" dirty="0">
                <a:solidFill>
                  <a:srgbClr val="FF0000"/>
                </a:solidFill>
              </a:rPr>
              <a:t> </a:t>
            </a:r>
            <a:r>
              <a:rPr lang="tr-TR" sz="3600" dirty="0" smtClean="0"/>
              <a:t>rütbesiyle ilk görev yeri olan </a:t>
            </a:r>
            <a:r>
              <a:rPr lang="tr-TR" sz="3600" u="sng" dirty="0" smtClean="0">
                <a:solidFill>
                  <a:srgbClr val="FF0000"/>
                </a:solidFill>
              </a:rPr>
              <a:t>ŞAM</a:t>
            </a:r>
            <a:r>
              <a:rPr lang="tr-TR" sz="3600" dirty="0" smtClean="0"/>
              <a:t>’ da göreve başladı.(5 Şubat 1905)</a:t>
            </a:r>
            <a:endParaRPr lang="tr-TR" sz="3600" dirty="0"/>
          </a:p>
        </p:txBody>
      </p:sp>
      <p:pic>
        <p:nvPicPr>
          <p:cNvPr id="16386" name="Picture 2" descr="Kara Harp Okulu"/>
          <p:cNvPicPr>
            <a:picLocks noChangeAspect="1" noChangeArrowheads="1"/>
          </p:cNvPicPr>
          <p:nvPr/>
        </p:nvPicPr>
        <p:blipFill>
          <a:blip r:embed="rId2" cstate="print"/>
          <a:srcRect/>
          <a:stretch>
            <a:fillRect/>
          </a:stretch>
        </p:blipFill>
        <p:spPr bwMode="auto">
          <a:xfrm>
            <a:off x="285720" y="3429000"/>
            <a:ext cx="3714776" cy="2928958"/>
          </a:xfrm>
          <a:prstGeom prst="rect">
            <a:avLst/>
          </a:prstGeom>
          <a:noFill/>
        </p:spPr>
      </p:pic>
      <p:pic>
        <p:nvPicPr>
          <p:cNvPr id="16388" name="Picture 4" descr="Bilinmeyen Yönleriyle Atatürk: İlk Görev Yeri Şam!"/>
          <p:cNvPicPr>
            <a:picLocks noChangeAspect="1" noChangeArrowheads="1"/>
          </p:cNvPicPr>
          <p:nvPr/>
        </p:nvPicPr>
        <p:blipFill>
          <a:blip r:embed="rId3" cstate="print"/>
          <a:srcRect/>
          <a:stretch>
            <a:fillRect/>
          </a:stretch>
        </p:blipFill>
        <p:spPr bwMode="auto">
          <a:xfrm>
            <a:off x="4214810" y="3429000"/>
            <a:ext cx="4429156" cy="2918232"/>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57158" y="1142984"/>
            <a:ext cx="8229600" cy="1571636"/>
          </a:xfrm>
        </p:spPr>
        <p:txBody>
          <a:bodyPr>
            <a:noAutofit/>
          </a:bodyPr>
          <a:lstStyle/>
          <a:p>
            <a:r>
              <a:rPr lang="tr-TR" sz="3200" dirty="0" smtClean="0"/>
              <a:t>Şam’da görev yaparken 1911 yılında Trablusgarp’a saldıran İtalyanlara karşı </a:t>
            </a:r>
            <a:r>
              <a:rPr lang="tr-TR" sz="3200" dirty="0" err="1" smtClean="0">
                <a:solidFill>
                  <a:srgbClr val="FF0000"/>
                </a:solidFill>
              </a:rPr>
              <a:t>Tobruk</a:t>
            </a:r>
            <a:r>
              <a:rPr lang="tr-TR" sz="3200" dirty="0" smtClean="0">
                <a:solidFill>
                  <a:srgbClr val="FF0000"/>
                </a:solidFill>
              </a:rPr>
              <a:t> ve </a:t>
            </a:r>
            <a:r>
              <a:rPr lang="tr-TR" sz="3200" dirty="0" err="1" smtClean="0">
                <a:solidFill>
                  <a:srgbClr val="FF0000"/>
                </a:solidFill>
              </a:rPr>
              <a:t>Derne</a:t>
            </a:r>
            <a:r>
              <a:rPr lang="tr-TR" sz="3200" dirty="0" smtClean="0">
                <a:solidFill>
                  <a:srgbClr val="FF0000"/>
                </a:solidFill>
              </a:rPr>
              <a:t>’ de</a:t>
            </a:r>
            <a:r>
              <a:rPr lang="tr-TR" sz="3200" dirty="0" smtClean="0"/>
              <a:t> mücadele etti. </a:t>
            </a:r>
            <a:r>
              <a:rPr lang="tr-TR" sz="3200" u="sng" dirty="0" smtClean="0"/>
              <a:t>Atatürk’ün ilk katıldığı savaş olan Trablusgarp Savaşı’nda </a:t>
            </a:r>
            <a:r>
              <a:rPr lang="tr-TR" sz="3200" dirty="0" smtClean="0"/>
              <a:t>İtalyanlara karşı üstünlük sağlamamıza rağmen, </a:t>
            </a:r>
            <a:r>
              <a:rPr lang="tr-TR" sz="3200" dirty="0" smtClean="0">
                <a:solidFill>
                  <a:srgbClr val="FF0000"/>
                </a:solidFill>
              </a:rPr>
              <a:t>1912</a:t>
            </a:r>
            <a:r>
              <a:rPr lang="tr-TR" sz="3200" dirty="0" smtClean="0"/>
              <a:t> yılından yapılan </a:t>
            </a:r>
            <a:r>
              <a:rPr lang="tr-TR" sz="3200" dirty="0" smtClean="0">
                <a:solidFill>
                  <a:srgbClr val="FF0000"/>
                </a:solidFill>
              </a:rPr>
              <a:t>UŞİ</a:t>
            </a:r>
            <a:r>
              <a:rPr lang="tr-TR" sz="3200" dirty="0" smtClean="0"/>
              <a:t> Anlaşmasıyla </a:t>
            </a:r>
            <a:r>
              <a:rPr lang="tr-TR" sz="3200" u="sng" dirty="0" smtClean="0">
                <a:solidFill>
                  <a:srgbClr val="FF0000"/>
                </a:solidFill>
              </a:rPr>
              <a:t>Trablusgarp İtalyanlara bırakıldı.</a:t>
            </a:r>
            <a:endParaRPr lang="tr-TR" sz="3200" u="sng" dirty="0">
              <a:solidFill>
                <a:srgbClr val="FF0000"/>
              </a:solidFill>
            </a:endParaRPr>
          </a:p>
        </p:txBody>
      </p:sp>
      <p:pic>
        <p:nvPicPr>
          <p:cNvPr id="17410" name="Picture 2" descr="Trablusgarp Savaşı - Turkhackteam.org/net - Cyber Security Platform"/>
          <p:cNvPicPr>
            <a:picLocks noChangeAspect="1" noChangeArrowheads="1"/>
          </p:cNvPicPr>
          <p:nvPr/>
        </p:nvPicPr>
        <p:blipFill>
          <a:blip r:embed="rId2" cstate="print"/>
          <a:srcRect/>
          <a:stretch>
            <a:fillRect/>
          </a:stretch>
        </p:blipFill>
        <p:spPr bwMode="auto">
          <a:xfrm>
            <a:off x="428596" y="3857628"/>
            <a:ext cx="8215370" cy="2514755"/>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28604"/>
            <a:ext cx="8229600" cy="3214710"/>
          </a:xfrm>
        </p:spPr>
        <p:txBody>
          <a:bodyPr>
            <a:normAutofit fontScale="90000"/>
          </a:bodyPr>
          <a:lstStyle/>
          <a:p>
            <a:pPr algn="l"/>
            <a:r>
              <a:rPr lang="tr-TR" sz="3200" dirty="0" smtClean="0"/>
              <a:t>	Atatürk, Trablusgarp’tan sonra 1912 yılında başlayan </a:t>
            </a:r>
            <a:r>
              <a:rPr lang="tr-TR" sz="3200" dirty="0" smtClean="0">
                <a:solidFill>
                  <a:srgbClr val="FF0000"/>
                </a:solidFill>
              </a:rPr>
              <a:t>BALKAN SAVAŞI</a:t>
            </a:r>
            <a:r>
              <a:rPr lang="tr-TR" sz="3200" dirty="0" smtClean="0"/>
              <a:t> ‘</a:t>
            </a:r>
            <a:r>
              <a:rPr lang="tr-TR" sz="3200" dirty="0" err="1" smtClean="0"/>
              <a:t>nda</a:t>
            </a:r>
            <a:r>
              <a:rPr lang="tr-TR" sz="3200" dirty="0" smtClean="0"/>
              <a:t> görev aldı. 	</a:t>
            </a:r>
            <a:br>
              <a:rPr lang="tr-TR" sz="3200" dirty="0" smtClean="0"/>
            </a:br>
            <a:r>
              <a:rPr lang="tr-TR" sz="3200" dirty="0"/>
              <a:t>	</a:t>
            </a:r>
            <a:r>
              <a:rPr lang="tr-TR" sz="3200" dirty="0" smtClean="0"/>
              <a:t/>
            </a:r>
            <a:br>
              <a:rPr lang="tr-TR" sz="3200" dirty="0" smtClean="0"/>
            </a:br>
            <a:r>
              <a:rPr lang="tr-TR" sz="3200" dirty="0"/>
              <a:t>	</a:t>
            </a:r>
            <a:r>
              <a:rPr lang="tr-TR" sz="3200" dirty="0" smtClean="0"/>
              <a:t>Ardından 1914 yılında </a:t>
            </a:r>
            <a:r>
              <a:rPr lang="tr-TR" sz="3200" dirty="0" smtClean="0">
                <a:solidFill>
                  <a:srgbClr val="FF0000"/>
                </a:solidFill>
              </a:rPr>
              <a:t>1.DÜNYA SAVAŞI </a:t>
            </a:r>
            <a:r>
              <a:rPr lang="tr-TR" sz="3200" dirty="0" smtClean="0"/>
              <a:t>başladı. Osmanlı Devleti 1.Dünya Savaşı’nda Almanya’nın yanında yer aldı. Bu savaşta 2 cephe bulunmaktadır.</a:t>
            </a:r>
            <a:br>
              <a:rPr lang="tr-TR" sz="3200" dirty="0" smtClean="0"/>
            </a:br>
            <a:endParaRPr lang="tr-TR" sz="3200" dirty="0"/>
          </a:p>
        </p:txBody>
      </p:sp>
      <p:graphicFrame>
        <p:nvGraphicFramePr>
          <p:cNvPr id="6" name="5 İçerik Yer Tutucusu"/>
          <p:cNvGraphicFramePr>
            <a:graphicFrameLocks noGrp="1"/>
          </p:cNvGraphicFramePr>
          <p:nvPr>
            <p:ph idx="1"/>
          </p:nvPr>
        </p:nvGraphicFramePr>
        <p:xfrm>
          <a:off x="457200" y="3500437"/>
          <a:ext cx="8229600" cy="3000397"/>
        </p:xfrm>
        <a:graphic>
          <a:graphicData uri="http://schemas.openxmlformats.org/drawingml/2006/table">
            <a:tbl>
              <a:tblPr firstRow="1" bandRow="1">
                <a:effectLst/>
                <a:tableStyleId>{5C22544A-7EE6-4342-B048-85BDC9FD1C3A}</a:tableStyleId>
              </a:tblPr>
              <a:tblGrid>
                <a:gridCol w="4114800"/>
                <a:gridCol w="4114800"/>
              </a:tblGrid>
              <a:tr h="663809">
                <a:tc>
                  <a:txBody>
                    <a:bodyPr/>
                    <a:lstStyle/>
                    <a:p>
                      <a:pPr algn="ctr"/>
                      <a:r>
                        <a:rPr lang="tr-TR" dirty="0" smtClean="0">
                          <a:ln>
                            <a:solidFill>
                              <a:schemeClr val="tx1"/>
                            </a:solidFill>
                          </a:ln>
                          <a:solidFill>
                            <a:schemeClr val="tx1"/>
                          </a:solidFill>
                          <a:effectLst/>
                          <a:latin typeface="Arial" pitchFamily="34" charset="0"/>
                          <a:cs typeface="Arial" pitchFamily="34" charset="0"/>
                        </a:rPr>
                        <a:t>İTTİFAK</a:t>
                      </a:r>
                      <a:r>
                        <a:rPr lang="tr-TR" baseline="0" dirty="0" smtClean="0">
                          <a:ln>
                            <a:solidFill>
                              <a:schemeClr val="tx1"/>
                            </a:solidFill>
                          </a:ln>
                          <a:solidFill>
                            <a:schemeClr val="tx1"/>
                          </a:solidFill>
                          <a:effectLst/>
                          <a:latin typeface="Arial" pitchFamily="34" charset="0"/>
                          <a:cs typeface="Arial" pitchFamily="34" charset="0"/>
                        </a:rPr>
                        <a:t> DEVLETLERİ</a:t>
                      </a:r>
                      <a:endParaRPr lang="tr-TR" dirty="0">
                        <a:ln>
                          <a:solidFill>
                            <a:schemeClr val="tx1"/>
                          </a:solidFill>
                        </a:ln>
                        <a:solidFill>
                          <a:schemeClr val="tx1"/>
                        </a:solidFill>
                        <a:effectLst/>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tr-TR" dirty="0" smtClean="0">
                          <a:ln>
                            <a:solidFill>
                              <a:schemeClr val="tx1"/>
                            </a:solidFill>
                          </a:ln>
                          <a:solidFill>
                            <a:schemeClr val="tx1"/>
                          </a:solidFill>
                          <a:latin typeface="Arial" pitchFamily="34" charset="0"/>
                          <a:cs typeface="Arial" pitchFamily="34" charset="0"/>
                        </a:rPr>
                        <a:t>İTİLAF</a:t>
                      </a:r>
                      <a:r>
                        <a:rPr lang="tr-TR" baseline="0" dirty="0" smtClean="0">
                          <a:ln>
                            <a:solidFill>
                              <a:schemeClr val="tx1"/>
                            </a:solidFill>
                          </a:ln>
                          <a:solidFill>
                            <a:schemeClr val="tx1"/>
                          </a:solidFill>
                          <a:latin typeface="Arial" pitchFamily="34" charset="0"/>
                          <a:cs typeface="Arial" pitchFamily="34" charset="0"/>
                        </a:rPr>
                        <a:t> DEVLETLERİ</a:t>
                      </a:r>
                      <a:endParaRPr lang="tr-TR" dirty="0">
                        <a:ln>
                          <a:solidFill>
                            <a:schemeClr val="tx1"/>
                          </a:solidFill>
                        </a:ln>
                        <a:solidFill>
                          <a:schemeClr val="tx1"/>
                        </a:solidFill>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36588">
                <a:tc>
                  <a:txBody>
                    <a:bodyPr/>
                    <a:lstStyle/>
                    <a:p>
                      <a:endParaRPr lang="tr-TR" sz="1400" dirty="0" smtClean="0">
                        <a:ln>
                          <a:solidFill>
                            <a:schemeClr val="tx1"/>
                          </a:solidFill>
                        </a:ln>
                        <a:solidFill>
                          <a:schemeClr val="tx1"/>
                        </a:solidFill>
                        <a:latin typeface="Arial" pitchFamily="34" charset="0"/>
                        <a:cs typeface="Arial" pitchFamily="34" charset="0"/>
                      </a:endParaRPr>
                    </a:p>
                    <a:p>
                      <a:r>
                        <a:rPr lang="tr-TR" sz="1400" dirty="0" smtClean="0">
                          <a:ln>
                            <a:solidFill>
                              <a:schemeClr val="tx1"/>
                            </a:solidFill>
                          </a:ln>
                          <a:solidFill>
                            <a:schemeClr val="tx1"/>
                          </a:solidFill>
                          <a:latin typeface="Arial" pitchFamily="34" charset="0"/>
                          <a:cs typeface="Arial" pitchFamily="34" charset="0"/>
                        </a:rPr>
                        <a:t>  * OSMANLI</a:t>
                      </a:r>
                      <a:r>
                        <a:rPr lang="tr-TR" sz="1400" baseline="0" dirty="0" smtClean="0">
                          <a:ln>
                            <a:solidFill>
                              <a:schemeClr val="tx1"/>
                            </a:solidFill>
                          </a:ln>
                          <a:solidFill>
                            <a:schemeClr val="tx1"/>
                          </a:solidFill>
                          <a:latin typeface="Arial" pitchFamily="34" charset="0"/>
                          <a:cs typeface="Arial" pitchFamily="34" charset="0"/>
                        </a:rPr>
                        <a:t> DEVLETİ</a:t>
                      </a:r>
                    </a:p>
                    <a:p>
                      <a:r>
                        <a:rPr lang="tr-TR" sz="1400" baseline="0" dirty="0" smtClean="0">
                          <a:ln>
                            <a:solidFill>
                              <a:schemeClr val="tx1"/>
                            </a:solidFill>
                          </a:ln>
                          <a:solidFill>
                            <a:schemeClr val="tx1"/>
                          </a:solidFill>
                          <a:latin typeface="Arial" pitchFamily="34" charset="0"/>
                          <a:cs typeface="Arial" pitchFamily="34" charset="0"/>
                        </a:rPr>
                        <a:t>  </a:t>
                      </a:r>
                    </a:p>
                    <a:p>
                      <a:r>
                        <a:rPr lang="tr-TR" sz="1400" baseline="0" dirty="0" smtClean="0">
                          <a:ln>
                            <a:solidFill>
                              <a:schemeClr val="tx1"/>
                            </a:solidFill>
                          </a:ln>
                          <a:solidFill>
                            <a:schemeClr val="tx1"/>
                          </a:solidFill>
                          <a:latin typeface="Arial" pitchFamily="34" charset="0"/>
                          <a:cs typeface="Arial" pitchFamily="34" charset="0"/>
                        </a:rPr>
                        <a:t>  * ALMANYA</a:t>
                      </a:r>
                    </a:p>
                    <a:p>
                      <a:r>
                        <a:rPr lang="tr-TR" sz="1400" baseline="0" dirty="0" smtClean="0">
                          <a:ln>
                            <a:solidFill>
                              <a:schemeClr val="tx1"/>
                            </a:solidFill>
                          </a:ln>
                          <a:solidFill>
                            <a:schemeClr val="tx1"/>
                          </a:solidFill>
                          <a:latin typeface="Arial" pitchFamily="34" charset="0"/>
                          <a:cs typeface="Arial" pitchFamily="34" charset="0"/>
                        </a:rPr>
                        <a:t>  </a:t>
                      </a:r>
                    </a:p>
                    <a:p>
                      <a:r>
                        <a:rPr lang="tr-TR" sz="1400" baseline="0" dirty="0" smtClean="0">
                          <a:ln>
                            <a:solidFill>
                              <a:schemeClr val="tx1"/>
                            </a:solidFill>
                          </a:ln>
                          <a:solidFill>
                            <a:schemeClr val="tx1"/>
                          </a:solidFill>
                          <a:latin typeface="Arial" pitchFamily="34" charset="0"/>
                          <a:cs typeface="Arial" pitchFamily="34" charset="0"/>
                        </a:rPr>
                        <a:t>  * AVUSTURYA-MACARİSTAN </a:t>
                      </a:r>
                    </a:p>
                    <a:p>
                      <a:r>
                        <a:rPr lang="tr-TR" sz="1400" baseline="0" dirty="0" smtClean="0">
                          <a:ln>
                            <a:solidFill>
                              <a:schemeClr val="tx1"/>
                            </a:solidFill>
                          </a:ln>
                          <a:solidFill>
                            <a:schemeClr val="tx1"/>
                          </a:solidFill>
                          <a:latin typeface="Arial" pitchFamily="34" charset="0"/>
                          <a:cs typeface="Arial" pitchFamily="34" charset="0"/>
                        </a:rPr>
                        <a:t>   </a:t>
                      </a:r>
                    </a:p>
                    <a:p>
                      <a:r>
                        <a:rPr lang="tr-TR" sz="1400" baseline="0" dirty="0" smtClean="0">
                          <a:ln>
                            <a:solidFill>
                              <a:schemeClr val="tx1"/>
                            </a:solidFill>
                          </a:ln>
                          <a:solidFill>
                            <a:schemeClr val="tx1"/>
                          </a:solidFill>
                          <a:latin typeface="Arial" pitchFamily="34" charset="0"/>
                          <a:cs typeface="Arial" pitchFamily="34" charset="0"/>
                        </a:rPr>
                        <a:t>  * BULGARİSTAN </a:t>
                      </a:r>
                      <a:r>
                        <a:rPr lang="tr-TR" sz="1400" baseline="0" dirty="0" smtClean="0">
                          <a:ln>
                            <a:solidFill>
                              <a:schemeClr val="tx1"/>
                            </a:solidFill>
                          </a:ln>
                          <a:solidFill>
                            <a:srgbClr val="FF0000"/>
                          </a:solidFill>
                          <a:latin typeface="Arial" pitchFamily="34" charset="0"/>
                          <a:cs typeface="Arial" pitchFamily="34" charset="0"/>
                        </a:rPr>
                        <a:t>(sonradan) </a:t>
                      </a:r>
                      <a:endParaRPr lang="tr-TR" sz="1400" dirty="0">
                        <a:ln>
                          <a:solidFill>
                            <a:schemeClr val="tx1"/>
                          </a:solidFill>
                        </a:ln>
                        <a:solidFill>
                          <a:srgbClr val="FF0000"/>
                        </a:solidFill>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tr-TR" sz="1400" dirty="0" smtClean="0">
                          <a:ln>
                            <a:solidFill>
                              <a:schemeClr val="tx1"/>
                            </a:solidFill>
                          </a:ln>
                          <a:solidFill>
                            <a:schemeClr val="tx1"/>
                          </a:solidFill>
                          <a:effectLst/>
                          <a:latin typeface="Arial" pitchFamily="34" charset="0"/>
                          <a:cs typeface="Arial" pitchFamily="34" charset="0"/>
                        </a:rPr>
                        <a:t>   * İNGİLTERE </a:t>
                      </a:r>
                    </a:p>
                    <a:p>
                      <a:endParaRPr lang="tr-TR" sz="1400" dirty="0" smtClean="0">
                        <a:ln>
                          <a:solidFill>
                            <a:schemeClr val="tx1"/>
                          </a:solidFill>
                        </a:ln>
                        <a:solidFill>
                          <a:schemeClr val="tx1"/>
                        </a:solidFill>
                        <a:effectLst/>
                        <a:latin typeface="Arial" pitchFamily="34" charset="0"/>
                        <a:cs typeface="Arial" pitchFamily="34" charset="0"/>
                      </a:endParaRPr>
                    </a:p>
                    <a:p>
                      <a:r>
                        <a:rPr lang="tr-TR" sz="1400" dirty="0" smtClean="0">
                          <a:ln>
                            <a:solidFill>
                              <a:schemeClr val="tx1"/>
                            </a:solidFill>
                          </a:ln>
                          <a:solidFill>
                            <a:schemeClr val="tx1"/>
                          </a:solidFill>
                          <a:effectLst/>
                          <a:latin typeface="Arial" pitchFamily="34" charset="0"/>
                          <a:cs typeface="Arial" pitchFamily="34" charset="0"/>
                        </a:rPr>
                        <a:t>   * FRANSA</a:t>
                      </a:r>
                    </a:p>
                    <a:p>
                      <a:endParaRPr lang="tr-TR" sz="1400" dirty="0" smtClean="0">
                        <a:ln>
                          <a:solidFill>
                            <a:schemeClr val="tx1"/>
                          </a:solidFill>
                        </a:ln>
                        <a:solidFill>
                          <a:schemeClr val="tx1"/>
                        </a:solidFill>
                        <a:effectLst/>
                        <a:latin typeface="Arial" pitchFamily="34" charset="0"/>
                        <a:cs typeface="Arial" pitchFamily="34" charset="0"/>
                      </a:endParaRPr>
                    </a:p>
                    <a:p>
                      <a:r>
                        <a:rPr lang="tr-TR" sz="1400" dirty="0" smtClean="0">
                          <a:ln>
                            <a:solidFill>
                              <a:schemeClr val="tx1"/>
                            </a:solidFill>
                          </a:ln>
                          <a:solidFill>
                            <a:schemeClr val="tx1"/>
                          </a:solidFill>
                          <a:effectLst/>
                          <a:latin typeface="Arial" pitchFamily="34" charset="0"/>
                          <a:cs typeface="Arial" pitchFamily="34" charset="0"/>
                        </a:rPr>
                        <a:t>   * İTALYA</a:t>
                      </a:r>
                    </a:p>
                    <a:p>
                      <a:r>
                        <a:rPr lang="tr-TR" sz="1400" baseline="0" dirty="0" smtClean="0">
                          <a:ln>
                            <a:solidFill>
                              <a:schemeClr val="tx1"/>
                            </a:solidFill>
                          </a:ln>
                          <a:solidFill>
                            <a:schemeClr val="tx1"/>
                          </a:solidFill>
                          <a:effectLst/>
                          <a:latin typeface="Arial" pitchFamily="34" charset="0"/>
                          <a:cs typeface="Arial" pitchFamily="34" charset="0"/>
                        </a:rPr>
                        <a:t> </a:t>
                      </a:r>
                    </a:p>
                    <a:p>
                      <a:r>
                        <a:rPr lang="tr-TR" sz="1400" baseline="0" dirty="0" smtClean="0">
                          <a:ln>
                            <a:solidFill>
                              <a:schemeClr val="tx1"/>
                            </a:solidFill>
                          </a:ln>
                          <a:solidFill>
                            <a:schemeClr val="tx1"/>
                          </a:solidFill>
                          <a:effectLst/>
                          <a:latin typeface="Arial" pitchFamily="34" charset="0"/>
                          <a:cs typeface="Arial" pitchFamily="34" charset="0"/>
                        </a:rPr>
                        <a:t>   * RUSYA</a:t>
                      </a:r>
                    </a:p>
                    <a:p>
                      <a:endParaRPr lang="tr-TR" sz="1400" baseline="0" dirty="0" smtClean="0">
                        <a:ln>
                          <a:solidFill>
                            <a:schemeClr val="tx1"/>
                          </a:solidFill>
                        </a:ln>
                        <a:solidFill>
                          <a:schemeClr val="tx1"/>
                        </a:solidFill>
                        <a:effectLst/>
                        <a:latin typeface="Arial" pitchFamily="34" charset="0"/>
                        <a:cs typeface="Arial" pitchFamily="34" charset="0"/>
                      </a:endParaRPr>
                    </a:p>
                    <a:p>
                      <a:r>
                        <a:rPr lang="tr-TR" sz="1400" baseline="0" dirty="0" smtClean="0">
                          <a:ln>
                            <a:solidFill>
                              <a:schemeClr val="tx1"/>
                            </a:solidFill>
                          </a:ln>
                          <a:solidFill>
                            <a:schemeClr val="tx1"/>
                          </a:solidFill>
                          <a:effectLst/>
                          <a:latin typeface="Arial" pitchFamily="34" charset="0"/>
                          <a:cs typeface="Arial" pitchFamily="34" charset="0"/>
                        </a:rPr>
                        <a:t>   * YUNANİSTAN  (sonradan)</a:t>
                      </a:r>
                      <a:endParaRPr lang="tr-TR" sz="1400" dirty="0">
                        <a:ln>
                          <a:solidFill>
                            <a:schemeClr val="tx1"/>
                          </a:solidFill>
                        </a:ln>
                        <a:solidFill>
                          <a:schemeClr val="tx1"/>
                        </a:solidFill>
                        <a:effectLst/>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7" name="6 Resim" descr="Ekran Görüntüsü (217).png"/>
          <p:cNvPicPr>
            <a:picLocks noChangeAspect="1"/>
          </p:cNvPicPr>
          <p:nvPr/>
        </p:nvPicPr>
        <p:blipFill>
          <a:blip r:embed="rId2" cstate="print"/>
          <a:stretch>
            <a:fillRect/>
          </a:stretch>
        </p:blipFill>
        <p:spPr>
          <a:xfrm>
            <a:off x="1714480" y="4652802"/>
            <a:ext cx="642942" cy="419310"/>
          </a:xfrm>
          <a:prstGeom prst="rect">
            <a:avLst/>
          </a:prstGeom>
        </p:spPr>
      </p:pic>
      <p:pic>
        <p:nvPicPr>
          <p:cNvPr id="8" name="7 Resim" descr="Ekran Görüntüsü (218).png"/>
          <p:cNvPicPr>
            <a:picLocks noChangeAspect="1"/>
          </p:cNvPicPr>
          <p:nvPr/>
        </p:nvPicPr>
        <p:blipFill>
          <a:blip r:embed="rId3" cstate="print"/>
          <a:stretch>
            <a:fillRect/>
          </a:stretch>
        </p:blipFill>
        <p:spPr>
          <a:xfrm>
            <a:off x="2485980" y="4214799"/>
            <a:ext cx="657260" cy="428647"/>
          </a:xfrm>
          <a:prstGeom prst="rect">
            <a:avLst/>
          </a:prstGeom>
        </p:spPr>
      </p:pic>
      <p:pic>
        <p:nvPicPr>
          <p:cNvPr id="9" name="8 Resim" descr="Ekran Görüntüsü (217).png"/>
          <p:cNvPicPr>
            <a:picLocks noChangeAspect="1"/>
          </p:cNvPicPr>
          <p:nvPr/>
        </p:nvPicPr>
        <p:blipFill>
          <a:blip r:embed="rId4" cstate="print"/>
          <a:stretch>
            <a:fillRect/>
          </a:stretch>
        </p:blipFill>
        <p:spPr>
          <a:xfrm>
            <a:off x="2986077" y="5572140"/>
            <a:ext cx="657229" cy="428628"/>
          </a:xfrm>
          <a:prstGeom prst="rect">
            <a:avLst/>
          </a:prstGeom>
        </p:spPr>
      </p:pic>
      <p:pic>
        <p:nvPicPr>
          <p:cNvPr id="10" name="9 Resim" descr="Ekran Görüntüsü (217).png"/>
          <p:cNvPicPr>
            <a:picLocks noChangeAspect="1"/>
          </p:cNvPicPr>
          <p:nvPr/>
        </p:nvPicPr>
        <p:blipFill>
          <a:blip r:embed="rId5" cstate="print"/>
          <a:stretch>
            <a:fillRect/>
          </a:stretch>
        </p:blipFill>
        <p:spPr>
          <a:xfrm>
            <a:off x="3071802" y="4929198"/>
            <a:ext cx="783467" cy="500085"/>
          </a:xfrm>
          <a:prstGeom prst="rect">
            <a:avLst/>
          </a:prstGeom>
        </p:spPr>
      </p:pic>
      <p:pic>
        <p:nvPicPr>
          <p:cNvPr id="11" name="10 Resim" descr="Ekran Görüntüsü (217).png"/>
          <p:cNvPicPr>
            <a:picLocks noChangeAspect="1"/>
          </p:cNvPicPr>
          <p:nvPr/>
        </p:nvPicPr>
        <p:blipFill>
          <a:blip r:embed="rId6" cstate="print"/>
          <a:stretch>
            <a:fillRect/>
          </a:stretch>
        </p:blipFill>
        <p:spPr>
          <a:xfrm>
            <a:off x="5562577" y="5000636"/>
            <a:ext cx="581059" cy="370888"/>
          </a:xfrm>
          <a:prstGeom prst="rect">
            <a:avLst/>
          </a:prstGeom>
        </p:spPr>
      </p:pic>
      <p:pic>
        <p:nvPicPr>
          <p:cNvPr id="12" name="11 Resim" descr="Ekran Görüntüsü (218).png"/>
          <p:cNvPicPr>
            <a:picLocks noChangeAspect="1"/>
          </p:cNvPicPr>
          <p:nvPr/>
        </p:nvPicPr>
        <p:blipFill>
          <a:blip r:embed="rId7" cstate="print"/>
          <a:stretch>
            <a:fillRect/>
          </a:stretch>
        </p:blipFill>
        <p:spPr>
          <a:xfrm>
            <a:off x="7072330" y="5715016"/>
            <a:ext cx="642971" cy="428647"/>
          </a:xfrm>
          <a:prstGeom prst="rect">
            <a:avLst/>
          </a:prstGeom>
        </p:spPr>
      </p:pic>
      <p:pic>
        <p:nvPicPr>
          <p:cNvPr id="13" name="12 Resim" descr="Ekran Görüntüsü (217).png"/>
          <p:cNvPicPr>
            <a:picLocks noChangeAspect="1"/>
          </p:cNvPicPr>
          <p:nvPr/>
        </p:nvPicPr>
        <p:blipFill>
          <a:blip r:embed="rId8" cstate="print"/>
          <a:stretch>
            <a:fillRect/>
          </a:stretch>
        </p:blipFill>
        <p:spPr>
          <a:xfrm>
            <a:off x="5715008" y="4556497"/>
            <a:ext cx="571504" cy="372720"/>
          </a:xfrm>
          <a:prstGeom prst="rect">
            <a:avLst/>
          </a:prstGeom>
        </p:spPr>
      </p:pic>
      <p:pic>
        <p:nvPicPr>
          <p:cNvPr id="14" name="13 Resim" descr="Ekran Görüntüsü (217).png"/>
          <p:cNvPicPr>
            <a:picLocks noChangeAspect="1"/>
          </p:cNvPicPr>
          <p:nvPr/>
        </p:nvPicPr>
        <p:blipFill>
          <a:blip r:embed="rId9" cstate="print"/>
          <a:stretch>
            <a:fillRect/>
          </a:stretch>
        </p:blipFill>
        <p:spPr>
          <a:xfrm>
            <a:off x="5857884" y="4143380"/>
            <a:ext cx="547720" cy="357209"/>
          </a:xfrm>
          <a:prstGeom prst="rect">
            <a:avLst/>
          </a:prstGeom>
        </p:spPr>
      </p:pic>
      <p:pic>
        <p:nvPicPr>
          <p:cNvPr id="15" name="14 Resim" descr="Ekran Görüntüsü (217).png"/>
          <p:cNvPicPr>
            <a:picLocks noChangeAspect="1"/>
          </p:cNvPicPr>
          <p:nvPr/>
        </p:nvPicPr>
        <p:blipFill>
          <a:blip r:embed="rId10" cstate="print"/>
          <a:stretch>
            <a:fillRect/>
          </a:stretch>
        </p:blipFill>
        <p:spPr>
          <a:xfrm>
            <a:off x="5572132" y="5429264"/>
            <a:ext cx="547720" cy="357209"/>
          </a:xfrm>
          <a:prstGeom prst="rect">
            <a:avLst/>
          </a:prstGeom>
        </p:spPr>
      </p:pic>
    </p:spTree>
  </p:cSld>
  <p:clrMapOvr>
    <a:masterClrMapping/>
  </p:clrMapOvr>
  <p:transition spd="med">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85728"/>
            <a:ext cx="8229600" cy="3786214"/>
          </a:xfrm>
        </p:spPr>
        <p:txBody>
          <a:bodyPr>
            <a:noAutofit/>
          </a:bodyPr>
          <a:lstStyle/>
          <a:p>
            <a:pPr algn="l"/>
            <a:r>
              <a:rPr lang="tr-TR" sz="2400" dirty="0" smtClean="0">
                <a:latin typeface="Arial" pitchFamily="34" charset="0"/>
                <a:cs typeface="Arial" pitchFamily="34" charset="0"/>
              </a:rPr>
              <a:t>	* Çanakkale </a:t>
            </a:r>
            <a:r>
              <a:rPr lang="tr-TR" sz="2400" dirty="0">
                <a:latin typeface="Arial" pitchFamily="34" charset="0"/>
                <a:cs typeface="Arial" pitchFamily="34" charset="0"/>
              </a:rPr>
              <a:t>Savaşı, </a:t>
            </a:r>
            <a:r>
              <a:rPr lang="tr-TR" sz="2400" dirty="0" smtClean="0">
                <a:latin typeface="Arial" pitchFamily="34" charset="0"/>
                <a:cs typeface="Arial" pitchFamily="34" charset="0"/>
              </a:rPr>
              <a:t>1.Dünya </a:t>
            </a:r>
            <a:r>
              <a:rPr lang="tr-TR" sz="2400" dirty="0">
                <a:latin typeface="Arial" pitchFamily="34" charset="0"/>
                <a:cs typeface="Arial" pitchFamily="34" charset="0"/>
              </a:rPr>
              <a:t>Savaşı’nın parçası olan bir savaştır. </a:t>
            </a:r>
            <a:r>
              <a:rPr lang="tr-TR" sz="2400" dirty="0" smtClean="0">
                <a:latin typeface="Arial" pitchFamily="34" charset="0"/>
                <a:cs typeface="Arial" pitchFamily="34" charset="0"/>
              </a:rPr>
              <a:t>Bu </a:t>
            </a:r>
            <a:r>
              <a:rPr lang="tr-TR" sz="2400" dirty="0">
                <a:latin typeface="Arial" pitchFamily="34" charset="0"/>
                <a:cs typeface="Arial" pitchFamily="34" charset="0"/>
              </a:rPr>
              <a:t>savaşta </a:t>
            </a:r>
            <a:r>
              <a:rPr lang="tr-TR" sz="2400" b="1" dirty="0" smtClean="0">
                <a:solidFill>
                  <a:srgbClr val="FF0000"/>
                </a:solidFill>
                <a:latin typeface="Arial" pitchFamily="34" charset="0"/>
                <a:cs typeface="Arial" pitchFamily="34" charset="0"/>
              </a:rPr>
              <a:t>Osmanlı devleti – İtilaf devletleri</a:t>
            </a:r>
            <a:r>
              <a:rPr lang="tr-TR" sz="2400" dirty="0" smtClean="0">
                <a:latin typeface="Arial" pitchFamily="34" charset="0"/>
                <a:cs typeface="Arial" pitchFamily="34" charset="0"/>
              </a:rPr>
              <a:t> </a:t>
            </a:r>
            <a:r>
              <a:rPr lang="tr-TR" sz="2400" dirty="0">
                <a:latin typeface="Arial" pitchFamily="34" charset="0"/>
                <a:cs typeface="Arial" pitchFamily="34" charset="0"/>
              </a:rPr>
              <a:t>savaşmıştır</a:t>
            </a:r>
            <a:r>
              <a:rPr lang="tr-TR" sz="2400" dirty="0" smtClean="0">
                <a:latin typeface="Arial" pitchFamily="34" charset="0"/>
                <a:cs typeface="Arial" pitchFamily="34" charset="0"/>
              </a:rPr>
              <a:t>. </a:t>
            </a:r>
            <a:r>
              <a:rPr lang="tr-TR" sz="2400" b="1" u="sng" dirty="0" smtClean="0">
                <a:latin typeface="Arial" pitchFamily="34" charset="0"/>
                <a:cs typeface="Arial" pitchFamily="34" charset="0"/>
              </a:rPr>
              <a:t>Amaçları Çanakkale Boğazı’nı geçerek İstanbul’u işgal etmekti. </a:t>
            </a:r>
            <a:r>
              <a:rPr lang="tr-TR" sz="2400" dirty="0" smtClean="0">
                <a:latin typeface="Arial" pitchFamily="34" charset="0"/>
                <a:cs typeface="Arial" pitchFamily="34" charset="0"/>
              </a:rPr>
              <a:t>Yaklaşık 500 bin kişinin öldüğü bu çetin savaş Osmanlı </a:t>
            </a:r>
            <a:r>
              <a:rPr lang="tr-TR" sz="2400" dirty="0" err="1" smtClean="0">
                <a:latin typeface="Arial" pitchFamily="34" charset="0"/>
                <a:cs typeface="Arial" pitchFamily="34" charset="0"/>
              </a:rPr>
              <a:t>devleti’nin</a:t>
            </a:r>
            <a:r>
              <a:rPr lang="tr-TR" sz="2400" dirty="0" smtClean="0">
                <a:latin typeface="Arial" pitchFamily="34" charset="0"/>
                <a:cs typeface="Arial" pitchFamily="34" charset="0"/>
              </a:rPr>
              <a:t> zaferiyle sonuçlanmıştır. </a:t>
            </a:r>
            <a:r>
              <a:rPr lang="tr-TR" sz="2400" dirty="0" smtClean="0">
                <a:solidFill>
                  <a:srgbClr val="FF0000"/>
                </a:solidFill>
                <a:latin typeface="Arial" pitchFamily="34" charset="0"/>
                <a:cs typeface="Arial" pitchFamily="34" charset="0"/>
              </a:rPr>
              <a:t>(18 Mart 1915)</a:t>
            </a:r>
            <a:r>
              <a:rPr lang="tr-TR" sz="2400" dirty="0">
                <a:latin typeface="Arial" pitchFamily="34" charset="0"/>
                <a:cs typeface="Arial" pitchFamily="34" charset="0"/>
              </a:rPr>
              <a:t/>
            </a:r>
            <a:br>
              <a:rPr lang="tr-TR" sz="2400" dirty="0">
                <a:latin typeface="Arial" pitchFamily="34" charset="0"/>
                <a:cs typeface="Arial" pitchFamily="34" charset="0"/>
              </a:rPr>
            </a:br>
            <a:r>
              <a:rPr lang="tr-TR" sz="2400" dirty="0" smtClean="0">
                <a:latin typeface="Arial" pitchFamily="34" charset="0"/>
                <a:cs typeface="Arial" pitchFamily="34" charset="0"/>
              </a:rPr>
              <a:t>	* Atatürk, </a:t>
            </a:r>
            <a:r>
              <a:rPr lang="tr-TR" sz="2400" dirty="0">
                <a:latin typeface="Arial" pitchFamily="34" charset="0"/>
                <a:cs typeface="Arial" pitchFamily="34" charset="0"/>
              </a:rPr>
              <a:t>Çanakkale Savaşı’nda gösterdiği üstün kahramanlıktan ötürü </a:t>
            </a:r>
            <a:r>
              <a:rPr lang="tr-TR" sz="2400" dirty="0" smtClean="0">
                <a:latin typeface="Arial" pitchFamily="34" charset="0"/>
                <a:cs typeface="Arial" pitchFamily="34" charset="0"/>
              </a:rPr>
              <a:t>halk arasında </a:t>
            </a:r>
            <a:r>
              <a:rPr lang="tr-TR" sz="2400" dirty="0" smtClean="0">
                <a:solidFill>
                  <a:srgbClr val="FF0000"/>
                </a:solidFill>
                <a:latin typeface="Arial" pitchFamily="34" charset="0"/>
                <a:cs typeface="Arial" pitchFamily="34" charset="0"/>
              </a:rPr>
              <a:t>Anafartalar Kahramanı </a:t>
            </a:r>
            <a:r>
              <a:rPr lang="tr-TR" sz="2400" dirty="0" smtClean="0">
                <a:latin typeface="Arial" pitchFamily="34" charset="0"/>
                <a:cs typeface="Arial" pitchFamily="34" charset="0"/>
              </a:rPr>
              <a:t>olarak tanınmıştır.</a:t>
            </a:r>
            <a:br>
              <a:rPr lang="tr-TR" sz="2400" dirty="0" smtClean="0">
                <a:latin typeface="Arial" pitchFamily="34" charset="0"/>
                <a:cs typeface="Arial" pitchFamily="34" charset="0"/>
              </a:rPr>
            </a:br>
            <a:r>
              <a:rPr lang="tr-TR" sz="2400" dirty="0">
                <a:latin typeface="Arial" pitchFamily="34" charset="0"/>
                <a:cs typeface="Arial" pitchFamily="34" charset="0"/>
              </a:rPr>
              <a:t>	</a:t>
            </a:r>
            <a:r>
              <a:rPr lang="tr-TR" sz="2400" dirty="0" smtClean="0">
                <a:latin typeface="Arial" pitchFamily="34" charset="0"/>
                <a:cs typeface="Arial" pitchFamily="34" charset="0"/>
              </a:rPr>
              <a:t>* Çanakkale Savaşı İttifak Devletleri’ </a:t>
            </a:r>
            <a:r>
              <a:rPr lang="tr-TR" sz="2400" dirty="0" err="1" smtClean="0">
                <a:latin typeface="Arial" pitchFamily="34" charset="0"/>
                <a:cs typeface="Arial" pitchFamily="34" charset="0"/>
              </a:rPr>
              <a:t>nin</a:t>
            </a:r>
            <a:r>
              <a:rPr lang="tr-TR" sz="2400" dirty="0" smtClean="0">
                <a:latin typeface="Arial" pitchFamily="34" charset="0"/>
                <a:cs typeface="Arial" pitchFamily="34" charset="0"/>
              </a:rPr>
              <a:t> </a:t>
            </a:r>
            <a:r>
              <a:rPr lang="tr-TR" sz="2400" b="1" dirty="0" smtClean="0">
                <a:latin typeface="Arial" pitchFamily="34" charset="0"/>
                <a:cs typeface="Arial" pitchFamily="34" charset="0"/>
              </a:rPr>
              <a:t>kazandığı</a:t>
            </a:r>
            <a:r>
              <a:rPr lang="tr-TR" sz="2400" dirty="0" smtClean="0">
                <a:latin typeface="Arial" pitchFamily="34" charset="0"/>
                <a:cs typeface="Arial" pitchFamily="34" charset="0"/>
              </a:rPr>
              <a:t> </a:t>
            </a:r>
            <a:r>
              <a:rPr lang="tr-TR" sz="2400" b="1" dirty="0" smtClean="0">
                <a:latin typeface="Arial" pitchFamily="34" charset="0"/>
                <a:cs typeface="Arial" pitchFamily="34" charset="0"/>
              </a:rPr>
              <a:t>tek cephe olmuştur.			</a:t>
            </a:r>
            <a:r>
              <a:rPr lang="tr-TR" sz="1400" b="1" u="sng" dirty="0" smtClean="0">
                <a:latin typeface="Arial" pitchFamily="34" charset="0"/>
                <a:cs typeface="Arial" pitchFamily="34" charset="0"/>
              </a:rPr>
              <a:t>(SEYİT ONBAŞI)</a:t>
            </a:r>
            <a:endParaRPr lang="tr-TR" sz="1400" u="sng" dirty="0">
              <a:latin typeface="Arial" pitchFamily="34" charset="0"/>
              <a:cs typeface="Arial" pitchFamily="34" charset="0"/>
            </a:endParaRPr>
          </a:p>
        </p:txBody>
      </p:sp>
      <p:pic>
        <p:nvPicPr>
          <p:cNvPr id="18434" name="Picture 2" descr="Hadi ipucu 18 Mart Çanakkale Zaferi: Atatürk şarapnel parçasıyla  yaralandığında ölümden döndüren eşya neydi?"/>
          <p:cNvPicPr>
            <a:picLocks noChangeAspect="1" noChangeArrowheads="1"/>
          </p:cNvPicPr>
          <p:nvPr/>
        </p:nvPicPr>
        <p:blipFill>
          <a:blip r:embed="rId2" cstate="print"/>
          <a:srcRect/>
          <a:stretch>
            <a:fillRect/>
          </a:stretch>
        </p:blipFill>
        <p:spPr bwMode="auto">
          <a:xfrm>
            <a:off x="214282" y="4357694"/>
            <a:ext cx="4265112" cy="2000264"/>
          </a:xfrm>
          <a:prstGeom prst="rect">
            <a:avLst/>
          </a:prstGeom>
          <a:noFill/>
        </p:spPr>
      </p:pic>
      <p:sp>
        <p:nvSpPr>
          <p:cNvPr id="18436" name="AutoShape 4" descr="Seyit Onbaşı - Vikiped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8438" name="AutoShape 6" descr="Seyit Onbaşı - Vikiped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8440" name="Picture 8" descr="Seyit Onbaşı kimdir? Koca Seyit'in kaldırdığı mermi kaç kiloydu? - Son  dakika haberleri"/>
          <p:cNvPicPr>
            <a:picLocks noChangeAspect="1" noChangeArrowheads="1"/>
          </p:cNvPicPr>
          <p:nvPr/>
        </p:nvPicPr>
        <p:blipFill>
          <a:blip r:embed="rId3" cstate="print"/>
          <a:srcRect/>
          <a:stretch>
            <a:fillRect/>
          </a:stretch>
        </p:blipFill>
        <p:spPr bwMode="auto">
          <a:xfrm>
            <a:off x="4929190" y="4357694"/>
            <a:ext cx="3425900" cy="2000264"/>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357166"/>
            <a:ext cx="8229600" cy="5572164"/>
          </a:xfrm>
        </p:spPr>
        <p:txBody>
          <a:bodyPr>
            <a:normAutofit fontScale="90000"/>
          </a:bodyPr>
          <a:lstStyle/>
          <a:p>
            <a:pPr lvl="0" algn="l"/>
            <a:r>
              <a:rPr lang="tr-TR" sz="2400" dirty="0" smtClean="0">
                <a:latin typeface="Arial Nova" pitchFamily="34" charset="0"/>
                <a:cs typeface="Arial" pitchFamily="34" charset="0"/>
              </a:rPr>
              <a:t>	Osmanlı Devleti, Çanakkale Savaşı’nda kazansa da birlikte savaştığı Almanya, kendi savaştığı cephelerde kaybettiği için 1.Dünya Savaşı’nda yenik sayıldık. Bu nedenle </a:t>
            </a:r>
            <a:r>
              <a:rPr lang="tr-TR" sz="2400" b="1" dirty="0">
                <a:latin typeface="Arial Nova" pitchFamily="34" charset="0"/>
                <a:cs typeface="Arial" pitchFamily="34" charset="0"/>
              </a:rPr>
              <a:t>i</a:t>
            </a:r>
            <a:r>
              <a:rPr lang="tr-TR" sz="2400" b="1" dirty="0" smtClean="0">
                <a:latin typeface="Arial Nova" pitchFamily="34" charset="0"/>
                <a:cs typeface="Arial" pitchFamily="34" charset="0"/>
              </a:rPr>
              <a:t>tilaf devletleriyle </a:t>
            </a:r>
            <a:r>
              <a:rPr lang="tr-TR" sz="2400" b="1" dirty="0" smtClean="0">
                <a:solidFill>
                  <a:srgbClr val="FF0000"/>
                </a:solidFill>
                <a:latin typeface="Arial Nova" pitchFamily="34" charset="0"/>
                <a:cs typeface="Arial" pitchFamily="34" charset="0"/>
              </a:rPr>
              <a:t>30 EKİM 1918 </a:t>
            </a:r>
            <a:r>
              <a:rPr lang="tr-TR" sz="2400" dirty="0" smtClean="0">
                <a:latin typeface="Arial Nova" pitchFamily="34" charset="0"/>
                <a:cs typeface="Arial" pitchFamily="34" charset="0"/>
              </a:rPr>
              <a:t>yılında </a:t>
            </a:r>
            <a:r>
              <a:rPr lang="tr-TR" sz="2400" dirty="0" smtClean="0">
                <a:solidFill>
                  <a:srgbClr val="FF0000"/>
                </a:solidFill>
                <a:latin typeface="Arial Nova" pitchFamily="34" charset="0"/>
                <a:cs typeface="Arial" pitchFamily="34" charset="0"/>
              </a:rPr>
              <a:t>MONDROS ATEŞKES ANTLAŞMASI</a:t>
            </a:r>
            <a:r>
              <a:rPr lang="tr-TR" sz="2400" dirty="0" smtClean="0">
                <a:latin typeface="Arial Nova" pitchFamily="34" charset="0"/>
                <a:cs typeface="Arial" pitchFamily="34" charset="0"/>
              </a:rPr>
              <a:t>’ </a:t>
            </a:r>
            <a:r>
              <a:rPr lang="tr-TR" sz="2400" dirty="0" err="1" smtClean="0">
                <a:latin typeface="Arial Nova" pitchFamily="34" charset="0"/>
                <a:cs typeface="Arial" pitchFamily="34" charset="0"/>
              </a:rPr>
              <a:t>nı</a:t>
            </a:r>
            <a:r>
              <a:rPr lang="tr-TR" sz="2400" dirty="0" smtClean="0">
                <a:latin typeface="Arial Nova" pitchFamily="34" charset="0"/>
                <a:cs typeface="Arial" pitchFamily="34" charset="0"/>
              </a:rPr>
              <a:t> imzalamak zorunda kaldık. </a:t>
            </a:r>
            <a:br>
              <a:rPr lang="tr-TR" sz="2400" dirty="0" smtClean="0">
                <a:latin typeface="Arial Nova" pitchFamily="34" charset="0"/>
                <a:cs typeface="Arial" pitchFamily="34" charset="0"/>
              </a:rPr>
            </a:br>
            <a:r>
              <a:rPr lang="tr-TR" sz="2400" dirty="0">
                <a:latin typeface="Arial Nova" pitchFamily="34" charset="0"/>
                <a:cs typeface="Arial" pitchFamily="34" charset="0"/>
              </a:rPr>
              <a:t>	</a:t>
            </a:r>
            <a:r>
              <a:rPr lang="tr-TR" sz="2400" b="1" u="sng" dirty="0" smtClean="0">
                <a:latin typeface="Arial Nova" pitchFamily="34" charset="0"/>
                <a:cs typeface="Arial" pitchFamily="34" charset="0"/>
              </a:rPr>
              <a:t>Bu antlaşmanın bazı şartları şunlardır:</a:t>
            </a:r>
            <a:r>
              <a:rPr lang="tr-TR" sz="2400" dirty="0" smtClean="0">
                <a:latin typeface="Arial Nova" pitchFamily="34" charset="0"/>
                <a:cs typeface="Arial" pitchFamily="34" charset="0"/>
              </a:rPr>
              <a:t/>
            </a:r>
            <a:br>
              <a:rPr lang="tr-TR" sz="2400" dirty="0" smtClean="0">
                <a:latin typeface="Arial Nova" pitchFamily="34" charset="0"/>
                <a:cs typeface="Arial" pitchFamily="34" charset="0"/>
              </a:rPr>
            </a:br>
            <a:r>
              <a:rPr lang="tr-TR" sz="2400" dirty="0" smtClean="0">
                <a:latin typeface="Arial Nova" pitchFamily="34" charset="0"/>
                <a:cs typeface="Arial" pitchFamily="34" charset="0"/>
              </a:rPr>
              <a:t>  </a:t>
            </a:r>
            <a:r>
              <a:rPr lang="tr-TR" sz="2700" dirty="0" smtClean="0"/>
              <a:t>*** Çanakkale </a:t>
            </a:r>
            <a:r>
              <a:rPr lang="tr-TR" sz="2700" dirty="0"/>
              <a:t>ve İstanbul Boğazları İtilaf devletlerine açılacak.</a:t>
            </a:r>
            <a:br>
              <a:rPr lang="tr-TR" sz="2700" dirty="0"/>
            </a:br>
            <a:r>
              <a:rPr lang="tr-TR" sz="2700" dirty="0" smtClean="0"/>
              <a:t>  </a:t>
            </a:r>
            <a:br>
              <a:rPr lang="tr-TR" sz="2700" dirty="0" smtClean="0"/>
            </a:br>
            <a:r>
              <a:rPr lang="tr-TR" sz="2700" dirty="0"/>
              <a:t> </a:t>
            </a:r>
            <a:r>
              <a:rPr lang="tr-TR" sz="2700" dirty="0" smtClean="0"/>
              <a:t> *** Osmanlı </a:t>
            </a:r>
            <a:r>
              <a:rPr lang="tr-TR" sz="2700" dirty="0"/>
              <a:t>ordusu terhis edilecek (dağıtılacak).</a:t>
            </a:r>
            <a:br>
              <a:rPr lang="tr-TR" sz="2700" dirty="0"/>
            </a:br>
            <a:r>
              <a:rPr lang="tr-TR" sz="2700" dirty="0" smtClean="0"/>
              <a:t>  </a:t>
            </a:r>
            <a:br>
              <a:rPr lang="tr-TR" sz="2700" dirty="0" smtClean="0"/>
            </a:br>
            <a:r>
              <a:rPr lang="tr-TR" sz="2700" dirty="0" smtClean="0"/>
              <a:t>  *** Bütün </a:t>
            </a:r>
            <a:r>
              <a:rPr lang="tr-TR" sz="2700" dirty="0"/>
              <a:t>demiryolu ve haberleşme araçları itilaf devletlerinin kontrolü altına girecek.</a:t>
            </a:r>
            <a:br>
              <a:rPr lang="tr-TR" sz="2700" dirty="0"/>
            </a:br>
            <a:r>
              <a:rPr lang="tr-TR" sz="2700" dirty="0"/>
              <a:t> </a:t>
            </a:r>
            <a:r>
              <a:rPr lang="tr-TR" sz="2700" dirty="0" smtClean="0"/>
              <a:t> </a:t>
            </a:r>
            <a:br>
              <a:rPr lang="tr-TR" sz="2700" dirty="0" smtClean="0"/>
            </a:br>
            <a:r>
              <a:rPr lang="tr-TR" sz="2700" dirty="0"/>
              <a:t> </a:t>
            </a:r>
            <a:r>
              <a:rPr lang="tr-TR" sz="2700" dirty="0" smtClean="0"/>
              <a:t> *** İtilaf devletleri </a:t>
            </a:r>
            <a:r>
              <a:rPr lang="tr-TR" sz="2700" dirty="0"/>
              <a:t>güvenliklerini sağlamak için istedikleri yerleri işgal </a:t>
            </a:r>
            <a:r>
              <a:rPr lang="tr-TR" sz="2700" dirty="0" smtClean="0"/>
              <a:t>edebilecektir.</a:t>
            </a:r>
            <a:endParaRPr lang="tr-TR" sz="2700" b="1" dirty="0">
              <a:latin typeface="Arial Nova" pitchFamily="34" charset="0"/>
              <a:cs typeface="Arial" pitchFamily="34" charset="0"/>
            </a:endParaRPr>
          </a:p>
        </p:txBody>
      </p:sp>
    </p:spTree>
  </p:cSld>
  <p:clrMapOvr>
    <a:masterClrMapping/>
  </p:clrMapOvr>
  <p:transition spd="med">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928670"/>
            <a:ext cx="8229600" cy="4143404"/>
          </a:xfrm>
        </p:spPr>
        <p:txBody>
          <a:bodyPr>
            <a:noAutofit/>
          </a:bodyPr>
          <a:lstStyle/>
          <a:p>
            <a:pPr algn="l"/>
            <a:r>
              <a:rPr lang="tr-TR" sz="2400" b="1" u="sng" dirty="0"/>
              <a:t>Mondros Ateşkes Antlaşması’nın </a:t>
            </a:r>
            <a:r>
              <a:rPr lang="tr-TR" sz="2400" b="1" u="sng" dirty="0" smtClean="0"/>
              <a:t>Önemi Nedir?</a:t>
            </a:r>
            <a:br>
              <a:rPr lang="tr-TR" sz="2400" b="1" u="sng" dirty="0" smtClean="0"/>
            </a:br>
            <a:r>
              <a:rPr lang="tr-TR" sz="2400" dirty="0"/>
              <a:t/>
            </a:r>
            <a:br>
              <a:rPr lang="tr-TR" sz="2400" dirty="0"/>
            </a:br>
            <a:r>
              <a:rPr lang="tr-TR" sz="2400" dirty="0" smtClean="0">
                <a:solidFill>
                  <a:srgbClr val="FF0000"/>
                </a:solidFill>
              </a:rPr>
              <a:t>1-</a:t>
            </a:r>
            <a:r>
              <a:rPr lang="tr-TR" sz="2400" dirty="0" smtClean="0"/>
              <a:t> Bu </a:t>
            </a:r>
            <a:r>
              <a:rPr lang="tr-TR" sz="2400" dirty="0"/>
              <a:t>antlaşma ile Osmanlı Devleti bağımsızlığı kaybetti.</a:t>
            </a:r>
            <a:br>
              <a:rPr lang="tr-TR" sz="2400" dirty="0"/>
            </a:br>
            <a:r>
              <a:rPr lang="tr-TR" sz="2400" dirty="0" smtClean="0"/>
              <a:t/>
            </a:r>
            <a:br>
              <a:rPr lang="tr-TR" sz="2400" dirty="0" smtClean="0"/>
            </a:br>
            <a:r>
              <a:rPr lang="tr-TR" sz="2400" dirty="0" smtClean="0">
                <a:solidFill>
                  <a:srgbClr val="FF0000"/>
                </a:solidFill>
              </a:rPr>
              <a:t>2-</a:t>
            </a:r>
            <a:r>
              <a:rPr lang="tr-TR" sz="2400" dirty="0" smtClean="0"/>
              <a:t> Savaşı </a:t>
            </a:r>
            <a:r>
              <a:rPr lang="tr-TR" sz="2400" dirty="0"/>
              <a:t>kazanan itilaf devletleri bu antlaşmaya dayanarak yurdumuzu işgal etmeye başladılar</a:t>
            </a:r>
            <a:r>
              <a:rPr lang="tr-TR" sz="2400" dirty="0" smtClean="0"/>
              <a:t>.</a:t>
            </a:r>
            <a:br>
              <a:rPr lang="tr-TR" sz="2400" dirty="0" smtClean="0"/>
            </a:br>
            <a:r>
              <a:rPr lang="tr-TR" sz="2400" dirty="0"/>
              <a:t/>
            </a:r>
            <a:br>
              <a:rPr lang="tr-TR" sz="2400" dirty="0"/>
            </a:br>
            <a:r>
              <a:rPr lang="tr-TR" sz="2400" dirty="0"/>
              <a:t>Mustafa Kemal </a:t>
            </a:r>
            <a:r>
              <a:rPr lang="tr-TR" sz="2400" dirty="0" smtClean="0"/>
              <a:t>, İstanbul’un </a:t>
            </a:r>
            <a:r>
              <a:rPr lang="tr-TR" sz="2400" dirty="0"/>
              <a:t>ve Anadolu’nun işgalleri karşısında ümidini kaybetmedi. Kurtuluşa olan inancını şu sözlerle ifade etti: </a:t>
            </a:r>
            <a:r>
              <a:rPr lang="tr-TR" sz="2400" b="1" dirty="0"/>
              <a:t>’’Geldikleri gibi giderler.’’ </a:t>
            </a:r>
            <a:r>
              <a:rPr lang="tr-TR" sz="2400" dirty="0"/>
              <a:t/>
            </a:r>
            <a:br>
              <a:rPr lang="tr-TR" sz="2400" dirty="0"/>
            </a:br>
            <a:r>
              <a:rPr lang="tr-TR" sz="2400" dirty="0" smtClean="0"/>
              <a:t/>
            </a:r>
            <a:br>
              <a:rPr lang="tr-TR" sz="2400" dirty="0" smtClean="0"/>
            </a:br>
            <a:endParaRPr lang="tr-TR" sz="2400" dirty="0"/>
          </a:p>
        </p:txBody>
      </p:sp>
    </p:spTree>
  </p:cSld>
  <p:clrMapOvr>
    <a:masterClrMapping/>
  </p:clrMapOvr>
  <p:transition spd="med">
    <p:wipe dir="d"/>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269</TotalTime>
  <Words>1380</Words>
  <PresentationFormat>Ekran Gösterisi (4:3)</PresentationFormat>
  <Paragraphs>165</Paragraphs>
  <Slides>39</Slides>
  <Notes>0</Notes>
  <HiddenSlides>0</HiddenSlides>
  <MMClips>0</MMClips>
  <ScaleCrop>false</ScaleCrop>
  <HeadingPairs>
    <vt:vector size="4" baseType="variant">
      <vt:variant>
        <vt:lpstr>Tema</vt:lpstr>
      </vt:variant>
      <vt:variant>
        <vt:i4>1</vt:i4>
      </vt:variant>
      <vt:variant>
        <vt:lpstr>Slayt Başlıkları</vt:lpstr>
      </vt:variant>
      <vt:variant>
        <vt:i4>39</vt:i4>
      </vt:variant>
    </vt:vector>
  </HeadingPairs>
  <TitlesOfParts>
    <vt:vector size="40" baseType="lpstr">
      <vt:lpstr>Ofis Teması</vt:lpstr>
      <vt:lpstr>ATATÜRK’ÜN HAYATI  VE  MİLLİ MÜCADELE YILLARI</vt:lpstr>
      <vt:lpstr>Atatürk, ilk olarak annesinin isteği üzerine (1)Mahalle Mektebinde okula başladı. Ardından (2)Şemsi Efendi İlkokulunda ilk öğrenimine devam etti.</vt:lpstr>
      <vt:lpstr>Ortaokulu, (3)Selanik Askeri Rüştiyesinde okuyan Atatürk; liseyi ise(4)Manastır Askeri İdadisinde okudu.</vt:lpstr>
      <vt:lpstr>Liseden sonra önce Harp Okulunu ardından Harp Akademisini (11 Ocak 1905) başarıyla bitirip KURMAY YÜZBAŞI rütbesiyle ilk görev yeri olan ŞAM’ da göreve başladı.(5 Şubat 1905)</vt:lpstr>
      <vt:lpstr>Şam’da görev yaparken 1911 yılında Trablusgarp’a saldıran İtalyanlara karşı Tobruk ve Derne’ de mücadele etti. Atatürk’ün ilk katıldığı savaş olan Trablusgarp Savaşı’nda İtalyanlara karşı üstünlük sağlamamıza rağmen, 1912 yılından yapılan UŞİ Anlaşmasıyla Trablusgarp İtalyanlara bırakıldı.</vt:lpstr>
      <vt:lpstr> Atatürk, Trablusgarp’tan sonra 1912 yılında başlayan BALKAN SAVAŞI ‘nda görev aldı.      Ardından 1914 yılında 1.DÜNYA SAVAŞI başladı. Osmanlı Devleti 1.Dünya Savaşı’nda Almanya’nın yanında yer aldı. Bu savaşta 2 cephe bulunmaktadır. </vt:lpstr>
      <vt:lpstr> * Çanakkale Savaşı, 1.Dünya Savaşı’nın parçası olan bir savaştır. Bu savaşta Osmanlı devleti – İtilaf devletleri savaşmıştır. Amaçları Çanakkale Boğazı’nı geçerek İstanbul’u işgal etmekti. Yaklaşık 500 bin kişinin öldüğü bu çetin savaş Osmanlı devleti’nin zaferiyle sonuçlanmıştır. (18 Mart 1915)  * Atatürk, Çanakkale Savaşı’nda gösterdiği üstün kahramanlıktan ötürü halk arasında Anafartalar Kahramanı olarak tanınmıştır.  * Çanakkale Savaşı İttifak Devletleri’ nin kazandığı tek cephe olmuştur.   (SEYİT ONBAŞI)</vt:lpstr>
      <vt:lpstr> Osmanlı Devleti, Çanakkale Savaşı’nda kazansa da birlikte savaştığı Almanya, kendi savaştığı cephelerde kaybettiği için 1.Dünya Savaşı’nda yenik sayıldık. Bu nedenle itilaf devletleriyle 30 EKİM 1918 yılında MONDROS ATEŞKES ANTLAŞMASI’ nı imzalamak zorunda kaldık.   Bu antlaşmanın bazı şartları şunlardır:   *** Çanakkale ve İstanbul Boğazları İtilaf devletlerine açılacak.      *** Osmanlı ordusu terhis edilecek (dağıtılacak).      *** Bütün demiryolu ve haberleşme araçları itilaf devletlerinin kontrolü altına girecek.      *** İtilaf devletleri güvenliklerini sağlamak için istedikleri yerleri işgal edebilecektir.</vt:lpstr>
      <vt:lpstr>Mondros Ateşkes Antlaşması’nın Önemi Nedir?  1- Bu antlaşma ile Osmanlı Devleti bağımsızlığı kaybetti.  2- Savaşı kazanan itilaf devletleri bu antlaşmaya dayanarak yurdumuzu işgal etmeye başladılar.  Mustafa Kemal , İstanbul’un ve Anadolu’nun işgalleri karşısında ümidini kaybetmedi. Kurtuluşa olan inancını şu sözlerle ifade etti: ’’Geldikleri gibi giderler.’’   </vt:lpstr>
      <vt:lpstr>Slayt 10</vt:lpstr>
      <vt:lpstr>Slayt 11</vt:lpstr>
      <vt:lpstr>Slayt 12</vt:lpstr>
      <vt:lpstr>Slayt 13</vt:lpstr>
      <vt:lpstr>Slayt 14</vt:lpstr>
      <vt:lpstr>AMASYA GENELGESİ (22 Haziran 1919) </vt:lpstr>
      <vt:lpstr>ERZURUM KONGRESİ (23 Temmuz 1919)</vt:lpstr>
      <vt:lpstr>SİVAS KONGRESİ (4 Eylül 1919)</vt:lpstr>
      <vt:lpstr>Slayt 18</vt:lpstr>
      <vt:lpstr>Slayt 19</vt:lpstr>
      <vt:lpstr>KURTULUŞ SAVAŞI (İSTİKLAL HARBİ)</vt:lpstr>
      <vt:lpstr>KURTULUŞ SAVAŞI’NDAKİ CEPHELER</vt:lpstr>
      <vt:lpstr>Doğu cephesinde: Rusların desteklediği Ermenilerle Güney cephesinde : Fransız, İtalyan ve İngilizlerle Batı cephesinde : İngilizlerin desteklediği Yunanlılarla mücadele ettik.</vt:lpstr>
      <vt:lpstr>DOĞU CEPHESİ (Kars-Ardahan-Ağrı ve çevresi)</vt:lpstr>
      <vt:lpstr>GÜNEY CEPHESİ (Antep-Urfa-Maraş-Adana-Antalya ve çevresi)</vt:lpstr>
      <vt:lpstr>BATI CEPHESİ (İzmir-Aydın- Eskişehir-Kütahya ve çevresi)</vt:lpstr>
      <vt:lpstr>Batı Cephesinde Yapılan Savaşlar  I. ve II. İnönü Savaşları  </vt:lpstr>
      <vt:lpstr>Batı Cephesinde Yapılan Savaşlar  Kütahya-Eskişehir Muharebesi 10-24 Temmuz 1921  </vt:lpstr>
      <vt:lpstr>Batı Cephesinde Yapılan Savaşlar Sakarya Meydan Muharebesi 23 Ağustos-13 Eylül 1921</vt:lpstr>
      <vt:lpstr>Batı Cephesinde Yapılan Savaşlar Büyük Taarruz (Başkomutanlık Meydan Muharebesi) (26-30 Ağustos 1922)</vt:lpstr>
      <vt:lpstr>Slayt 30</vt:lpstr>
      <vt:lpstr>Slayt 31</vt:lpstr>
      <vt:lpstr>Slayt 32</vt:lpstr>
      <vt:lpstr>Slayt 33</vt:lpstr>
      <vt:lpstr>Mudanya Ateşkes Antlaşması  (11 Ekim 1922)</vt:lpstr>
      <vt:lpstr>Lozan Barış Antlaşması  (24 Temmuz 1923)</vt:lpstr>
      <vt:lpstr>Lozan Barış Antlaşması  (24 Temmuz 1923)</vt:lpstr>
      <vt:lpstr>CUMHURİYETİN İLANI (29 EKİM 1923)</vt:lpstr>
      <vt:lpstr>Slayt 38</vt:lpstr>
      <vt:lpstr>Slayt 39</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2020-11-26T19:47:45Z</dcterms:created>
  <dcterms:modified xsi:type="dcterms:W3CDTF">2020-11-28T08:15:47Z</dcterms:modified>
  <cp:category>https://www.sorubak.com</cp:category>
</cp:coreProperties>
</file>