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EF5FDA"/>
    <a:srgbClr val="70DBDE"/>
    <a:srgbClr val="FF5353"/>
    <a:srgbClr val="FF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KUR’AN-I KERİM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 algn="just">
              <a:buNone/>
            </a:pP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 (</a:t>
            </a:r>
            <a:r>
              <a:rPr lang="tr-T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.), insanları doğru yola yöneltmek ve onlara bilmediklerini öğretmek için ilahi kitaplar göndermiştir. Allah (</a:t>
            </a:r>
            <a:r>
              <a:rPr lang="tr-T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tarafından Hz. Muhammed’e (</a:t>
            </a:r>
            <a:r>
              <a:rPr lang="tr-T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s.a.v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gönderilen son ilahi kitap </a:t>
            </a:r>
            <a:r>
              <a:rPr lang="tr-TR" sz="2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’dir.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157000"/>
            <a:ext cx="5997104" cy="319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300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129711" y="620688"/>
            <a:ext cx="2520280" cy="1728192"/>
          </a:xfrm>
          <a:prstGeom prst="ellipse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683568" y="1005408"/>
            <a:ext cx="14125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708672" y="1005408"/>
            <a:ext cx="72008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Kerim’de başı ve sonu belli olan, farklı sayılarda ayet içeren bölümlere sure denir.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Kur’an-ı Kerim’de toplam </a:t>
            </a: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114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sure vardır.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Sureler besmele ile başlar ve uzunlukları</a:t>
            </a:r>
          </a:p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birbirinden farklıdır.</a:t>
            </a:r>
          </a:p>
          <a:p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Kerim’in en uzun suresi </a:t>
            </a:r>
            <a:r>
              <a:rPr lang="tr-TR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Bakara Suresi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en kısa suresi </a:t>
            </a:r>
            <a:r>
              <a:rPr lang="tr-T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Kevser Suresi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’dir.</a:t>
            </a:r>
          </a:p>
          <a:p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0166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564949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Kerim’deki surelerin her birinin özel bir ismi vardır. </a:t>
            </a:r>
          </a:p>
          <a:p>
            <a:pPr marL="0" indent="0" algn="just">
              <a:buNone/>
            </a:pPr>
            <a:endParaRPr lang="tr-TR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Sureler bu isimlerini; içinde geçen bir olay veya konudan, bir peygamber isminden, önemli kişi ve topluluk isimlerinden veya surede bahsedilen bir canlının isminden almışlardır. </a:t>
            </a:r>
          </a:p>
        </p:txBody>
      </p:sp>
    </p:spTree>
    <p:extLst>
      <p:ext uri="{BB962C8B-B14F-4D97-AF65-F5344CB8AC3E}">
        <p14:creationId xmlns:p14="http://schemas.microsoft.com/office/powerpoint/2010/main" val="4152887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DBDE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100" dirty="0"/>
              <a:t>.</a:t>
            </a:r>
          </a:p>
        </p:txBody>
      </p:sp>
      <p:sp>
        <p:nvSpPr>
          <p:cNvPr id="4" name="Oval 3"/>
          <p:cNvSpPr/>
          <p:nvPr/>
        </p:nvSpPr>
        <p:spPr>
          <a:xfrm>
            <a:off x="611560" y="1468754"/>
            <a:ext cx="1368152" cy="1080120"/>
          </a:xfrm>
          <a:prstGeom prst="ellipse">
            <a:avLst/>
          </a:prstGeom>
          <a:solidFill>
            <a:srgbClr val="FF0000">
              <a:alpha val="4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2267744" y="1465548"/>
            <a:ext cx="1368152" cy="1080120"/>
          </a:xfrm>
          <a:prstGeom prst="ellipse">
            <a:avLst/>
          </a:prstGeom>
          <a:solidFill>
            <a:srgbClr val="00B0F0">
              <a:alpha val="7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3923928" y="1465548"/>
            <a:ext cx="1368152" cy="1080120"/>
          </a:xfrm>
          <a:prstGeom prst="ellipse">
            <a:avLst/>
          </a:prstGeom>
          <a:solidFill>
            <a:srgbClr val="00B050">
              <a:alpha val="5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5580112" y="1465548"/>
            <a:ext cx="1368152" cy="1080120"/>
          </a:xfrm>
          <a:prstGeom prst="ellipse">
            <a:avLst/>
          </a:prstGeom>
          <a:solidFill>
            <a:srgbClr val="FFFF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7164288" y="1450995"/>
            <a:ext cx="1368152" cy="1080120"/>
          </a:xfrm>
          <a:prstGeom prst="ellipse">
            <a:avLst/>
          </a:prstGeom>
          <a:solidFill>
            <a:srgbClr val="7030A0">
              <a:alpha val="5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863588" y="1667889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Cuma Suresi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519772" y="1667888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Nuh Suresi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4175956" y="1682442"/>
            <a:ext cx="972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Lokman Suresi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5940152" y="1529388"/>
            <a:ext cx="9178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Al-i İmran Suresi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7452320" y="1667887"/>
            <a:ext cx="88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Neml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Suresi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683568" y="3284983"/>
            <a:ext cx="1224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İçinde geçen bir olay veya konudan 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2339752" y="332222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Peygamber isminden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4103948" y="3322219"/>
            <a:ext cx="1116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Önemli kişilerden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5742374" y="3284984"/>
            <a:ext cx="1205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Topluluk isminden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7411887" y="3284982"/>
            <a:ext cx="1215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Surede bahsedilen canlının isminden</a:t>
            </a: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1187624" y="2601415"/>
            <a:ext cx="0" cy="68356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2906927" y="2601415"/>
            <a:ext cx="0" cy="68356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99992" y="2601415"/>
            <a:ext cx="0" cy="68356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6264188" y="2545668"/>
            <a:ext cx="0" cy="68356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7893369" y="2601415"/>
            <a:ext cx="0" cy="68356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948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Kerim’deki surelerin her birinin özel bir ismi vardır. </a:t>
            </a:r>
            <a:r>
              <a:rPr lang="tr-T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Fatiha Suresi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Kur’an’ın ilk suresidir.</a:t>
            </a: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152" y="2060847"/>
            <a:ext cx="3348295" cy="412641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61048"/>
            <a:ext cx="4204757" cy="948634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683568" y="2401590"/>
            <a:ext cx="2969274" cy="40011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Sureler besmele ile başlar.</a:t>
            </a:r>
          </a:p>
        </p:txBody>
      </p:sp>
      <p:cxnSp>
        <p:nvCxnSpPr>
          <p:cNvPr id="8" name="Düz Ok Bağlayıcısı 7"/>
          <p:cNvCxnSpPr/>
          <p:nvPr/>
        </p:nvCxnSpPr>
        <p:spPr>
          <a:xfrm flipH="1" flipV="1">
            <a:off x="2353898" y="2852936"/>
            <a:ext cx="129870" cy="936104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H="1">
            <a:off x="3653936" y="2564904"/>
            <a:ext cx="1944216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251520" y="3861048"/>
            <a:ext cx="4176464" cy="43204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724128" y="2112083"/>
            <a:ext cx="3024336" cy="74085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Ayraç 13"/>
          <p:cNvSpPr/>
          <p:nvPr/>
        </p:nvSpPr>
        <p:spPr>
          <a:xfrm>
            <a:off x="5180237" y="2924944"/>
            <a:ext cx="405759" cy="3262322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Ayraç 15"/>
          <p:cNvSpPr/>
          <p:nvPr/>
        </p:nvSpPr>
        <p:spPr>
          <a:xfrm rot="16200000">
            <a:off x="2149115" y="2950331"/>
            <a:ext cx="504056" cy="4053682"/>
          </a:xfrm>
          <a:prstGeom prst="leftBrac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273395" y="5373216"/>
            <a:ext cx="4631011" cy="400110"/>
          </a:xfrm>
          <a:prstGeom prst="rect">
            <a:avLst/>
          </a:prstGeom>
          <a:noFill/>
          <a:ln w="254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Surelerin uzunlukları  birbirinden farklıdır.</a:t>
            </a:r>
          </a:p>
        </p:txBody>
      </p:sp>
    </p:spTree>
    <p:extLst>
      <p:ext uri="{BB962C8B-B14F-4D97-AF65-F5344CB8AC3E}">
        <p14:creationId xmlns:p14="http://schemas.microsoft.com/office/powerpoint/2010/main" val="1502731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Mushaftaki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sıralamaya göre;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Dolu Çerçeve 6"/>
          <p:cNvSpPr/>
          <p:nvPr/>
        </p:nvSpPr>
        <p:spPr>
          <a:xfrm>
            <a:off x="898599" y="2420888"/>
            <a:ext cx="2448272" cy="1224136"/>
          </a:xfrm>
          <a:prstGeom prst="bevel">
            <a:avLst/>
          </a:prstGeom>
          <a:solidFill>
            <a:srgbClr val="FFC000">
              <a:alpha val="8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olu Çerçeve 9"/>
          <p:cNvSpPr/>
          <p:nvPr/>
        </p:nvSpPr>
        <p:spPr>
          <a:xfrm>
            <a:off x="5940152" y="4867433"/>
            <a:ext cx="2448272" cy="12241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olu Çerçeve 10"/>
          <p:cNvSpPr/>
          <p:nvPr/>
        </p:nvSpPr>
        <p:spPr>
          <a:xfrm>
            <a:off x="898599" y="4869160"/>
            <a:ext cx="2448272" cy="1224136"/>
          </a:xfrm>
          <a:prstGeom prst="bevel">
            <a:avLst/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olu Çerçeve 11"/>
          <p:cNvSpPr/>
          <p:nvPr/>
        </p:nvSpPr>
        <p:spPr>
          <a:xfrm>
            <a:off x="5796136" y="2440863"/>
            <a:ext cx="2448272" cy="1224136"/>
          </a:xfrm>
          <a:prstGeom prst="bevel">
            <a:avLst/>
          </a:prstGeom>
          <a:solidFill>
            <a:srgbClr val="00B0F0">
              <a:alpha val="8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1447035" y="177287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İlk sure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6228184" y="177281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 sure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187624" y="422108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uzun sure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6048164" y="422108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kısa sure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1006611" y="277134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Fatiha Suresi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5940152" y="2791321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Nas Suresi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1006611" y="521961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Bakara Suresi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6048164" y="521961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Kevser Suresi</a:t>
            </a:r>
          </a:p>
        </p:txBody>
      </p:sp>
    </p:spTree>
    <p:extLst>
      <p:ext uri="{BB962C8B-B14F-4D97-AF65-F5344CB8AC3E}">
        <p14:creationId xmlns:p14="http://schemas.microsoft.com/office/powerpoint/2010/main" val="3963892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179512" y="260648"/>
            <a:ext cx="2160240" cy="1812029"/>
          </a:xfrm>
          <a:prstGeom prst="ellipse">
            <a:avLst/>
          </a:prstGeom>
          <a:solidFill>
            <a:srgbClr val="7030A0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699222" y="692696"/>
            <a:ext cx="11208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CÜZ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771800" y="661917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Kerim’in yirmi sayfadan oluşan her bir bölümüne </a:t>
            </a:r>
            <a:r>
              <a:rPr lang="tr-TR" sz="24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cüz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Kur’an-ı Kerim’de </a:t>
            </a:r>
            <a:r>
              <a:rPr lang="tr-T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otuz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cüz vardır.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cüz, sayfa kenarında bulunan ve gül şeklinde olan bir işaretle birbirinden ayrılır.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Şeklinden dolayı bu işaretlere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cüz gülü 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denir.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Kerim’in cüzlere ayrılmış olması okuyanlar için kolaylık sağlar. Bu sayede hafızlar ezberlerini daha rahat yaparlar.</a:t>
            </a:r>
          </a:p>
        </p:txBody>
      </p:sp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2" y="2304921"/>
            <a:ext cx="2516244" cy="3584713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195736" y="2780928"/>
            <a:ext cx="432048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Düz Ok Bağlayıcısı 9"/>
          <p:cNvCxnSpPr/>
          <p:nvPr/>
        </p:nvCxnSpPr>
        <p:spPr>
          <a:xfrm flipV="1">
            <a:off x="2627784" y="2815702"/>
            <a:ext cx="576064" cy="2880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2618528" y="3352927"/>
            <a:ext cx="585320" cy="36410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0841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marL="0" indent="0" algn="just">
              <a:buNone/>
            </a:pPr>
            <a:r>
              <a:rPr lang="tr-T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Hatim: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Kur'an-ı Kerim’i ilk suresi olan </a:t>
            </a:r>
            <a:r>
              <a:rPr lang="tr-TR" sz="36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Fâtiha</a:t>
            </a:r>
            <a:r>
              <a:rPr lang="tr-TR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suresinden başlayıp en son suresi olan Nas suresine kadar okumaktır.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sz="3600" b="1" dirty="0">
                <a:solidFill>
                  <a:srgbClr val="EF5F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Hafız: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Kur’an’ı başından sonuna kadar ezberleyen kimsedir.</a:t>
            </a:r>
          </a:p>
        </p:txBody>
      </p:sp>
      <p:sp>
        <p:nvSpPr>
          <p:cNvPr id="4" name="Dolu Çerçeve 3"/>
          <p:cNvSpPr/>
          <p:nvPr/>
        </p:nvSpPr>
        <p:spPr>
          <a:xfrm>
            <a:off x="1187624" y="669265"/>
            <a:ext cx="6624736" cy="1152128"/>
          </a:xfrm>
          <a:prstGeom prst="bevel">
            <a:avLst/>
          </a:prstGeom>
          <a:solidFill>
            <a:srgbClr val="00B050">
              <a:alpha val="7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2411760" y="836712"/>
            <a:ext cx="4049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BİLİYOR MUSUNUZ?</a:t>
            </a:r>
          </a:p>
        </p:txBody>
      </p:sp>
    </p:spTree>
    <p:extLst>
      <p:ext uri="{BB962C8B-B14F-4D97-AF65-F5344CB8AC3E}">
        <p14:creationId xmlns:p14="http://schemas.microsoft.com/office/powerpoint/2010/main" val="1963764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916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Dua Tanıyorum: </a:t>
            </a:r>
            <a:r>
              <a:rPr lang="tr-TR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Âmentü</a:t>
            </a:r>
            <a:r>
              <a:rPr 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Duası ve Anlamı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tr-TR" dirty="0"/>
              <a:t>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3600" b="1" dirty="0" err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Âmentü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inandım demektir. İslam dinindeki imanın şartları amentü terimiyle ifade edilir. 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Âmentü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duası olarak bilinen bu duada imanın şartları sıralanmakta ve dua Kelime-i 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Şehadet’le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bitmektedir. </a:t>
            </a:r>
          </a:p>
        </p:txBody>
      </p:sp>
    </p:spTree>
    <p:extLst>
      <p:ext uri="{BB962C8B-B14F-4D97-AF65-F5344CB8AC3E}">
        <p14:creationId xmlns:p14="http://schemas.microsoft.com/office/powerpoint/2010/main" val="1182203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7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205"/>
            <a:ext cx="9144000" cy="573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80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 descr="Ekran Kırpm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564904"/>
            <a:ext cx="3383550" cy="2077691"/>
          </a:xfrm>
        </p:spPr>
      </p:pic>
      <p:sp>
        <p:nvSpPr>
          <p:cNvPr id="8" name="Metin kutusu 7"/>
          <p:cNvSpPr txBox="1"/>
          <p:nvPr/>
        </p:nvSpPr>
        <p:spPr>
          <a:xfrm>
            <a:off x="258416" y="873401"/>
            <a:ext cx="2448272" cy="923330"/>
          </a:xfrm>
          <a:prstGeom prst="rect">
            <a:avLst/>
          </a:prstGeom>
          <a:solidFill>
            <a:srgbClr val="FFFF00">
              <a:alpha val="30000"/>
            </a:srgbClr>
          </a:solidFill>
          <a:ln w="6032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/>
              <a:t>Allah tarafından Hz. Muhammed’e (</a:t>
            </a:r>
            <a:r>
              <a:rPr lang="tr-TR" dirty="0" err="1"/>
              <a:t>s.a.v</a:t>
            </a:r>
            <a:r>
              <a:rPr lang="tr-TR" dirty="0"/>
              <a:t>.) gönderilmiştir.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6027950" y="1011900"/>
            <a:ext cx="2736304" cy="646331"/>
          </a:xfrm>
          <a:prstGeom prst="rect">
            <a:avLst/>
          </a:prstGeom>
          <a:solidFill>
            <a:srgbClr val="92D050">
              <a:alpha val="61000"/>
            </a:srgbClr>
          </a:solidFill>
          <a:ln w="6032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/>
              <a:t>Baştan sona Yüce Allah’ın sözüdür.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3275856" y="1954790"/>
            <a:ext cx="2232248" cy="461665"/>
          </a:xfrm>
          <a:prstGeom prst="rect">
            <a:avLst/>
          </a:prstGeom>
          <a:noFill/>
          <a:ln w="60325">
            <a:noFill/>
          </a:ln>
        </p:spPr>
        <p:txBody>
          <a:bodyPr wrap="square" rtlCol="0">
            <a:spAutoFit/>
          </a:bodyPr>
          <a:lstStyle/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58416" y="4884101"/>
            <a:ext cx="2448272" cy="646331"/>
          </a:xfrm>
          <a:prstGeom prst="rect">
            <a:avLst/>
          </a:prstGeom>
          <a:solidFill>
            <a:srgbClr val="FF0000">
              <a:alpha val="30000"/>
            </a:srgbClr>
          </a:solidFill>
          <a:ln w="6032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/>
              <a:t>Yirmi üç yıl boyunca parça parça indirilmiştir. 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6604014" y="4889052"/>
            <a:ext cx="2160240" cy="646331"/>
          </a:xfrm>
          <a:prstGeom prst="rect">
            <a:avLst/>
          </a:prstGeom>
          <a:solidFill>
            <a:srgbClr val="00B0F0">
              <a:alpha val="30000"/>
            </a:srgbClr>
          </a:solidFill>
          <a:ln w="603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dirty="0"/>
              <a:t>Tüm insanlara gönderilmiştir.</a:t>
            </a:r>
          </a:p>
        </p:txBody>
      </p:sp>
    </p:spTree>
    <p:extLst>
      <p:ext uri="{BB962C8B-B14F-4D97-AF65-F5344CB8AC3E}">
        <p14:creationId xmlns:p14="http://schemas.microsoft.com/office/powerpoint/2010/main" val="4037686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6632"/>
            <a:ext cx="5258534" cy="2343477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23528" y="3013967"/>
            <a:ext cx="4320480" cy="3231654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Okunuşu</a:t>
            </a:r>
          </a:p>
          <a:p>
            <a:pPr algn="just"/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Âmentü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billâhi ve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melâiketihî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</a:t>
            </a:r>
          </a:p>
          <a:p>
            <a:pPr algn="just"/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kütübihî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rusülihî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ve’l-yevmi’l-âhiri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bi’l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-kaderi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hayrihî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şerrihî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minallâhiteâlâ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ve’l-ba‘sü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ba‘de’l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-mevti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hakkun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/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Eşhedü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enlâ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ilâhe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illallâh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 eşhedü</a:t>
            </a:r>
          </a:p>
          <a:p>
            <a:pPr algn="just"/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ennemuhammeden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abduhû ve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rasûlüh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4932039" y="3005658"/>
            <a:ext cx="3973287" cy="3231654"/>
          </a:xfrm>
          <a:prstGeom prst="rect">
            <a:avLst/>
          </a:prstGeom>
          <a:noFill/>
          <a:ln w="31750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Anlamı</a:t>
            </a:r>
          </a:p>
          <a:p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Allah’a, meleklerine, kitaplarına,</a:t>
            </a:r>
          </a:p>
          <a:p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peygamberlerine,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âhiret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gününe, kadere, hayır ve şerrin Allah’tan geldiğine inandım. Öldükten sonra diriliş haktır.</a:t>
            </a:r>
          </a:p>
          <a:p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Allah’tan başka ilâh olmadığına, Hz. Muhammed’in O’nun kulu ve elçisi olduğuna şahitlik ederim.</a:t>
            </a:r>
          </a:p>
        </p:txBody>
      </p:sp>
    </p:spTree>
    <p:extLst>
      <p:ext uri="{BB962C8B-B14F-4D97-AF65-F5344CB8AC3E}">
        <p14:creationId xmlns:p14="http://schemas.microsoft.com/office/powerpoint/2010/main" val="14453182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1124744"/>
            <a:ext cx="8424936" cy="2585323"/>
          </a:xfrm>
          <a:prstGeom prst="rect">
            <a:avLst/>
          </a:prstGeom>
          <a:noFill/>
          <a:effectLst>
            <a:glow rad="127000">
              <a:schemeClr val="bg1"/>
            </a:glow>
            <a:outerShdw blurRad="50800" dist="50800" dir="5400000" algn="ctr" rotWithShape="0">
              <a:schemeClr val="bg1"/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glow rad="127000">
                    <a:schemeClr val="tx2">
                      <a:lumMod val="90000"/>
                    </a:schemeClr>
                  </a:glow>
                  <a:outerShdw blurRad="50800" dist="39000" dir="5460000" algn="tl">
                    <a:schemeClr val="tx2">
                      <a:lumMod val="90000"/>
                      <a:alpha val="38000"/>
                    </a:schemeClr>
                  </a:outerShdw>
                </a:effectLst>
              </a:rPr>
              <a:t>RAMAZAN YİĞİT</a:t>
            </a:r>
          </a:p>
          <a:p>
            <a:pPr algn="ctr"/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glow rad="127000">
                    <a:schemeClr val="tx2">
                      <a:lumMod val="75000"/>
                    </a:schemeClr>
                  </a:glow>
                  <a:outerShdw blurRad="50800" dist="39000" dir="5460000" algn="tl">
                    <a:schemeClr val="tx2">
                      <a:lumMod val="75000"/>
                      <a:alpha val="38000"/>
                    </a:schemeClr>
                  </a:outerShdw>
                </a:effectLst>
              </a:rPr>
              <a:t>4/A SINIF ÖĞRETMENİ</a:t>
            </a:r>
          </a:p>
        </p:txBody>
      </p:sp>
    </p:spTree>
    <p:extLst>
      <p:ext uri="{BB962C8B-B14F-4D97-AF65-F5344CB8AC3E}">
        <p14:creationId xmlns:p14="http://schemas.microsoft.com/office/powerpoint/2010/main" val="488467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204864"/>
            <a:ext cx="3950587" cy="2392963"/>
          </a:xfrm>
        </p:spPr>
      </p:pic>
      <p:sp>
        <p:nvSpPr>
          <p:cNvPr id="5" name="Metin kutusu 4"/>
          <p:cNvSpPr txBox="1"/>
          <p:nvPr/>
        </p:nvSpPr>
        <p:spPr>
          <a:xfrm>
            <a:off x="179512" y="1196566"/>
            <a:ext cx="3089448" cy="646331"/>
          </a:xfrm>
          <a:prstGeom prst="rect">
            <a:avLst/>
          </a:prstGeom>
          <a:solidFill>
            <a:schemeClr val="bg2">
              <a:lumMod val="75000"/>
              <a:alpha val="30000"/>
            </a:schemeClr>
          </a:solidFill>
          <a:ln w="6032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dirty="0"/>
              <a:t>İyiye ve güzele yönlendirip yanlış davranışlardan sakındırır.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55831" y="4869160"/>
            <a:ext cx="3052964" cy="646331"/>
          </a:xfrm>
          <a:prstGeom prst="rect">
            <a:avLst/>
          </a:prstGeom>
          <a:solidFill>
            <a:schemeClr val="accent2">
              <a:lumMod val="60000"/>
              <a:lumOff val="40000"/>
              <a:alpha val="30000"/>
            </a:schemeClr>
          </a:solidFill>
          <a:ln w="60325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/>
              <a:t>İnsanları doğru yola iletmek için gönderilen bir rehberdir.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156176" y="1058066"/>
            <a:ext cx="2736304" cy="369332"/>
          </a:xfrm>
          <a:prstGeom prst="rect">
            <a:avLst/>
          </a:prstGeom>
          <a:solidFill>
            <a:srgbClr val="EF5FDA">
              <a:alpha val="30000"/>
            </a:srgbClr>
          </a:solidFill>
          <a:ln w="6032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/>
              <a:t>Arapça olarak indirilmiştir.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6166032" y="4730660"/>
            <a:ext cx="2448272" cy="646331"/>
          </a:xfrm>
          <a:prstGeom prst="rect">
            <a:avLst/>
          </a:prstGeom>
          <a:solidFill>
            <a:srgbClr val="00B050">
              <a:alpha val="30000"/>
            </a:srgbClr>
          </a:solidFill>
          <a:ln w="603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/>
              <a:t>Kıyamete kadar Allah’ın koruması altındadır.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3909130" y="1842897"/>
            <a:ext cx="2232248" cy="461665"/>
          </a:xfrm>
          <a:prstGeom prst="rect">
            <a:avLst/>
          </a:prstGeom>
          <a:noFill/>
          <a:ln w="60325">
            <a:noFill/>
          </a:ln>
        </p:spPr>
        <p:txBody>
          <a:bodyPr wrap="square" rtlCol="0">
            <a:spAutoFit/>
          </a:bodyPr>
          <a:lstStyle/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</a:t>
            </a:r>
          </a:p>
        </p:txBody>
      </p:sp>
    </p:spTree>
    <p:extLst>
      <p:ext uri="{BB962C8B-B14F-4D97-AF65-F5344CB8AC3E}">
        <p14:creationId xmlns:p14="http://schemas.microsoft.com/office/powerpoint/2010/main" val="2417839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15000">
              <a:srgbClr val="E3F3D3"/>
            </a:gs>
            <a:gs pos="62000">
              <a:schemeClr val="bg1"/>
            </a:gs>
            <a:gs pos="96000">
              <a:srgbClr val="00B0F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Şüphesiz o zikri (Kur’an’ı) biz indirdik</a:t>
            </a:r>
          </a:p>
          <a:p>
            <a:pPr marL="0" indent="0" algn="just">
              <a:buNone/>
            </a:pPr>
            <a:r>
              <a:rPr lang="tr-T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biz! Onun koruyucusu da elbette biziz.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</a:t>
            </a:r>
            <a:r>
              <a:rPr lang="tr-TR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Hicr</a:t>
            </a:r>
            <a:r>
              <a:rPr lang="tr-TR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suresi, 9. ayet.)</a:t>
            </a:r>
          </a:p>
        </p:txBody>
      </p:sp>
    </p:spTree>
    <p:extLst>
      <p:ext uri="{BB962C8B-B14F-4D97-AF65-F5344CB8AC3E}">
        <p14:creationId xmlns:p14="http://schemas.microsoft.com/office/powerpoint/2010/main" val="63261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0"/>
              </a:schemeClr>
            </a:gs>
            <a:gs pos="15000">
              <a:srgbClr val="E3F3D3"/>
            </a:gs>
            <a:gs pos="62000">
              <a:schemeClr val="bg1"/>
            </a:gs>
            <a:gs pos="96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628800"/>
            <a:ext cx="8579296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 Yüce Allah’ın koruması altında olduğu için </a:t>
            </a:r>
            <a:r>
              <a:rPr lang="tr-TR" sz="4800" b="1" dirty="0">
                <a:solidFill>
                  <a:srgbClr val="EF5F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kıyamete kadar </a:t>
            </a:r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değişmeyecektir.</a:t>
            </a:r>
          </a:p>
        </p:txBody>
      </p:sp>
    </p:spTree>
    <p:extLst>
      <p:ext uri="{BB962C8B-B14F-4D97-AF65-F5344CB8AC3E}">
        <p14:creationId xmlns:p14="http://schemas.microsoft.com/office/powerpoint/2010/main" val="1320581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">
              <a:schemeClr val="bg1">
                <a:lumMod val="85000"/>
              </a:schemeClr>
            </a:gs>
            <a:gs pos="45000">
              <a:schemeClr val="bg1">
                <a:lumMod val="85000"/>
              </a:schemeClr>
            </a:gs>
            <a:gs pos="62000">
              <a:schemeClr val="bg1"/>
            </a:gs>
            <a:gs pos="96000">
              <a:schemeClr val="accent2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Kerim‘in İç Düzeni</a:t>
            </a:r>
            <a:b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619672" y="204432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Kur’an’ın iç düzeniyle ilgili kavramlar</a:t>
            </a:r>
          </a:p>
        </p:txBody>
      </p:sp>
      <p:sp>
        <p:nvSpPr>
          <p:cNvPr id="5" name="İkizkenar Üçgen 4"/>
          <p:cNvSpPr/>
          <p:nvPr/>
        </p:nvSpPr>
        <p:spPr>
          <a:xfrm>
            <a:off x="971600" y="3140968"/>
            <a:ext cx="2592288" cy="1944216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izkenar Üçgen 6"/>
          <p:cNvSpPr/>
          <p:nvPr/>
        </p:nvSpPr>
        <p:spPr>
          <a:xfrm>
            <a:off x="3707904" y="3140968"/>
            <a:ext cx="2592288" cy="1944216"/>
          </a:xfrm>
          <a:prstGeom prst="triangle">
            <a:avLst/>
          </a:prstGeom>
          <a:solidFill>
            <a:srgbClr val="FF0000">
              <a:alpha val="5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İkizkenar Üçgen 7"/>
          <p:cNvSpPr/>
          <p:nvPr/>
        </p:nvSpPr>
        <p:spPr>
          <a:xfrm>
            <a:off x="6444208" y="3140968"/>
            <a:ext cx="2592288" cy="1944216"/>
          </a:xfrm>
          <a:prstGeom prst="triangle">
            <a:avLst/>
          </a:prstGeom>
          <a:solidFill>
            <a:srgbClr val="0070C0">
              <a:alpha val="4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1770588" y="4199384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AYET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572000" y="4218865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7236296" y="4220591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CÜZ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611560" y="908720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İslam dininin temel kaynağı Kur’an-ı Kerim’dir. Kur’an-ı Kerim’in kendine has bir düzeni vardır. Kur’an’ın iç düzenine ilişkin kavramlar ayet, sure ve cüzdür.</a:t>
            </a:r>
          </a:p>
        </p:txBody>
      </p:sp>
    </p:spTree>
    <p:extLst>
      <p:ext uri="{BB962C8B-B14F-4D97-AF65-F5344CB8AC3E}">
        <p14:creationId xmlns:p14="http://schemas.microsoft.com/office/powerpoint/2010/main" val="2696713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152873" y="260648"/>
            <a:ext cx="2592288" cy="2088232"/>
          </a:xfrm>
          <a:prstGeom prst="ellipse">
            <a:avLst/>
          </a:prstGeom>
          <a:solidFill>
            <a:srgbClr val="FFFF00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539552" y="692696"/>
            <a:ext cx="29069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Ayet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771800" y="938709"/>
            <a:ext cx="63988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Kerim’in her bir cümlesine ayet denir.</a:t>
            </a:r>
          </a:p>
          <a:p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Ayetlerin uzunlukları ve ifade ettikleri anlamları genellikle birbirinden farklıdır.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Kerim’deki bazı ayetler çok kısadır.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Bazı ayetler ise bir sayfanın tamamını kaplar.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İlk inen ayetler </a:t>
            </a:r>
            <a:r>
              <a:rPr lang="tr-T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Alak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suresinin 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ilk beş ayetidir.</a:t>
            </a:r>
          </a:p>
        </p:txBody>
      </p:sp>
    </p:spTree>
    <p:extLst>
      <p:ext uri="{BB962C8B-B14F-4D97-AF65-F5344CB8AC3E}">
        <p14:creationId xmlns:p14="http://schemas.microsoft.com/office/powerpoint/2010/main" val="3128077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86957" y="548680"/>
            <a:ext cx="82296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Özel bir isme sahip olan ayetler de vardır.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Bakara suresinin 255. ayeti,    “</a:t>
            </a:r>
            <a:r>
              <a:rPr lang="tr-T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Ayete’l-Kürsi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ismiyle  ifade edilir.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76872"/>
            <a:ext cx="6852803" cy="432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738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3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7992888" cy="2226032"/>
          </a:xfrm>
        </p:spPr>
      </p:pic>
      <p:sp>
        <p:nvSpPr>
          <p:cNvPr id="5" name="Metin kutusu 4"/>
          <p:cNvSpPr txBox="1"/>
          <p:nvPr/>
        </p:nvSpPr>
        <p:spPr>
          <a:xfrm>
            <a:off x="471612" y="2929135"/>
            <a:ext cx="3055773" cy="461665"/>
          </a:xfrm>
          <a:prstGeom prst="rect">
            <a:avLst/>
          </a:prstGeom>
          <a:noFill/>
          <a:ln w="4762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işarete </a:t>
            </a:r>
            <a:r>
              <a:rPr lang="tr-TR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durak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denir.</a:t>
            </a:r>
          </a:p>
        </p:txBody>
      </p:sp>
      <p:cxnSp>
        <p:nvCxnSpPr>
          <p:cNvPr id="7" name="Düz Ok Bağlayıcısı 6"/>
          <p:cNvCxnSpPr/>
          <p:nvPr/>
        </p:nvCxnSpPr>
        <p:spPr>
          <a:xfrm flipH="1">
            <a:off x="1999499" y="1916832"/>
            <a:ext cx="628285" cy="1008112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64904"/>
            <a:ext cx="2641981" cy="3938954"/>
          </a:xfrm>
          <a:prstGeom prst="rect">
            <a:avLst/>
          </a:prstGeom>
        </p:spPr>
      </p:pic>
      <p:cxnSp>
        <p:nvCxnSpPr>
          <p:cNvPr id="3" name="Düz Ok Bağlayıcısı 2"/>
          <p:cNvCxnSpPr/>
          <p:nvPr/>
        </p:nvCxnSpPr>
        <p:spPr>
          <a:xfrm flipH="1" flipV="1">
            <a:off x="2483768" y="3429000"/>
            <a:ext cx="2628792" cy="824942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9602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647</Words>
  <PresentationFormat>Ekran Gösterisi (4:3)</PresentationFormat>
  <Paragraphs>110</Paragraphs>
  <Slides>21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5" baseType="lpstr">
      <vt:lpstr>Arial</vt:lpstr>
      <vt:lpstr>Calibri</vt:lpstr>
      <vt:lpstr>Wingdings</vt:lpstr>
      <vt:lpstr>Ofis Teması</vt:lpstr>
      <vt:lpstr>KUR’AN-I KERİM</vt:lpstr>
      <vt:lpstr>PowerPoint Sunusu</vt:lpstr>
      <vt:lpstr>PowerPoint Sunusu</vt:lpstr>
      <vt:lpstr>PowerPoint Sunusu</vt:lpstr>
      <vt:lpstr>PowerPoint Sunusu</vt:lpstr>
      <vt:lpstr>Kur’an-ı Kerim‘in İç Düzeni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Mushaftaki sıralamaya göre;</vt:lpstr>
      <vt:lpstr>PowerPoint Sunusu</vt:lpstr>
      <vt:lpstr>PowerPoint Sunusu</vt:lpstr>
      <vt:lpstr>PowerPoint Sunusu</vt:lpstr>
      <vt:lpstr>Bir Dua Tanıyorum: Âmentü Duası ve Anlamı 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2021-01-10T14:50:37Z</dcterms:created>
  <dcterms:modified xsi:type="dcterms:W3CDTF">2021-01-11T07:14:25Z</dcterms:modified>
  <cp:category>https://www.sorubak.com</cp:category>
</cp:coreProperties>
</file>