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BB8B2-3091-4000-8242-918DCDD1F95D}" type="datetimeFigureOut">
              <a:rPr lang="tr-TR" smtClean="0"/>
              <a:t>15/12/2020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D1EB8-0B95-4030-9FE3-C7DF2887A35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D1EB8-0B95-4030-9FE3-C7DF2887A351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7504" y="412773"/>
            <a:ext cx="105131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  </a:t>
            </a:r>
            <a:r>
              <a:rPr lang="tr-TR" sz="3200" dirty="0" smtClean="0"/>
              <a:t>Ölçümleri kişiden kişiye farklılık gösteren ölçü birimlerine………………………………………………denir.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791072" y="154508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i="1" dirty="0" smtClean="0">
                <a:solidFill>
                  <a:srgbClr val="00B050"/>
                </a:solidFill>
              </a:rPr>
              <a:t>STANDART OLMAYAN ÖLÇÜ BİRİMLERİ</a:t>
            </a:r>
            <a:endParaRPr lang="tr-TR" sz="3200" b="1" i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Windows 10\Desktop\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42" y="2512344"/>
            <a:ext cx="1584176" cy="19383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indows 10\Desktop\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50706"/>
            <a:ext cx="2062610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indows 10\Desktop\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4711114"/>
            <a:ext cx="3384376" cy="1797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Windows 10\Desktop\AAAAAAAAAAAAA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089" y="2389127"/>
            <a:ext cx="1928559" cy="23172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ndows 10\Desktop\SSSSSSSSSSSS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129863"/>
            <a:ext cx="2123220" cy="3364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555776" y="0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</a:rPr>
              <a:t>UZUNLUK ÖLÇME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9501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07975" y="57946"/>
            <a:ext cx="9433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Aşağıdaki nesnelerin uzunluğunu hangi birimle ölçeriz.</a:t>
            </a:r>
            <a:endParaRPr lang="tr-TR" sz="2800" dirty="0"/>
          </a:p>
        </p:txBody>
      </p:sp>
      <p:sp>
        <p:nvSpPr>
          <p:cNvPr id="5" name="AutoShape 2" descr="Kalem çizgi film Maskot karakter çalışması Clipart Görüntüs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Çocuğun vektör çizim uçan halı üzerinde oturan Duvar Resmi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81166"/>
            <a:ext cx="3121760" cy="29255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til Cizgi Halı Saha İstanbul - Halisahalarim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77" y="4005064"/>
            <a:ext cx="381782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ilgi Poster • Pixers® - Haydi dünyanızı değiştirel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71" y="961658"/>
            <a:ext cx="2356430" cy="21645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artoon Home Door — Stock Vector © VisualGeneration #885100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15211"/>
            <a:ext cx="2987824" cy="3983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4411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494056"/>
            <a:ext cx="10534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    Uzunlukları ölçmek için kullandığımız ölçülere…………………………………………………..</a:t>
            </a:r>
            <a:r>
              <a:rPr lang="ru-RU" sz="2800" dirty="0" smtClean="0"/>
              <a:t>......</a:t>
            </a:r>
            <a:r>
              <a:rPr lang="tr-TR" sz="2800" dirty="0" smtClean="0"/>
              <a:t>denir.</a:t>
            </a:r>
            <a:endParaRPr lang="tr-TR" sz="2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555776" y="0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i="1" dirty="0" smtClean="0">
                <a:solidFill>
                  <a:srgbClr val="00B050"/>
                </a:solidFill>
              </a:rPr>
              <a:t>UZUNLUK ÖLÇME</a:t>
            </a:r>
            <a:endParaRPr lang="tr-TR" sz="3200" b="1" i="1" dirty="0">
              <a:solidFill>
                <a:srgbClr val="00B05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59980" y="1448163"/>
            <a:ext cx="979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Uzunluk ölçü birimlerinin temel birimi……………………’</a:t>
            </a:r>
            <a:r>
              <a:rPr lang="tr-TR" sz="2800" dirty="0" err="1" smtClean="0"/>
              <a:t>dir</a:t>
            </a:r>
            <a:r>
              <a:rPr lang="tr-TR" sz="2800" dirty="0" smtClean="0"/>
              <a:t>.</a:t>
            </a:r>
            <a:endParaRPr lang="tr-TR" sz="2800" dirty="0"/>
          </a:p>
        </p:txBody>
      </p:sp>
      <p:pic>
        <p:nvPicPr>
          <p:cNvPr id="3074" name="Picture 2" descr="C:\Users\Windows 10\Desktop\big_thum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0" y="2753544"/>
            <a:ext cx="8064896" cy="4104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3131840" y="215463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</a:rPr>
              <a:t>METRE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516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Resim" descr="cetv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764704"/>
            <a:ext cx="3528392" cy="2160240"/>
          </a:xfrm>
          <a:prstGeom prst="rect">
            <a:avLst/>
          </a:prstGeom>
        </p:spPr>
      </p:pic>
      <p:pic>
        <p:nvPicPr>
          <p:cNvPr id="5" name="7 Resim" descr="kırık met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3589" y="538032"/>
            <a:ext cx="3672408" cy="3060340"/>
          </a:xfrm>
          <a:prstGeom prst="rect">
            <a:avLst/>
          </a:prstGeom>
        </p:spPr>
      </p:pic>
      <p:pic>
        <p:nvPicPr>
          <p:cNvPr id="6" name="8 Resim" descr="şerit met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284984"/>
            <a:ext cx="3384376" cy="2838509"/>
          </a:xfrm>
          <a:prstGeom prst="rect">
            <a:avLst/>
          </a:prstGeom>
        </p:spPr>
      </p:pic>
      <p:pic>
        <p:nvPicPr>
          <p:cNvPr id="7" name="9 Resim" descr="mezur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3598372"/>
            <a:ext cx="2448272" cy="2317840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043608" y="234888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CETVEL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718368" y="6123493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B050"/>
                </a:solidFill>
              </a:rPr>
              <a:t>MEZURA</a:t>
            </a:r>
            <a:endParaRPr lang="tr-TR" sz="2400" b="1" dirty="0">
              <a:solidFill>
                <a:srgbClr val="00B05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331640" y="630932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ŞERİT METRE</a:t>
            </a:r>
            <a:endParaRPr lang="tr-TR" sz="24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228184" y="3136707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</a:rPr>
              <a:t>KIRIK METRE</a:t>
            </a:r>
            <a:endParaRPr lang="tr-TR" sz="2400" b="1" dirty="0">
              <a:solidFill>
                <a:srgbClr val="00206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23528" y="118373"/>
            <a:ext cx="907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002060"/>
                </a:solidFill>
              </a:rPr>
              <a:t>UZUNLUK ÖLÇMEDE KULLANILAN ARAÇLAR</a:t>
            </a:r>
            <a:endParaRPr lang="tr-TR" sz="36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091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55776" y="185551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</a:rPr>
              <a:t>SANTİMETRE</a:t>
            </a:r>
            <a:endParaRPr lang="tr-TR" sz="4000" b="1" i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51520" y="917716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    Bir metreyi 100 eşit parçaya ayırdığımızda her bir parçaya………………………………..denir.</a:t>
            </a:r>
            <a:endParaRPr lang="tr-TR" sz="3200" dirty="0"/>
          </a:p>
        </p:txBody>
      </p:sp>
      <p:pic>
        <p:nvPicPr>
          <p:cNvPr id="4098" name="Picture 2" descr="Metre, Santimetre ve Milimetre Arasındaki İlişki #2 / 4 Sınıf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36" y="2204864"/>
            <a:ext cx="8395419" cy="44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6448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3974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Aşağıdaki nesneler için uygun uzunluk ölçü birimlerini yazalım.</a:t>
            </a:r>
            <a:endParaRPr lang="tr-TR" sz="2400" dirty="0"/>
          </a:p>
        </p:txBody>
      </p:sp>
      <p:pic>
        <p:nvPicPr>
          <p:cNvPr id="5122" name="Picture 2" descr="Kağıt Kalem Çizim Karikatür, çizgi film, kurşun kalem, gıda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343" y="764704"/>
            <a:ext cx="2088232" cy="231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afari Temalı Ayaklı Zürafa Pano Figür | Atölye Çizg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5272"/>
            <a:ext cx="3192355" cy="4104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Kitap · maskot · çalışma · örnek · tok · hızlandırmak - vektör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61735"/>
            <a:ext cx="3059185" cy="2957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Ağaç çizgi film karakteri Çıkartması Pixerstick • Pixers® - Haydi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95" y="1217357"/>
            <a:ext cx="2736805" cy="51433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74972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ulut 8"/>
          <p:cNvSpPr/>
          <p:nvPr/>
        </p:nvSpPr>
        <p:spPr>
          <a:xfrm>
            <a:off x="5793790" y="306234"/>
            <a:ext cx="3350210" cy="168260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907704" y="3533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chemeClr val="accent6">
                    <a:lumMod val="50000"/>
                  </a:schemeClr>
                </a:solidFill>
              </a:rPr>
              <a:t>UZUNLUK ÖLÇÜLERİNİ ÇEVİRME</a:t>
            </a:r>
            <a:endParaRPr lang="tr-TR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087075" y="694940"/>
            <a:ext cx="28745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1m</a:t>
            </a:r>
            <a:r>
              <a:rPr lang="tr-TR" sz="4400" dirty="0" smtClean="0"/>
              <a:t>=</a:t>
            </a:r>
            <a:r>
              <a:rPr lang="tr-TR" sz="4400" dirty="0" smtClean="0">
                <a:solidFill>
                  <a:srgbClr val="002060"/>
                </a:solidFill>
              </a:rPr>
              <a:t>100 cm</a:t>
            </a:r>
            <a:endParaRPr lang="tr-TR" sz="4400" dirty="0">
              <a:solidFill>
                <a:srgbClr val="00206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1590" y="227687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2 </a:t>
            </a:r>
            <a:r>
              <a:rPr lang="tr-TR" sz="3600" dirty="0" smtClean="0">
                <a:solidFill>
                  <a:srgbClr val="FF0000"/>
                </a:solidFill>
              </a:rPr>
              <a:t>m</a:t>
            </a:r>
            <a:r>
              <a:rPr lang="tr-TR" sz="3600" dirty="0" smtClean="0"/>
              <a:t>=………………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56682" y="1372720"/>
            <a:ext cx="5294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rgbClr val="00B050"/>
                </a:solidFill>
              </a:rPr>
              <a:t>METREYİ SANTİMETREYE ÇEVİRME</a:t>
            </a:r>
            <a:endParaRPr lang="tr-TR" sz="2800" b="1" i="1" dirty="0">
              <a:solidFill>
                <a:srgbClr val="00B050"/>
              </a:solidFill>
            </a:endParaRPr>
          </a:p>
        </p:txBody>
      </p:sp>
      <p:sp>
        <p:nvSpPr>
          <p:cNvPr id="12" name="5-Nokta Yıldız 11"/>
          <p:cNvSpPr/>
          <p:nvPr/>
        </p:nvSpPr>
        <p:spPr>
          <a:xfrm>
            <a:off x="271450" y="796656"/>
            <a:ext cx="720080" cy="57606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499532" y="3202199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7 </a:t>
            </a:r>
            <a:r>
              <a:rPr lang="tr-TR" sz="3600" dirty="0" smtClean="0">
                <a:solidFill>
                  <a:srgbClr val="FF0000"/>
                </a:solidFill>
              </a:rPr>
              <a:t>m</a:t>
            </a:r>
            <a:r>
              <a:rPr lang="tr-TR" sz="3600" dirty="0" smtClean="0"/>
              <a:t>=………………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99532" y="3927075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5 </a:t>
            </a:r>
            <a:r>
              <a:rPr lang="tr-TR" sz="3600" dirty="0" smtClean="0">
                <a:solidFill>
                  <a:srgbClr val="FF0000"/>
                </a:solidFill>
              </a:rPr>
              <a:t>m </a:t>
            </a:r>
            <a:r>
              <a:rPr lang="tr-TR" sz="3600" dirty="0" smtClean="0"/>
              <a:t>=………………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51590" y="472514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3 </a:t>
            </a:r>
            <a:r>
              <a:rPr lang="tr-TR" sz="3600" dirty="0" smtClean="0">
                <a:solidFill>
                  <a:srgbClr val="FF0000"/>
                </a:solidFill>
              </a:rPr>
              <a:t>m </a:t>
            </a:r>
            <a:r>
              <a:rPr lang="tr-TR" sz="3600" dirty="0" smtClean="0"/>
              <a:t>12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=………………..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499532" y="5733256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6 </a:t>
            </a:r>
            <a:r>
              <a:rPr lang="tr-TR" sz="3600" dirty="0" smtClean="0">
                <a:solidFill>
                  <a:srgbClr val="FF0000"/>
                </a:solidFill>
              </a:rPr>
              <a:t>m </a:t>
            </a:r>
            <a:r>
              <a:rPr lang="tr-TR" sz="3600" dirty="0" smtClean="0"/>
              <a:t>53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=…………………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endParaRPr lang="tr-TR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216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ulut 8"/>
          <p:cNvSpPr/>
          <p:nvPr/>
        </p:nvSpPr>
        <p:spPr>
          <a:xfrm>
            <a:off x="5793790" y="306234"/>
            <a:ext cx="3350210" cy="168260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907704" y="3533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chemeClr val="accent6">
                    <a:lumMod val="50000"/>
                  </a:schemeClr>
                </a:solidFill>
              </a:rPr>
              <a:t>UZUNLUK ÖLÇÜLERİNİ ÇEVİRME</a:t>
            </a:r>
            <a:endParaRPr lang="tr-TR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087075" y="694940"/>
            <a:ext cx="28745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1m</a:t>
            </a:r>
            <a:r>
              <a:rPr lang="tr-TR" sz="4400" dirty="0" smtClean="0"/>
              <a:t>=</a:t>
            </a:r>
            <a:r>
              <a:rPr lang="tr-TR" sz="4400" dirty="0" smtClean="0">
                <a:solidFill>
                  <a:srgbClr val="002060"/>
                </a:solidFill>
              </a:rPr>
              <a:t>100 cm</a:t>
            </a:r>
            <a:endParaRPr lang="tr-TR" sz="4400" dirty="0">
              <a:solidFill>
                <a:srgbClr val="00206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8586" y="214412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300 </a:t>
            </a:r>
            <a:r>
              <a:rPr lang="tr-TR" sz="3600" dirty="0" smtClean="0">
                <a:solidFill>
                  <a:srgbClr val="FF0000"/>
                </a:solidFill>
              </a:rPr>
              <a:t>cm</a:t>
            </a:r>
            <a:r>
              <a:rPr lang="tr-TR" sz="3600" dirty="0" smtClean="0"/>
              <a:t>=………………</a:t>
            </a:r>
            <a:r>
              <a:rPr lang="tr-TR" sz="3600" dirty="0" smtClean="0">
                <a:solidFill>
                  <a:srgbClr val="00B050"/>
                </a:solidFill>
              </a:rPr>
              <a:t>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71450" y="1403337"/>
            <a:ext cx="5294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rgbClr val="002060"/>
                </a:solidFill>
              </a:rPr>
              <a:t>SANTİMETREYİ METREYE ÇEVİRME</a:t>
            </a:r>
            <a:endParaRPr lang="tr-TR" sz="2800" b="1" i="1" dirty="0">
              <a:solidFill>
                <a:srgbClr val="002060"/>
              </a:solidFill>
            </a:endParaRPr>
          </a:p>
        </p:txBody>
      </p:sp>
      <p:sp>
        <p:nvSpPr>
          <p:cNvPr id="12" name="5-Nokta Yıldız 11"/>
          <p:cNvSpPr/>
          <p:nvPr/>
        </p:nvSpPr>
        <p:spPr>
          <a:xfrm>
            <a:off x="271450" y="796656"/>
            <a:ext cx="720080" cy="57606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539552" y="299695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900 </a:t>
            </a:r>
            <a:r>
              <a:rPr lang="tr-TR" sz="3600" dirty="0" smtClean="0">
                <a:solidFill>
                  <a:srgbClr val="FF0000"/>
                </a:solidFill>
              </a:rPr>
              <a:t>cm</a:t>
            </a:r>
            <a:r>
              <a:rPr lang="tr-TR" sz="3600" dirty="0" smtClean="0"/>
              <a:t>=………………</a:t>
            </a:r>
            <a:r>
              <a:rPr lang="tr-TR" sz="3600" dirty="0" smtClean="0">
                <a:solidFill>
                  <a:srgbClr val="00B050"/>
                </a:solidFill>
              </a:rPr>
              <a:t>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12606" y="3858019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400 </a:t>
            </a:r>
            <a:r>
              <a:rPr lang="tr-TR" sz="3600" dirty="0" smtClean="0">
                <a:solidFill>
                  <a:srgbClr val="FF0000"/>
                </a:solidFill>
              </a:rPr>
              <a:t>cm</a:t>
            </a:r>
            <a:r>
              <a:rPr lang="tr-TR" sz="3600" dirty="0" smtClean="0"/>
              <a:t>=………………</a:t>
            </a:r>
            <a:r>
              <a:rPr lang="tr-TR" sz="3600" dirty="0" smtClean="0">
                <a:solidFill>
                  <a:srgbClr val="00B050"/>
                </a:solidFill>
              </a:rPr>
              <a:t>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31490" y="472514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872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=……m………cm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566458" y="5799663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184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=………m………cm</a:t>
            </a:r>
            <a:endParaRPr lang="tr-TR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6384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79891" y="20584"/>
            <a:ext cx="8748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</a:rPr>
              <a:t>UZUNLUK ÖLÇÜLERİNİ ÇEVİRME ALIŞTIRMALARI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14300" y="90872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700 </a:t>
            </a:r>
            <a:r>
              <a:rPr lang="tr-TR" sz="3600" dirty="0" smtClean="0">
                <a:solidFill>
                  <a:srgbClr val="FF0000"/>
                </a:solidFill>
              </a:rPr>
              <a:t>cm</a:t>
            </a:r>
            <a:r>
              <a:rPr lang="tr-TR" sz="3600" dirty="0" smtClean="0"/>
              <a:t>=………………</a:t>
            </a:r>
            <a:r>
              <a:rPr lang="tr-TR" sz="3600" dirty="0" smtClean="0">
                <a:solidFill>
                  <a:srgbClr val="00B050"/>
                </a:solidFill>
              </a:rPr>
              <a:t>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14300" y="207296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352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=……..m………..cm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99532" y="3058975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9 </a:t>
            </a:r>
            <a:r>
              <a:rPr lang="tr-TR" sz="3600" dirty="0" smtClean="0">
                <a:solidFill>
                  <a:srgbClr val="FF0000"/>
                </a:solidFill>
              </a:rPr>
              <a:t>m </a:t>
            </a:r>
            <a:r>
              <a:rPr lang="tr-TR" sz="3600" dirty="0" smtClean="0"/>
              <a:t>46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=…………………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14300" y="4221087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578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=……..m………..cm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14300" y="5301208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4 </a:t>
            </a:r>
            <a:r>
              <a:rPr lang="tr-TR" sz="3600" dirty="0" smtClean="0">
                <a:solidFill>
                  <a:srgbClr val="FF0000"/>
                </a:solidFill>
              </a:rPr>
              <a:t>m </a:t>
            </a:r>
            <a:r>
              <a:rPr lang="tr-TR" sz="3600" dirty="0" smtClean="0"/>
              <a:t>58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=…………………</a:t>
            </a:r>
            <a:r>
              <a:rPr lang="tr-TR" sz="3600" dirty="0" smtClean="0">
                <a:solidFill>
                  <a:srgbClr val="00B050"/>
                </a:solidFill>
              </a:rPr>
              <a:t>cm</a:t>
            </a:r>
            <a:endParaRPr lang="tr-TR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172988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178</Words>
  <Application>Microsoft Office PowerPoint</Application>
  <PresentationFormat>Ekran Gösterisi (4:3)</PresentationFormat>
  <Paragraphs>40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dcterms:created xsi:type="dcterms:W3CDTF">2020-05-22T21:45:49Z</dcterms:created>
  <dcterms:modified xsi:type="dcterms:W3CDTF">2020-12-15T10:28:34Z</dcterms:modified>
</cp:coreProperties>
</file>