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3" r:id="rId2"/>
    <p:sldId id="305" r:id="rId3"/>
    <p:sldId id="387" r:id="rId4"/>
    <p:sldId id="390" r:id="rId5"/>
    <p:sldId id="391" r:id="rId6"/>
    <p:sldId id="401" r:id="rId7"/>
    <p:sldId id="388" r:id="rId8"/>
    <p:sldId id="400" r:id="rId9"/>
    <p:sldId id="392" r:id="rId10"/>
    <p:sldId id="386" r:id="rId11"/>
    <p:sldId id="394" r:id="rId12"/>
    <p:sldId id="397" r:id="rId13"/>
    <p:sldId id="402" r:id="rId14"/>
    <p:sldId id="395" r:id="rId15"/>
    <p:sldId id="399" r:id="rId16"/>
    <p:sldId id="393" r:id="rId17"/>
    <p:sldId id="398" r:id="rId18"/>
    <p:sldId id="396" r:id="rId19"/>
    <p:sldId id="403" r:id="rId20"/>
    <p:sldId id="404" r:id="rId21"/>
    <p:sldId id="405" r:id="rId22"/>
    <p:sldId id="406" r:id="rId23"/>
    <p:sldId id="30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F6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1" autoAdjust="0"/>
    <p:restoredTop sz="92883" autoAdjust="0"/>
  </p:normalViewPr>
  <p:slideViewPr>
    <p:cSldViewPr snapToGrid="0">
      <p:cViewPr varScale="1">
        <p:scale>
          <a:sx n="85" d="100"/>
          <a:sy n="85" d="100"/>
        </p:scale>
        <p:origin x="96" y="3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148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689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095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0901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360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356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15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593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568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8485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810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415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745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554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271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921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19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66F3814-E8F1-406E-B798-F907C71AFFEB}" type="datetimeFigureOut">
              <a:rPr lang="tr-TR" smtClean="0"/>
              <a:t>16.05.2021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07B766-EE91-470F-9B1A-0D422B4D637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66308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1"/>
          <p:cNvSpPr>
            <a:spLocks noGrp="1"/>
          </p:cNvSpPr>
          <p:nvPr>
            <p:ph type="ctrTitle"/>
          </p:nvPr>
        </p:nvSpPr>
        <p:spPr>
          <a:xfrm>
            <a:off x="722671" y="2699866"/>
            <a:ext cx="9955161" cy="1074810"/>
          </a:xfrm>
        </p:spPr>
        <p:txBody>
          <a:bodyPr/>
          <a:lstStyle/>
          <a:p>
            <a:pPr algn="ctr"/>
            <a:r>
              <a:rPr lang="tr-TR" dirty="0">
                <a:solidFill>
                  <a:schemeClr val="accent3"/>
                </a:solidFill>
              </a:rPr>
              <a:t>Simetri</a:t>
            </a: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1317957" y="3825167"/>
            <a:ext cx="8764588" cy="11596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tr-TR" sz="4700" dirty="0">
                <a:solidFill>
                  <a:schemeClr val="accent3"/>
                </a:solidFill>
                <a:latin typeface="ALFABET98" panose="00000400000000000000" pitchFamily="2" charset="0"/>
              </a:rPr>
              <a:t>Simetri </a:t>
            </a:r>
          </a:p>
          <a:p>
            <a:r>
              <a:rPr lang="tr-TR" sz="4700" dirty="0">
                <a:solidFill>
                  <a:schemeClr val="accent3"/>
                </a:solidFill>
                <a:latin typeface="ALFABET98" panose="00000400000000000000" pitchFamily="2" charset="0"/>
              </a:rPr>
              <a:t>Simetri Doğrusu</a:t>
            </a:r>
          </a:p>
        </p:txBody>
      </p:sp>
    </p:spTree>
    <p:extLst>
      <p:ext uri="{BB962C8B-B14F-4D97-AF65-F5344CB8AC3E}">
        <p14:creationId xmlns:p14="http://schemas.microsoft.com/office/powerpoint/2010/main" val="392233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Dikdörtgen 39">
            <a:extLst>
              <a:ext uri="{FF2B5EF4-FFF2-40B4-BE49-F238E27FC236}">
                <a16:creationId xmlns:a16="http://schemas.microsoft.com/office/drawing/2014/main" id="{B5F50CB1-3BF7-45E7-8638-9DE14A9058A0}"/>
              </a:ext>
            </a:extLst>
          </p:cNvPr>
          <p:cNvSpPr/>
          <p:nvPr/>
        </p:nvSpPr>
        <p:spPr>
          <a:xfrm>
            <a:off x="3946261" y="2098314"/>
            <a:ext cx="3600000" cy="3600000"/>
          </a:xfrm>
          <a:prstGeom prst="rect">
            <a:avLst/>
          </a:prstGeom>
          <a:noFill/>
          <a:ln w="57150"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A0D55479-92EA-4BD6-A7C5-45FBB6D485CD}"/>
              </a:ext>
            </a:extLst>
          </p:cNvPr>
          <p:cNvSpPr txBox="1"/>
          <p:nvPr/>
        </p:nvSpPr>
        <p:spPr>
          <a:xfrm>
            <a:off x="2246242" y="297912"/>
            <a:ext cx="81360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>
                <a:solidFill>
                  <a:schemeClr val="accent3"/>
                </a:solidFill>
              </a:rPr>
              <a:t>Karenin Simetri Doğrusu</a:t>
            </a:r>
          </a:p>
        </p:txBody>
      </p:sp>
      <p:cxnSp>
        <p:nvCxnSpPr>
          <p:cNvPr id="44" name="Düz Ok Bağlayıcısı 43">
            <a:extLst>
              <a:ext uri="{FF2B5EF4-FFF2-40B4-BE49-F238E27FC236}">
                <a16:creationId xmlns:a16="http://schemas.microsoft.com/office/drawing/2014/main" id="{6DD42B3F-FC79-4144-9450-D07C77EFAA25}"/>
              </a:ext>
            </a:extLst>
          </p:cNvPr>
          <p:cNvCxnSpPr>
            <a:cxnSpLocks/>
          </p:cNvCxnSpPr>
          <p:nvPr/>
        </p:nvCxnSpPr>
        <p:spPr>
          <a:xfrm>
            <a:off x="3194963" y="3873433"/>
            <a:ext cx="4932000" cy="24881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Ok Bağlayıcısı 44">
            <a:extLst>
              <a:ext uri="{FF2B5EF4-FFF2-40B4-BE49-F238E27FC236}">
                <a16:creationId xmlns:a16="http://schemas.microsoft.com/office/drawing/2014/main" id="{A5643D6D-906B-4991-8AFE-9A1A59DC46D4}"/>
              </a:ext>
            </a:extLst>
          </p:cNvPr>
          <p:cNvCxnSpPr>
            <a:cxnSpLocks/>
          </p:cNvCxnSpPr>
          <p:nvPr/>
        </p:nvCxnSpPr>
        <p:spPr>
          <a:xfrm>
            <a:off x="5746261" y="1390650"/>
            <a:ext cx="0" cy="493200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Düz Ok Bağlayıcısı 51">
            <a:extLst>
              <a:ext uri="{FF2B5EF4-FFF2-40B4-BE49-F238E27FC236}">
                <a16:creationId xmlns:a16="http://schemas.microsoft.com/office/drawing/2014/main" id="{ED960BE5-4568-49EF-A622-0BDC225A2BB7}"/>
              </a:ext>
            </a:extLst>
          </p:cNvPr>
          <p:cNvCxnSpPr>
            <a:cxnSpLocks/>
          </p:cNvCxnSpPr>
          <p:nvPr/>
        </p:nvCxnSpPr>
        <p:spPr>
          <a:xfrm>
            <a:off x="3600453" y="1790700"/>
            <a:ext cx="4267197" cy="426720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Düz Ok Bağlayıcısı 57">
            <a:extLst>
              <a:ext uri="{FF2B5EF4-FFF2-40B4-BE49-F238E27FC236}">
                <a16:creationId xmlns:a16="http://schemas.microsoft.com/office/drawing/2014/main" id="{45259073-E5AA-44C8-B4F2-FDC69028DCBD}"/>
              </a:ext>
            </a:extLst>
          </p:cNvPr>
          <p:cNvCxnSpPr>
            <a:cxnSpLocks/>
          </p:cNvCxnSpPr>
          <p:nvPr/>
        </p:nvCxnSpPr>
        <p:spPr>
          <a:xfrm flipV="1">
            <a:off x="3600453" y="1790700"/>
            <a:ext cx="4267197" cy="426720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Metin kutusu 66">
            <a:extLst>
              <a:ext uri="{FF2B5EF4-FFF2-40B4-BE49-F238E27FC236}">
                <a16:creationId xmlns:a16="http://schemas.microsoft.com/office/drawing/2014/main" id="{25C8C892-D593-47EC-8564-CF9F71CA9480}"/>
              </a:ext>
            </a:extLst>
          </p:cNvPr>
          <p:cNvSpPr txBox="1"/>
          <p:nvPr/>
        </p:nvSpPr>
        <p:spPr>
          <a:xfrm>
            <a:off x="8068155" y="3425763"/>
            <a:ext cx="6702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>
                <a:solidFill>
                  <a:schemeClr val="accent3"/>
                </a:solidFill>
              </a:rPr>
              <a:t>1</a:t>
            </a:r>
          </a:p>
        </p:txBody>
      </p:sp>
      <p:sp>
        <p:nvSpPr>
          <p:cNvPr id="68" name="Metin kutusu 67">
            <a:extLst>
              <a:ext uri="{FF2B5EF4-FFF2-40B4-BE49-F238E27FC236}">
                <a16:creationId xmlns:a16="http://schemas.microsoft.com/office/drawing/2014/main" id="{A6831932-A427-4F3F-AB36-BFDC18E7BCCB}"/>
              </a:ext>
            </a:extLst>
          </p:cNvPr>
          <p:cNvSpPr txBox="1"/>
          <p:nvPr/>
        </p:nvSpPr>
        <p:spPr>
          <a:xfrm>
            <a:off x="5797033" y="928926"/>
            <a:ext cx="6702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>
                <a:solidFill>
                  <a:schemeClr val="accent3"/>
                </a:solidFill>
              </a:rPr>
              <a:t>2</a:t>
            </a:r>
          </a:p>
        </p:txBody>
      </p:sp>
      <p:sp>
        <p:nvSpPr>
          <p:cNvPr id="69" name="Metin kutusu 68">
            <a:extLst>
              <a:ext uri="{FF2B5EF4-FFF2-40B4-BE49-F238E27FC236}">
                <a16:creationId xmlns:a16="http://schemas.microsoft.com/office/drawing/2014/main" id="{FD4782FD-F7F8-4BC4-8A0E-E5E2C67A9AF7}"/>
              </a:ext>
            </a:extLst>
          </p:cNvPr>
          <p:cNvSpPr txBox="1"/>
          <p:nvPr/>
        </p:nvSpPr>
        <p:spPr>
          <a:xfrm>
            <a:off x="7900338" y="5712187"/>
            <a:ext cx="6702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>
                <a:solidFill>
                  <a:schemeClr val="accent3"/>
                </a:solidFill>
              </a:rPr>
              <a:t>3</a:t>
            </a:r>
          </a:p>
        </p:txBody>
      </p:sp>
      <p:sp>
        <p:nvSpPr>
          <p:cNvPr id="70" name="Metin kutusu 69">
            <a:extLst>
              <a:ext uri="{FF2B5EF4-FFF2-40B4-BE49-F238E27FC236}">
                <a16:creationId xmlns:a16="http://schemas.microsoft.com/office/drawing/2014/main" id="{5DEA2B5B-344B-4ED5-96D8-23E7811CEAB5}"/>
              </a:ext>
            </a:extLst>
          </p:cNvPr>
          <p:cNvSpPr txBox="1"/>
          <p:nvPr/>
        </p:nvSpPr>
        <p:spPr>
          <a:xfrm>
            <a:off x="7900338" y="1359813"/>
            <a:ext cx="6702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>
                <a:solidFill>
                  <a:schemeClr val="accent3"/>
                </a:solidFill>
              </a:rPr>
              <a:t>4</a:t>
            </a:r>
          </a:p>
        </p:txBody>
      </p:sp>
      <p:sp>
        <p:nvSpPr>
          <p:cNvPr id="71" name="Metin kutusu 70">
            <a:extLst>
              <a:ext uri="{FF2B5EF4-FFF2-40B4-BE49-F238E27FC236}">
                <a16:creationId xmlns:a16="http://schemas.microsoft.com/office/drawing/2014/main" id="{103018EA-3699-4AF9-B815-6A0EE1BCC1E4}"/>
              </a:ext>
            </a:extLst>
          </p:cNvPr>
          <p:cNvSpPr txBox="1"/>
          <p:nvPr/>
        </p:nvSpPr>
        <p:spPr>
          <a:xfrm>
            <a:off x="6317909" y="1618910"/>
            <a:ext cx="44226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Karenin 4 tane simetri doğrusu var.</a:t>
            </a:r>
          </a:p>
        </p:txBody>
      </p:sp>
      <p:pic>
        <p:nvPicPr>
          <p:cNvPr id="72" name="Resim 71">
            <a:extLst>
              <a:ext uri="{FF2B5EF4-FFF2-40B4-BE49-F238E27FC236}">
                <a16:creationId xmlns:a16="http://schemas.microsoft.com/office/drawing/2014/main" id="{D2A15316-992F-46EF-AF78-2EBEC566DF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8" r="17297"/>
          <a:stretch/>
        </p:blipFill>
        <p:spPr>
          <a:xfrm>
            <a:off x="10192189" y="897059"/>
            <a:ext cx="1695011" cy="26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51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1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5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7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1" grpId="0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Dikdörtgen 39">
            <a:extLst>
              <a:ext uri="{FF2B5EF4-FFF2-40B4-BE49-F238E27FC236}">
                <a16:creationId xmlns:a16="http://schemas.microsoft.com/office/drawing/2014/main" id="{B5F50CB1-3BF7-45E7-8638-9DE14A9058A0}"/>
              </a:ext>
            </a:extLst>
          </p:cNvPr>
          <p:cNvSpPr/>
          <p:nvPr/>
        </p:nvSpPr>
        <p:spPr>
          <a:xfrm>
            <a:off x="2583549" y="2647950"/>
            <a:ext cx="5189289" cy="3050364"/>
          </a:xfrm>
          <a:prstGeom prst="rect">
            <a:avLst/>
          </a:prstGeom>
          <a:noFill/>
          <a:ln w="57150"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A0D55479-92EA-4BD6-A7C5-45FBB6D485CD}"/>
              </a:ext>
            </a:extLst>
          </p:cNvPr>
          <p:cNvSpPr txBox="1"/>
          <p:nvPr/>
        </p:nvSpPr>
        <p:spPr>
          <a:xfrm>
            <a:off x="990600" y="297912"/>
            <a:ext cx="93916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>
                <a:solidFill>
                  <a:schemeClr val="accent3"/>
                </a:solidFill>
              </a:rPr>
              <a:t>Dikdörtgenin Simetri Doğrusu</a:t>
            </a:r>
          </a:p>
        </p:txBody>
      </p:sp>
      <p:cxnSp>
        <p:nvCxnSpPr>
          <p:cNvPr id="44" name="Düz Ok Bağlayıcısı 43">
            <a:extLst>
              <a:ext uri="{FF2B5EF4-FFF2-40B4-BE49-F238E27FC236}">
                <a16:creationId xmlns:a16="http://schemas.microsoft.com/office/drawing/2014/main" id="{6DD42B3F-FC79-4144-9450-D07C77EFAA25}"/>
              </a:ext>
            </a:extLst>
          </p:cNvPr>
          <p:cNvCxnSpPr>
            <a:cxnSpLocks/>
          </p:cNvCxnSpPr>
          <p:nvPr/>
        </p:nvCxnSpPr>
        <p:spPr>
          <a:xfrm>
            <a:off x="2050148" y="4173132"/>
            <a:ext cx="6264000" cy="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Ok Bağlayıcısı 44">
            <a:extLst>
              <a:ext uri="{FF2B5EF4-FFF2-40B4-BE49-F238E27FC236}">
                <a16:creationId xmlns:a16="http://schemas.microsoft.com/office/drawing/2014/main" id="{A5643D6D-906B-4991-8AFE-9A1A59DC46D4}"/>
              </a:ext>
            </a:extLst>
          </p:cNvPr>
          <p:cNvCxnSpPr>
            <a:cxnSpLocks/>
          </p:cNvCxnSpPr>
          <p:nvPr/>
        </p:nvCxnSpPr>
        <p:spPr>
          <a:xfrm>
            <a:off x="5178194" y="2209800"/>
            <a:ext cx="0" cy="388800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Metin kutusu 66">
            <a:extLst>
              <a:ext uri="{FF2B5EF4-FFF2-40B4-BE49-F238E27FC236}">
                <a16:creationId xmlns:a16="http://schemas.microsoft.com/office/drawing/2014/main" id="{25C8C892-D593-47EC-8564-CF9F71CA9480}"/>
              </a:ext>
            </a:extLst>
          </p:cNvPr>
          <p:cNvSpPr txBox="1"/>
          <p:nvPr/>
        </p:nvSpPr>
        <p:spPr>
          <a:xfrm>
            <a:off x="8177328" y="3742245"/>
            <a:ext cx="6702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>
                <a:solidFill>
                  <a:schemeClr val="accent3"/>
                </a:solidFill>
              </a:rPr>
              <a:t>1</a:t>
            </a:r>
          </a:p>
        </p:txBody>
      </p:sp>
      <p:sp>
        <p:nvSpPr>
          <p:cNvPr id="68" name="Metin kutusu 67">
            <a:extLst>
              <a:ext uri="{FF2B5EF4-FFF2-40B4-BE49-F238E27FC236}">
                <a16:creationId xmlns:a16="http://schemas.microsoft.com/office/drawing/2014/main" id="{A6831932-A427-4F3F-AB36-BFDC18E7BCCB}"/>
              </a:ext>
            </a:extLst>
          </p:cNvPr>
          <p:cNvSpPr txBox="1"/>
          <p:nvPr/>
        </p:nvSpPr>
        <p:spPr>
          <a:xfrm>
            <a:off x="4843082" y="1491389"/>
            <a:ext cx="6702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>
                <a:solidFill>
                  <a:schemeClr val="accent3"/>
                </a:solidFill>
              </a:rPr>
              <a:t>2</a:t>
            </a:r>
          </a:p>
        </p:txBody>
      </p:sp>
      <p:sp>
        <p:nvSpPr>
          <p:cNvPr id="71" name="Metin kutusu 70">
            <a:extLst>
              <a:ext uri="{FF2B5EF4-FFF2-40B4-BE49-F238E27FC236}">
                <a16:creationId xmlns:a16="http://schemas.microsoft.com/office/drawing/2014/main" id="{103018EA-3699-4AF9-B815-6A0EE1BCC1E4}"/>
              </a:ext>
            </a:extLst>
          </p:cNvPr>
          <p:cNvSpPr txBox="1"/>
          <p:nvPr/>
        </p:nvSpPr>
        <p:spPr>
          <a:xfrm>
            <a:off x="6317908" y="1618910"/>
            <a:ext cx="495577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Dikdörtgenin 2 tane simetri doğrusu var.</a:t>
            </a:r>
          </a:p>
        </p:txBody>
      </p:sp>
      <p:pic>
        <p:nvPicPr>
          <p:cNvPr id="72" name="Resim 71">
            <a:extLst>
              <a:ext uri="{FF2B5EF4-FFF2-40B4-BE49-F238E27FC236}">
                <a16:creationId xmlns:a16="http://schemas.microsoft.com/office/drawing/2014/main" id="{D2A15316-992F-46EF-AF78-2EBEC566DF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8" r="17297"/>
          <a:stretch/>
        </p:blipFill>
        <p:spPr>
          <a:xfrm>
            <a:off x="10192189" y="897059"/>
            <a:ext cx="1695011" cy="26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0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 -3.33333E-6 L -0.15 -3.33333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 -4.81481E-6 L -0.15 -4.81481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 -3.33333E-6 L -0.15 -3.33333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 4.44444E-6 L -0.15 4.44444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 -2.59259E-6 L -0.15 -2.59259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1" grpId="0"/>
      <p:bldP spid="67" grpId="0"/>
      <p:bldP spid="67" grpId="1"/>
      <p:bldP spid="68" grpId="0"/>
      <p:bldP spid="68" grpId="1"/>
      <p:bldP spid="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İkizkenar Üçgen 39">
            <a:extLst>
              <a:ext uri="{FF2B5EF4-FFF2-40B4-BE49-F238E27FC236}">
                <a16:creationId xmlns:a16="http://schemas.microsoft.com/office/drawing/2014/main" id="{B5F50CB1-3BF7-45E7-8638-9DE14A9058A0}"/>
              </a:ext>
            </a:extLst>
          </p:cNvPr>
          <p:cNvSpPr/>
          <p:nvPr/>
        </p:nvSpPr>
        <p:spPr>
          <a:xfrm>
            <a:off x="1023098" y="1629262"/>
            <a:ext cx="5796802" cy="4213182"/>
          </a:xfrm>
          <a:prstGeom prst="triangle">
            <a:avLst>
              <a:gd name="adj" fmla="val 52092"/>
            </a:avLst>
          </a:prstGeom>
          <a:noFill/>
          <a:ln w="57150"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A0D55479-92EA-4BD6-A7C5-45FBB6D485CD}"/>
              </a:ext>
            </a:extLst>
          </p:cNvPr>
          <p:cNvSpPr txBox="1"/>
          <p:nvPr/>
        </p:nvSpPr>
        <p:spPr>
          <a:xfrm>
            <a:off x="990600" y="297912"/>
            <a:ext cx="93916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>
                <a:solidFill>
                  <a:schemeClr val="accent3"/>
                </a:solidFill>
              </a:rPr>
              <a:t>Üçgenin Simetri Doğrusu</a:t>
            </a:r>
          </a:p>
        </p:txBody>
      </p:sp>
      <p:cxnSp>
        <p:nvCxnSpPr>
          <p:cNvPr id="44" name="Düz Ok Bağlayıcısı 43">
            <a:extLst>
              <a:ext uri="{FF2B5EF4-FFF2-40B4-BE49-F238E27FC236}">
                <a16:creationId xmlns:a16="http://schemas.microsoft.com/office/drawing/2014/main" id="{6DD42B3F-FC79-4144-9450-D07C77EFAA25}"/>
              </a:ext>
            </a:extLst>
          </p:cNvPr>
          <p:cNvCxnSpPr>
            <a:cxnSpLocks/>
          </p:cNvCxnSpPr>
          <p:nvPr/>
        </p:nvCxnSpPr>
        <p:spPr>
          <a:xfrm flipV="1">
            <a:off x="990600" y="3559084"/>
            <a:ext cx="4522703" cy="228336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Ok Bağlayıcısı 44">
            <a:extLst>
              <a:ext uri="{FF2B5EF4-FFF2-40B4-BE49-F238E27FC236}">
                <a16:creationId xmlns:a16="http://schemas.microsoft.com/office/drawing/2014/main" id="{A5643D6D-906B-4991-8AFE-9A1A59DC46D4}"/>
              </a:ext>
            </a:extLst>
          </p:cNvPr>
          <p:cNvCxnSpPr>
            <a:cxnSpLocks/>
          </p:cNvCxnSpPr>
          <p:nvPr/>
        </p:nvCxnSpPr>
        <p:spPr>
          <a:xfrm>
            <a:off x="3958994" y="1485000"/>
            <a:ext cx="0" cy="453480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Metin kutusu 66">
            <a:extLst>
              <a:ext uri="{FF2B5EF4-FFF2-40B4-BE49-F238E27FC236}">
                <a16:creationId xmlns:a16="http://schemas.microsoft.com/office/drawing/2014/main" id="{25C8C892-D593-47EC-8564-CF9F71CA9480}"/>
              </a:ext>
            </a:extLst>
          </p:cNvPr>
          <p:cNvSpPr txBox="1"/>
          <p:nvPr/>
        </p:nvSpPr>
        <p:spPr>
          <a:xfrm>
            <a:off x="3896939" y="958411"/>
            <a:ext cx="6702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>
                <a:solidFill>
                  <a:schemeClr val="accent3"/>
                </a:solidFill>
              </a:rPr>
              <a:t>1</a:t>
            </a:r>
          </a:p>
        </p:txBody>
      </p:sp>
      <p:sp>
        <p:nvSpPr>
          <p:cNvPr id="68" name="Metin kutusu 67">
            <a:extLst>
              <a:ext uri="{FF2B5EF4-FFF2-40B4-BE49-F238E27FC236}">
                <a16:creationId xmlns:a16="http://schemas.microsoft.com/office/drawing/2014/main" id="{A6831932-A427-4F3F-AB36-BFDC18E7BCCB}"/>
              </a:ext>
            </a:extLst>
          </p:cNvPr>
          <p:cNvSpPr txBox="1"/>
          <p:nvPr/>
        </p:nvSpPr>
        <p:spPr>
          <a:xfrm>
            <a:off x="1727116" y="2998113"/>
            <a:ext cx="6702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>
                <a:solidFill>
                  <a:schemeClr val="accent3"/>
                </a:solidFill>
              </a:rPr>
              <a:t>2</a:t>
            </a:r>
          </a:p>
        </p:txBody>
      </p:sp>
      <p:sp>
        <p:nvSpPr>
          <p:cNvPr id="71" name="Metin kutusu 70">
            <a:extLst>
              <a:ext uri="{FF2B5EF4-FFF2-40B4-BE49-F238E27FC236}">
                <a16:creationId xmlns:a16="http://schemas.microsoft.com/office/drawing/2014/main" id="{103018EA-3699-4AF9-B815-6A0EE1BCC1E4}"/>
              </a:ext>
            </a:extLst>
          </p:cNvPr>
          <p:cNvSpPr txBox="1"/>
          <p:nvPr/>
        </p:nvSpPr>
        <p:spPr>
          <a:xfrm>
            <a:off x="6317908" y="1618910"/>
            <a:ext cx="495577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u="sng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Bütün kenarları eşit </a:t>
            </a:r>
            <a:r>
              <a:rPr lang="tr-TR" sz="3500" dirty="0">
                <a:solidFill>
                  <a:schemeClr val="accent3"/>
                </a:solidFill>
              </a:rPr>
              <a:t>olan üçgenin 3 tane simetri doğrusu var.</a:t>
            </a:r>
          </a:p>
        </p:txBody>
      </p:sp>
      <p:pic>
        <p:nvPicPr>
          <p:cNvPr id="72" name="Resim 71">
            <a:extLst>
              <a:ext uri="{FF2B5EF4-FFF2-40B4-BE49-F238E27FC236}">
                <a16:creationId xmlns:a16="http://schemas.microsoft.com/office/drawing/2014/main" id="{D2A15316-992F-46EF-AF78-2EBEC566DF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8" r="17297"/>
          <a:stretch/>
        </p:blipFill>
        <p:spPr>
          <a:xfrm>
            <a:off x="10321396" y="891222"/>
            <a:ext cx="1695011" cy="2662025"/>
          </a:xfrm>
          <a:prstGeom prst="rect">
            <a:avLst/>
          </a:prstGeom>
        </p:spPr>
      </p:pic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163D3746-0919-45FF-9F81-15F023EF7FD6}"/>
              </a:ext>
            </a:extLst>
          </p:cNvPr>
          <p:cNvCxnSpPr>
            <a:cxnSpLocks/>
            <a:endCxn id="40" idx="4"/>
          </p:cNvCxnSpPr>
          <p:nvPr/>
        </p:nvCxnSpPr>
        <p:spPr>
          <a:xfrm>
            <a:off x="2457451" y="3559084"/>
            <a:ext cx="4362449" cy="228336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E19083F2-BD27-4861-92CA-1D3D36980EB2}"/>
              </a:ext>
            </a:extLst>
          </p:cNvPr>
          <p:cNvSpPr txBox="1"/>
          <p:nvPr/>
        </p:nvSpPr>
        <p:spPr>
          <a:xfrm>
            <a:off x="3896938" y="5733175"/>
            <a:ext cx="6702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>
                <a:solidFill>
                  <a:schemeClr val="accent3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6910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67" grpId="0"/>
      <p:bldP spid="68" grpId="0"/>
      <p:bldP spid="7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İkizkenar Üçgen 39">
            <a:extLst>
              <a:ext uri="{FF2B5EF4-FFF2-40B4-BE49-F238E27FC236}">
                <a16:creationId xmlns:a16="http://schemas.microsoft.com/office/drawing/2014/main" id="{B5F50CB1-3BF7-45E7-8638-9DE14A9058A0}"/>
              </a:ext>
            </a:extLst>
          </p:cNvPr>
          <p:cNvSpPr/>
          <p:nvPr/>
        </p:nvSpPr>
        <p:spPr>
          <a:xfrm>
            <a:off x="1023098" y="1629262"/>
            <a:ext cx="5796802" cy="4213182"/>
          </a:xfrm>
          <a:prstGeom prst="triangle">
            <a:avLst>
              <a:gd name="adj" fmla="val 21201"/>
            </a:avLst>
          </a:prstGeom>
          <a:noFill/>
          <a:ln w="57150"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A0D55479-92EA-4BD6-A7C5-45FBB6D485CD}"/>
              </a:ext>
            </a:extLst>
          </p:cNvPr>
          <p:cNvSpPr txBox="1"/>
          <p:nvPr/>
        </p:nvSpPr>
        <p:spPr>
          <a:xfrm>
            <a:off x="990600" y="297912"/>
            <a:ext cx="93916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>
                <a:solidFill>
                  <a:schemeClr val="accent3"/>
                </a:solidFill>
              </a:rPr>
              <a:t>Üçgenin Simetri Doğrusu</a:t>
            </a:r>
          </a:p>
        </p:txBody>
      </p:sp>
      <p:sp>
        <p:nvSpPr>
          <p:cNvPr id="71" name="Metin kutusu 70">
            <a:extLst>
              <a:ext uri="{FF2B5EF4-FFF2-40B4-BE49-F238E27FC236}">
                <a16:creationId xmlns:a16="http://schemas.microsoft.com/office/drawing/2014/main" id="{103018EA-3699-4AF9-B815-6A0EE1BCC1E4}"/>
              </a:ext>
            </a:extLst>
          </p:cNvPr>
          <p:cNvSpPr txBox="1"/>
          <p:nvPr/>
        </p:nvSpPr>
        <p:spPr>
          <a:xfrm>
            <a:off x="5314951" y="1540486"/>
            <a:ext cx="532725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u="sng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 üçgenin kenar uzunlukları eşit olmadığı için simetrik değildir.</a:t>
            </a:r>
            <a:endParaRPr lang="tr-TR" sz="3500" dirty="0">
              <a:solidFill>
                <a:schemeClr val="accent3"/>
              </a:solidFill>
            </a:endParaRPr>
          </a:p>
        </p:txBody>
      </p:sp>
      <p:pic>
        <p:nvPicPr>
          <p:cNvPr id="72" name="Resim 71">
            <a:extLst>
              <a:ext uri="{FF2B5EF4-FFF2-40B4-BE49-F238E27FC236}">
                <a16:creationId xmlns:a16="http://schemas.microsoft.com/office/drawing/2014/main" id="{D2A15316-992F-46EF-AF78-2EBEC566DF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8" r="17297"/>
          <a:stretch/>
        </p:blipFill>
        <p:spPr>
          <a:xfrm>
            <a:off x="10321396" y="891222"/>
            <a:ext cx="1695011" cy="26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55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>
            <a:extLst>
              <a:ext uri="{FF2B5EF4-FFF2-40B4-BE49-F238E27FC236}">
                <a16:creationId xmlns:a16="http://schemas.microsoft.com/office/drawing/2014/main" id="{B5F50CB1-3BF7-45E7-8638-9DE14A9058A0}"/>
              </a:ext>
            </a:extLst>
          </p:cNvPr>
          <p:cNvSpPr/>
          <p:nvPr/>
        </p:nvSpPr>
        <p:spPr>
          <a:xfrm>
            <a:off x="2098896" y="2294577"/>
            <a:ext cx="3960000" cy="3960000"/>
          </a:xfrm>
          <a:prstGeom prst="ellipse">
            <a:avLst/>
          </a:prstGeom>
          <a:noFill/>
          <a:ln w="57150"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A0D55479-92EA-4BD6-A7C5-45FBB6D485CD}"/>
              </a:ext>
            </a:extLst>
          </p:cNvPr>
          <p:cNvSpPr txBox="1"/>
          <p:nvPr/>
        </p:nvSpPr>
        <p:spPr>
          <a:xfrm>
            <a:off x="1878125" y="176461"/>
            <a:ext cx="843575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>
                <a:solidFill>
                  <a:schemeClr val="accent3"/>
                </a:solidFill>
              </a:rPr>
              <a:t>Çemberin Simetri Doğrusu</a:t>
            </a:r>
          </a:p>
        </p:txBody>
      </p:sp>
      <p:cxnSp>
        <p:nvCxnSpPr>
          <p:cNvPr id="44" name="Düz Ok Bağlayıcısı 43">
            <a:extLst>
              <a:ext uri="{FF2B5EF4-FFF2-40B4-BE49-F238E27FC236}">
                <a16:creationId xmlns:a16="http://schemas.microsoft.com/office/drawing/2014/main" id="{6DD42B3F-FC79-4144-9450-D07C77EFAA25}"/>
              </a:ext>
            </a:extLst>
          </p:cNvPr>
          <p:cNvCxnSpPr>
            <a:cxnSpLocks/>
            <a:endCxn id="40" idx="4"/>
          </p:cNvCxnSpPr>
          <p:nvPr/>
        </p:nvCxnSpPr>
        <p:spPr>
          <a:xfrm>
            <a:off x="4078896" y="2228071"/>
            <a:ext cx="0" cy="4026506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Ok Bağlayıcısı 44">
            <a:extLst>
              <a:ext uri="{FF2B5EF4-FFF2-40B4-BE49-F238E27FC236}">
                <a16:creationId xmlns:a16="http://schemas.microsoft.com/office/drawing/2014/main" id="{A5643D6D-906B-4991-8AFE-9A1A59DC46D4}"/>
              </a:ext>
            </a:extLst>
          </p:cNvPr>
          <p:cNvCxnSpPr>
            <a:cxnSpLocks/>
            <a:stCxn id="40" idx="1"/>
            <a:endCxn id="40" idx="5"/>
          </p:cNvCxnSpPr>
          <p:nvPr/>
        </p:nvCxnSpPr>
        <p:spPr>
          <a:xfrm>
            <a:off x="2678825" y="2874506"/>
            <a:ext cx="2800142" cy="2800142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Metin kutusu 70">
            <a:extLst>
              <a:ext uri="{FF2B5EF4-FFF2-40B4-BE49-F238E27FC236}">
                <a16:creationId xmlns:a16="http://schemas.microsoft.com/office/drawing/2014/main" id="{103018EA-3699-4AF9-B815-6A0EE1BCC1E4}"/>
              </a:ext>
            </a:extLst>
          </p:cNvPr>
          <p:cNvSpPr txBox="1"/>
          <p:nvPr/>
        </p:nvSpPr>
        <p:spPr>
          <a:xfrm>
            <a:off x="6317908" y="1618910"/>
            <a:ext cx="495577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Çemberin</a:t>
            </a:r>
            <a:r>
              <a:rPr lang="tr-TR" sz="3500" u="sng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sınırsız sayıda</a:t>
            </a:r>
            <a:r>
              <a:rPr lang="tr-TR" sz="3500" dirty="0">
                <a:solidFill>
                  <a:schemeClr val="accent3"/>
                </a:solidFill>
              </a:rPr>
              <a:t> simetri doğrusu vardır. </a:t>
            </a:r>
          </a:p>
        </p:txBody>
      </p:sp>
      <p:pic>
        <p:nvPicPr>
          <p:cNvPr id="72" name="Resim 71">
            <a:extLst>
              <a:ext uri="{FF2B5EF4-FFF2-40B4-BE49-F238E27FC236}">
                <a16:creationId xmlns:a16="http://schemas.microsoft.com/office/drawing/2014/main" id="{D2A15316-992F-46EF-AF78-2EBEC566DF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8" r="17297"/>
          <a:stretch/>
        </p:blipFill>
        <p:spPr>
          <a:xfrm>
            <a:off x="10192189" y="897059"/>
            <a:ext cx="1695011" cy="2662025"/>
          </a:xfrm>
          <a:prstGeom prst="rect">
            <a:avLst/>
          </a:prstGeom>
        </p:spPr>
      </p:pic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AEF36C43-B82E-48C7-8220-9F037F85FC5E}"/>
              </a:ext>
            </a:extLst>
          </p:cNvPr>
          <p:cNvCxnSpPr>
            <a:cxnSpLocks/>
            <a:endCxn id="40" idx="7"/>
          </p:cNvCxnSpPr>
          <p:nvPr/>
        </p:nvCxnSpPr>
        <p:spPr>
          <a:xfrm flipV="1">
            <a:off x="2624295" y="2874506"/>
            <a:ext cx="2854672" cy="282381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Düz Ok Bağlayıcısı 55">
            <a:extLst>
              <a:ext uri="{FF2B5EF4-FFF2-40B4-BE49-F238E27FC236}">
                <a16:creationId xmlns:a16="http://schemas.microsoft.com/office/drawing/2014/main" id="{2AC8CC24-3DC3-4C99-BD9B-488BABB90629}"/>
              </a:ext>
            </a:extLst>
          </p:cNvPr>
          <p:cNvCxnSpPr>
            <a:cxnSpLocks/>
            <a:stCxn id="40" idx="2"/>
            <a:endCxn id="40" idx="6"/>
          </p:cNvCxnSpPr>
          <p:nvPr/>
        </p:nvCxnSpPr>
        <p:spPr>
          <a:xfrm>
            <a:off x="2098896" y="4274577"/>
            <a:ext cx="3960000" cy="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Düz Ok Bağlayıcısı 58">
            <a:extLst>
              <a:ext uri="{FF2B5EF4-FFF2-40B4-BE49-F238E27FC236}">
                <a16:creationId xmlns:a16="http://schemas.microsoft.com/office/drawing/2014/main" id="{136CD7F7-E553-4832-BBA2-E02EB1CC2C2F}"/>
              </a:ext>
            </a:extLst>
          </p:cNvPr>
          <p:cNvCxnSpPr>
            <a:cxnSpLocks/>
          </p:cNvCxnSpPr>
          <p:nvPr/>
        </p:nvCxnSpPr>
        <p:spPr>
          <a:xfrm>
            <a:off x="2190138" y="3429000"/>
            <a:ext cx="3771993" cy="161925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Düz Ok Bağlayıcısı 61">
            <a:extLst>
              <a:ext uri="{FF2B5EF4-FFF2-40B4-BE49-F238E27FC236}">
                <a16:creationId xmlns:a16="http://schemas.microsoft.com/office/drawing/2014/main" id="{7144672C-8A1C-46F9-B932-B5C89144DF32}"/>
              </a:ext>
            </a:extLst>
          </p:cNvPr>
          <p:cNvCxnSpPr>
            <a:cxnSpLocks/>
          </p:cNvCxnSpPr>
          <p:nvPr/>
        </p:nvCxnSpPr>
        <p:spPr>
          <a:xfrm flipV="1">
            <a:off x="2190138" y="3559084"/>
            <a:ext cx="3757280" cy="1489166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Düz Ok Bağlayıcısı 62">
            <a:extLst>
              <a:ext uri="{FF2B5EF4-FFF2-40B4-BE49-F238E27FC236}">
                <a16:creationId xmlns:a16="http://schemas.microsoft.com/office/drawing/2014/main" id="{47264311-687A-4568-BB4D-151A34BC13F3}"/>
              </a:ext>
            </a:extLst>
          </p:cNvPr>
          <p:cNvCxnSpPr>
            <a:cxnSpLocks/>
          </p:cNvCxnSpPr>
          <p:nvPr/>
        </p:nvCxnSpPr>
        <p:spPr>
          <a:xfrm flipV="1">
            <a:off x="3400425" y="2472990"/>
            <a:ext cx="1407148" cy="3651586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Düz Ok Bağlayıcısı 73">
            <a:extLst>
              <a:ext uri="{FF2B5EF4-FFF2-40B4-BE49-F238E27FC236}">
                <a16:creationId xmlns:a16="http://schemas.microsoft.com/office/drawing/2014/main" id="{EABAA03F-B37B-43BD-8B3D-20C2D8021465}"/>
              </a:ext>
            </a:extLst>
          </p:cNvPr>
          <p:cNvCxnSpPr>
            <a:cxnSpLocks/>
          </p:cNvCxnSpPr>
          <p:nvPr/>
        </p:nvCxnSpPr>
        <p:spPr>
          <a:xfrm>
            <a:off x="3257550" y="2472990"/>
            <a:ext cx="1638300" cy="362407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8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Metin kutusu 40">
            <a:extLst>
              <a:ext uri="{FF2B5EF4-FFF2-40B4-BE49-F238E27FC236}">
                <a16:creationId xmlns:a16="http://schemas.microsoft.com/office/drawing/2014/main" id="{A0D55479-92EA-4BD6-A7C5-45FBB6D485CD}"/>
              </a:ext>
            </a:extLst>
          </p:cNvPr>
          <p:cNvSpPr txBox="1"/>
          <p:nvPr/>
        </p:nvSpPr>
        <p:spPr>
          <a:xfrm>
            <a:off x="3244113" y="176461"/>
            <a:ext cx="570377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>
                <a:solidFill>
                  <a:schemeClr val="accent3"/>
                </a:solidFill>
              </a:rPr>
              <a:t>Alfabede Simetri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7D5EF9EA-A705-4057-A686-1C03EB0B628E}"/>
              </a:ext>
            </a:extLst>
          </p:cNvPr>
          <p:cNvSpPr/>
          <p:nvPr/>
        </p:nvSpPr>
        <p:spPr>
          <a:xfrm>
            <a:off x="1171915" y="819872"/>
            <a:ext cx="2082622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id="{2C0ED0F1-1D9D-46FB-95B7-5A747DAC8043}"/>
              </a:ext>
            </a:extLst>
          </p:cNvPr>
          <p:cNvCxnSpPr>
            <a:cxnSpLocks/>
          </p:cNvCxnSpPr>
          <p:nvPr/>
        </p:nvCxnSpPr>
        <p:spPr>
          <a:xfrm>
            <a:off x="2213226" y="1299635"/>
            <a:ext cx="0" cy="226800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ikdörtgen 18">
            <a:extLst>
              <a:ext uri="{FF2B5EF4-FFF2-40B4-BE49-F238E27FC236}">
                <a16:creationId xmlns:a16="http://schemas.microsoft.com/office/drawing/2014/main" id="{AD620CB1-2DBB-40BC-979A-108E8AD60EDF}"/>
              </a:ext>
            </a:extLst>
          </p:cNvPr>
          <p:cNvSpPr/>
          <p:nvPr/>
        </p:nvSpPr>
        <p:spPr>
          <a:xfrm>
            <a:off x="5244185" y="794775"/>
            <a:ext cx="1560042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</a:t>
            </a:r>
            <a:endParaRPr lang="tr-TR" sz="20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18" name="Düz Ok Bağlayıcısı 17">
            <a:extLst>
              <a:ext uri="{FF2B5EF4-FFF2-40B4-BE49-F238E27FC236}">
                <a16:creationId xmlns:a16="http://schemas.microsoft.com/office/drawing/2014/main" id="{82973529-CBAC-4447-B774-34B13CFA4D62}"/>
              </a:ext>
            </a:extLst>
          </p:cNvPr>
          <p:cNvCxnSpPr>
            <a:cxnSpLocks/>
          </p:cNvCxnSpPr>
          <p:nvPr/>
        </p:nvCxnSpPr>
        <p:spPr>
          <a:xfrm>
            <a:off x="4851294" y="2339884"/>
            <a:ext cx="2268000" cy="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Dikdörtgen 25">
            <a:extLst>
              <a:ext uri="{FF2B5EF4-FFF2-40B4-BE49-F238E27FC236}">
                <a16:creationId xmlns:a16="http://schemas.microsoft.com/office/drawing/2014/main" id="{D455F61B-B274-48F8-85BA-FB0DD72D58B9}"/>
              </a:ext>
            </a:extLst>
          </p:cNvPr>
          <p:cNvSpPr/>
          <p:nvPr/>
        </p:nvSpPr>
        <p:spPr>
          <a:xfrm>
            <a:off x="8904675" y="743672"/>
            <a:ext cx="2414443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Ö</a:t>
            </a:r>
          </a:p>
        </p:txBody>
      </p:sp>
      <p:cxnSp>
        <p:nvCxnSpPr>
          <p:cNvPr id="27" name="Düz Ok Bağlayıcısı 26">
            <a:extLst>
              <a:ext uri="{FF2B5EF4-FFF2-40B4-BE49-F238E27FC236}">
                <a16:creationId xmlns:a16="http://schemas.microsoft.com/office/drawing/2014/main" id="{69282113-5B20-4200-A3FA-70505F167B6E}"/>
              </a:ext>
            </a:extLst>
          </p:cNvPr>
          <p:cNvCxnSpPr>
            <a:cxnSpLocks/>
          </p:cNvCxnSpPr>
          <p:nvPr/>
        </p:nvCxnSpPr>
        <p:spPr>
          <a:xfrm rot="16200000" flipV="1">
            <a:off x="8994075" y="2253611"/>
            <a:ext cx="2268000" cy="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Dikdörtgen 27">
            <a:extLst>
              <a:ext uri="{FF2B5EF4-FFF2-40B4-BE49-F238E27FC236}">
                <a16:creationId xmlns:a16="http://schemas.microsoft.com/office/drawing/2014/main" id="{7053133C-E22D-432D-A4AD-4E0CAD2013B3}"/>
              </a:ext>
            </a:extLst>
          </p:cNvPr>
          <p:cNvSpPr/>
          <p:nvPr/>
        </p:nvSpPr>
        <p:spPr>
          <a:xfrm>
            <a:off x="1253765" y="3387611"/>
            <a:ext cx="1936749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</a:t>
            </a:r>
          </a:p>
        </p:txBody>
      </p:sp>
      <p:cxnSp>
        <p:nvCxnSpPr>
          <p:cNvPr id="29" name="Düz Ok Bağlayıcısı 28">
            <a:extLst>
              <a:ext uri="{FF2B5EF4-FFF2-40B4-BE49-F238E27FC236}">
                <a16:creationId xmlns:a16="http://schemas.microsoft.com/office/drawing/2014/main" id="{034410D1-7ACE-456D-BEA2-B8105B6DA960}"/>
              </a:ext>
            </a:extLst>
          </p:cNvPr>
          <p:cNvCxnSpPr>
            <a:cxnSpLocks/>
          </p:cNvCxnSpPr>
          <p:nvPr/>
        </p:nvCxnSpPr>
        <p:spPr>
          <a:xfrm>
            <a:off x="2222139" y="3867374"/>
            <a:ext cx="0" cy="226800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Ok Bağlayıcısı 29">
            <a:extLst>
              <a:ext uri="{FF2B5EF4-FFF2-40B4-BE49-F238E27FC236}">
                <a16:creationId xmlns:a16="http://schemas.microsoft.com/office/drawing/2014/main" id="{9C38ABBA-84EA-48F8-ADC3-1151E07BA210}"/>
              </a:ext>
            </a:extLst>
          </p:cNvPr>
          <p:cNvCxnSpPr>
            <a:cxnSpLocks/>
          </p:cNvCxnSpPr>
          <p:nvPr/>
        </p:nvCxnSpPr>
        <p:spPr>
          <a:xfrm rot="16200000" flipV="1">
            <a:off x="2229398" y="3802063"/>
            <a:ext cx="0" cy="226800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Dikdörtgen 31">
            <a:extLst>
              <a:ext uri="{FF2B5EF4-FFF2-40B4-BE49-F238E27FC236}">
                <a16:creationId xmlns:a16="http://schemas.microsoft.com/office/drawing/2014/main" id="{2F5E6C6B-DF8A-4D46-B7A9-A7BE409D50DD}"/>
              </a:ext>
            </a:extLst>
          </p:cNvPr>
          <p:cNvSpPr/>
          <p:nvPr/>
        </p:nvSpPr>
        <p:spPr>
          <a:xfrm>
            <a:off x="5174454" y="3351013"/>
            <a:ext cx="1699504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K</a:t>
            </a:r>
            <a:endParaRPr lang="tr-TR" sz="20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33" name="Düz Ok Bağlayıcısı 32">
            <a:extLst>
              <a:ext uri="{FF2B5EF4-FFF2-40B4-BE49-F238E27FC236}">
                <a16:creationId xmlns:a16="http://schemas.microsoft.com/office/drawing/2014/main" id="{FF1DE79A-9A78-4706-95F5-06F14F99EE78}"/>
              </a:ext>
            </a:extLst>
          </p:cNvPr>
          <p:cNvCxnSpPr>
            <a:cxnSpLocks/>
          </p:cNvCxnSpPr>
          <p:nvPr/>
        </p:nvCxnSpPr>
        <p:spPr>
          <a:xfrm>
            <a:off x="4851294" y="4896122"/>
            <a:ext cx="2268000" cy="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kdörtgen 33">
            <a:extLst>
              <a:ext uri="{FF2B5EF4-FFF2-40B4-BE49-F238E27FC236}">
                <a16:creationId xmlns:a16="http://schemas.microsoft.com/office/drawing/2014/main" id="{9D9238D8-C96B-4C87-89BF-279C421783F8}"/>
              </a:ext>
            </a:extLst>
          </p:cNvPr>
          <p:cNvSpPr/>
          <p:nvPr/>
        </p:nvSpPr>
        <p:spPr>
          <a:xfrm>
            <a:off x="8892930" y="3351013"/>
            <a:ext cx="2541081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</a:t>
            </a:r>
            <a:endParaRPr lang="tr-TR" sz="20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35" name="Düz Ok Bağlayıcısı 34">
            <a:extLst>
              <a:ext uri="{FF2B5EF4-FFF2-40B4-BE49-F238E27FC236}">
                <a16:creationId xmlns:a16="http://schemas.microsoft.com/office/drawing/2014/main" id="{8015E4EA-D603-4360-B1AC-0B7FD9AD1961}"/>
              </a:ext>
            </a:extLst>
          </p:cNvPr>
          <p:cNvCxnSpPr>
            <a:cxnSpLocks/>
          </p:cNvCxnSpPr>
          <p:nvPr/>
        </p:nvCxnSpPr>
        <p:spPr>
          <a:xfrm rot="5400000">
            <a:off x="9005072" y="4997720"/>
            <a:ext cx="2268000" cy="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84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" grpId="0"/>
      <p:bldP spid="19" grpId="0"/>
      <p:bldP spid="26" grpId="0"/>
      <p:bldP spid="28" grpId="0"/>
      <p:bldP spid="32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>
            <a:extLst>
              <a:ext uri="{FF2B5EF4-FFF2-40B4-BE49-F238E27FC236}">
                <a16:creationId xmlns:a16="http://schemas.microsoft.com/office/drawing/2014/main" id="{E9DF0F90-559C-42DD-91C7-3476CDDC5F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6" t="6111" r="62678" b="68611"/>
          <a:stretch/>
        </p:blipFill>
        <p:spPr>
          <a:xfrm>
            <a:off x="2195098" y="1616008"/>
            <a:ext cx="2982164" cy="325755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2277491" y="213505"/>
            <a:ext cx="7637019" cy="946181"/>
          </a:xfrm>
        </p:spPr>
        <p:txBody>
          <a:bodyPr/>
          <a:lstStyle/>
          <a:p>
            <a:pPr algn="ctr"/>
            <a:r>
              <a:rPr lang="tr-TR" sz="5400" dirty="0">
                <a:solidFill>
                  <a:srgbClr val="FFC000"/>
                </a:solidFill>
              </a:rPr>
              <a:t>Simetrik mi Değil mi?</a:t>
            </a:r>
          </a:p>
        </p:txBody>
      </p:sp>
      <p:cxnSp>
        <p:nvCxnSpPr>
          <p:cNvPr id="26" name="Düz Ok Bağlayıcısı 25">
            <a:extLst>
              <a:ext uri="{FF2B5EF4-FFF2-40B4-BE49-F238E27FC236}">
                <a16:creationId xmlns:a16="http://schemas.microsoft.com/office/drawing/2014/main" id="{A808BAAA-359A-4ACC-9D39-8E46AB514EDD}"/>
              </a:ext>
            </a:extLst>
          </p:cNvPr>
          <p:cNvCxnSpPr>
            <a:cxnSpLocks/>
          </p:cNvCxnSpPr>
          <p:nvPr/>
        </p:nvCxnSpPr>
        <p:spPr>
          <a:xfrm>
            <a:off x="2900353" y="1003594"/>
            <a:ext cx="1918390" cy="4482378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E83F0EF4-3C5C-4326-ACE6-A6A4FB0D7C48}"/>
              </a:ext>
            </a:extLst>
          </p:cNvPr>
          <p:cNvSpPr txBox="1"/>
          <p:nvPr/>
        </p:nvSpPr>
        <p:spPr>
          <a:xfrm>
            <a:off x="6622709" y="1618910"/>
            <a:ext cx="44226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Her doğru, simetri doğrusu değildir.</a:t>
            </a:r>
          </a:p>
        </p:txBody>
      </p: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BB45A0A9-DAB4-437C-8458-8229C78C91C9}"/>
              </a:ext>
            </a:extLst>
          </p:cNvPr>
          <p:cNvCxnSpPr>
            <a:cxnSpLocks/>
          </p:cNvCxnSpPr>
          <p:nvPr/>
        </p:nvCxnSpPr>
        <p:spPr>
          <a:xfrm>
            <a:off x="1074057" y="3244783"/>
            <a:ext cx="5805714" cy="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Resim 24">
            <a:extLst>
              <a:ext uri="{FF2B5EF4-FFF2-40B4-BE49-F238E27FC236}">
                <a16:creationId xmlns:a16="http://schemas.microsoft.com/office/drawing/2014/main" id="{0A010612-4343-486A-BD97-16F7EEBBA8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8" r="17297"/>
          <a:stretch/>
        </p:blipFill>
        <p:spPr>
          <a:xfrm>
            <a:off x="10464568" y="1673010"/>
            <a:ext cx="922411" cy="1448652"/>
          </a:xfrm>
          <a:prstGeom prst="rect">
            <a:avLst/>
          </a:prstGeom>
        </p:spPr>
      </p:pic>
      <p:sp>
        <p:nvSpPr>
          <p:cNvPr id="35" name="Metin kutusu 34">
            <a:extLst>
              <a:ext uri="{FF2B5EF4-FFF2-40B4-BE49-F238E27FC236}">
                <a16:creationId xmlns:a16="http://schemas.microsoft.com/office/drawing/2014/main" id="{003C7AD2-A45D-4B9F-A360-60A882DAA59A}"/>
              </a:ext>
            </a:extLst>
          </p:cNvPr>
          <p:cNvSpPr txBox="1"/>
          <p:nvPr/>
        </p:nvSpPr>
        <p:spPr>
          <a:xfrm>
            <a:off x="6244928" y="3400400"/>
            <a:ext cx="491655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>
                <a:solidFill>
                  <a:schemeClr val="accent3"/>
                </a:solidFill>
              </a:rPr>
              <a:t>Eş parça değil</a:t>
            </a:r>
          </a:p>
        </p:txBody>
      </p:sp>
      <p:grpSp>
        <p:nvGrpSpPr>
          <p:cNvPr id="38" name="Grup 37">
            <a:extLst>
              <a:ext uri="{FF2B5EF4-FFF2-40B4-BE49-F238E27FC236}">
                <a16:creationId xmlns:a16="http://schemas.microsoft.com/office/drawing/2014/main" id="{63046D82-89DF-4E48-8C11-157F42CB1D51}"/>
              </a:ext>
            </a:extLst>
          </p:cNvPr>
          <p:cNvGrpSpPr/>
          <p:nvPr/>
        </p:nvGrpSpPr>
        <p:grpSpPr>
          <a:xfrm>
            <a:off x="2434618" y="1521343"/>
            <a:ext cx="2505078" cy="3906063"/>
            <a:chOff x="914401" y="561974"/>
            <a:chExt cx="2226388" cy="3174547"/>
          </a:xfrm>
        </p:grpSpPr>
        <p:pic>
          <p:nvPicPr>
            <p:cNvPr id="39" name="Resim 38">
              <a:extLst>
                <a:ext uri="{FF2B5EF4-FFF2-40B4-BE49-F238E27FC236}">
                  <a16:creationId xmlns:a16="http://schemas.microsoft.com/office/drawing/2014/main" id="{813D5836-2169-4E88-AFDC-8B4BE49CDF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7" t="1301" r="84317" b="48933"/>
            <a:stretch/>
          </p:blipFill>
          <p:spPr>
            <a:xfrm>
              <a:off x="914401" y="561974"/>
              <a:ext cx="1133474" cy="3174547"/>
            </a:xfrm>
            <a:prstGeom prst="rect">
              <a:avLst/>
            </a:prstGeom>
          </p:spPr>
        </p:pic>
        <p:pic>
          <p:nvPicPr>
            <p:cNvPr id="40" name="Resim 39">
              <a:extLst>
                <a:ext uri="{FF2B5EF4-FFF2-40B4-BE49-F238E27FC236}">
                  <a16:creationId xmlns:a16="http://schemas.microsoft.com/office/drawing/2014/main" id="{2B638521-CCBA-4966-AADA-E278D848C5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7" t="1301" r="84317" b="48933"/>
            <a:stretch/>
          </p:blipFill>
          <p:spPr>
            <a:xfrm flipH="1">
              <a:off x="2007315" y="561974"/>
              <a:ext cx="1133474" cy="3174547"/>
            </a:xfrm>
            <a:prstGeom prst="rect">
              <a:avLst/>
            </a:prstGeom>
          </p:spPr>
        </p:pic>
      </p:grpSp>
      <p:cxnSp>
        <p:nvCxnSpPr>
          <p:cNvPr id="41" name="Düz Ok Bağlayıcısı 40">
            <a:extLst>
              <a:ext uri="{FF2B5EF4-FFF2-40B4-BE49-F238E27FC236}">
                <a16:creationId xmlns:a16="http://schemas.microsoft.com/office/drawing/2014/main" id="{74EFCBBA-BD09-4B36-806B-FFCFFF7DA6A9}"/>
              </a:ext>
            </a:extLst>
          </p:cNvPr>
          <p:cNvCxnSpPr>
            <a:cxnSpLocks/>
          </p:cNvCxnSpPr>
          <p:nvPr/>
        </p:nvCxnSpPr>
        <p:spPr>
          <a:xfrm>
            <a:off x="1654629" y="522514"/>
            <a:ext cx="4590299" cy="5617029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üz Ok Bağlayıcısı 42">
            <a:extLst>
              <a:ext uri="{FF2B5EF4-FFF2-40B4-BE49-F238E27FC236}">
                <a16:creationId xmlns:a16="http://schemas.microsoft.com/office/drawing/2014/main" id="{F3521C2F-401F-4098-B192-17A0FF576DD7}"/>
              </a:ext>
            </a:extLst>
          </p:cNvPr>
          <p:cNvCxnSpPr>
            <a:cxnSpLocks/>
          </p:cNvCxnSpPr>
          <p:nvPr/>
        </p:nvCxnSpPr>
        <p:spPr>
          <a:xfrm>
            <a:off x="1480463" y="3244783"/>
            <a:ext cx="4707467" cy="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010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" grpId="0"/>
      <p:bldP spid="35" grpId="0"/>
      <p:bldP spid="35" grpId="1"/>
      <p:bldP spid="35" grpId="2"/>
      <p:bldP spid="35" grpId="3"/>
      <p:bldP spid="35" grpId="4"/>
      <p:bldP spid="35" grpId="5"/>
      <p:bldP spid="35" grpId="6"/>
      <p:bldP spid="35" grpId="7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2194159" y="213505"/>
            <a:ext cx="7803683" cy="946181"/>
          </a:xfrm>
        </p:spPr>
        <p:txBody>
          <a:bodyPr/>
          <a:lstStyle/>
          <a:p>
            <a:pPr algn="ctr"/>
            <a:r>
              <a:rPr lang="tr-TR" sz="5400" dirty="0">
                <a:solidFill>
                  <a:srgbClr val="FFC000"/>
                </a:solidFill>
              </a:rPr>
              <a:t>Simetrik mi Değil mi?</a:t>
            </a:r>
          </a:p>
        </p:txBody>
      </p:sp>
      <p:pic>
        <p:nvPicPr>
          <p:cNvPr id="25" name="Resim 24">
            <a:extLst>
              <a:ext uri="{FF2B5EF4-FFF2-40B4-BE49-F238E27FC236}">
                <a16:creationId xmlns:a16="http://schemas.microsoft.com/office/drawing/2014/main" id="{0A010612-4343-486A-BD97-16F7EEBBA8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8" r="17297"/>
          <a:stretch/>
        </p:blipFill>
        <p:spPr>
          <a:xfrm>
            <a:off x="10653754" y="2570756"/>
            <a:ext cx="922411" cy="1448652"/>
          </a:xfrm>
          <a:prstGeom prst="rect">
            <a:avLst/>
          </a:prstGeom>
        </p:spPr>
      </p:pic>
      <p:sp>
        <p:nvSpPr>
          <p:cNvPr id="35" name="Metin kutusu 34">
            <a:extLst>
              <a:ext uri="{FF2B5EF4-FFF2-40B4-BE49-F238E27FC236}">
                <a16:creationId xmlns:a16="http://schemas.microsoft.com/office/drawing/2014/main" id="{003C7AD2-A45D-4B9F-A360-60A882DAA59A}"/>
              </a:ext>
            </a:extLst>
          </p:cNvPr>
          <p:cNvSpPr txBox="1"/>
          <p:nvPr/>
        </p:nvSpPr>
        <p:spPr>
          <a:xfrm>
            <a:off x="3637721" y="5782721"/>
            <a:ext cx="491655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>
                <a:solidFill>
                  <a:schemeClr val="accent3"/>
                </a:solidFill>
              </a:rPr>
              <a:t>Eş parça değil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1D2B730-B1BF-478D-88CD-95E232534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484" y="1400175"/>
            <a:ext cx="4285608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Düz Ok Bağlayıcısı 25">
            <a:extLst>
              <a:ext uri="{FF2B5EF4-FFF2-40B4-BE49-F238E27FC236}">
                <a16:creationId xmlns:a16="http://schemas.microsoft.com/office/drawing/2014/main" id="{A808BAAA-359A-4ACC-9D39-8E46AB514EDD}"/>
              </a:ext>
            </a:extLst>
          </p:cNvPr>
          <p:cNvCxnSpPr>
            <a:cxnSpLocks/>
          </p:cNvCxnSpPr>
          <p:nvPr/>
        </p:nvCxnSpPr>
        <p:spPr>
          <a:xfrm>
            <a:off x="5574288" y="1147925"/>
            <a:ext cx="0" cy="4536000"/>
          </a:xfrm>
          <a:prstGeom prst="straightConnector1">
            <a:avLst/>
          </a:prstGeom>
          <a:ln w="76200">
            <a:solidFill>
              <a:schemeClr val="bg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69867DD2-D690-497F-81D2-C07956A507BF}"/>
              </a:ext>
            </a:extLst>
          </p:cNvPr>
          <p:cNvCxnSpPr>
            <a:cxnSpLocks/>
          </p:cNvCxnSpPr>
          <p:nvPr/>
        </p:nvCxnSpPr>
        <p:spPr>
          <a:xfrm flipH="1">
            <a:off x="6479629" y="2170423"/>
            <a:ext cx="921988" cy="430887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E01CB2D0-A253-460C-B0B9-D1418E9D2419}"/>
              </a:ext>
            </a:extLst>
          </p:cNvPr>
          <p:cNvSpPr txBox="1"/>
          <p:nvPr/>
        </p:nvSpPr>
        <p:spPr>
          <a:xfrm>
            <a:off x="7401618" y="1739536"/>
            <a:ext cx="16734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>
                <a:solidFill>
                  <a:schemeClr val="accent3"/>
                </a:solidFill>
              </a:rPr>
              <a:t>Var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id="{5FA895B8-4BB9-417B-AC80-E78C49035678}"/>
              </a:ext>
            </a:extLst>
          </p:cNvPr>
          <p:cNvSpPr txBox="1"/>
          <p:nvPr/>
        </p:nvSpPr>
        <p:spPr>
          <a:xfrm>
            <a:off x="1725929" y="1929934"/>
            <a:ext cx="148766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>
                <a:solidFill>
                  <a:schemeClr val="accent3"/>
                </a:solidFill>
              </a:rPr>
              <a:t>Yok</a:t>
            </a:r>
          </a:p>
        </p:txBody>
      </p:sp>
      <p:cxnSp>
        <p:nvCxnSpPr>
          <p:cNvPr id="28" name="Düz Ok Bağlayıcısı 27">
            <a:extLst>
              <a:ext uri="{FF2B5EF4-FFF2-40B4-BE49-F238E27FC236}">
                <a16:creationId xmlns:a16="http://schemas.microsoft.com/office/drawing/2014/main" id="{93682A56-97CB-4DE4-9545-1010DAB3F816}"/>
              </a:ext>
            </a:extLst>
          </p:cNvPr>
          <p:cNvCxnSpPr>
            <a:cxnSpLocks/>
          </p:cNvCxnSpPr>
          <p:nvPr/>
        </p:nvCxnSpPr>
        <p:spPr>
          <a:xfrm>
            <a:off x="3383994" y="2364828"/>
            <a:ext cx="1160212" cy="362606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Ok Bağlayıcısı 28">
            <a:extLst>
              <a:ext uri="{FF2B5EF4-FFF2-40B4-BE49-F238E27FC236}">
                <a16:creationId xmlns:a16="http://schemas.microsoft.com/office/drawing/2014/main" id="{51C746B3-424D-4A20-A26D-EE58FBDDB73D}"/>
              </a:ext>
            </a:extLst>
          </p:cNvPr>
          <p:cNvCxnSpPr>
            <a:cxnSpLocks/>
          </p:cNvCxnSpPr>
          <p:nvPr/>
        </p:nvCxnSpPr>
        <p:spPr>
          <a:xfrm flipH="1">
            <a:off x="5880538" y="2322823"/>
            <a:ext cx="1673479" cy="1696585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Düz Ok Bağlayıcısı 31">
            <a:extLst>
              <a:ext uri="{FF2B5EF4-FFF2-40B4-BE49-F238E27FC236}">
                <a16:creationId xmlns:a16="http://schemas.microsoft.com/office/drawing/2014/main" id="{8127D22F-5CA2-40EA-B8A3-5CB77C94285E}"/>
              </a:ext>
            </a:extLst>
          </p:cNvPr>
          <p:cNvCxnSpPr>
            <a:cxnSpLocks/>
          </p:cNvCxnSpPr>
          <p:nvPr/>
        </p:nvCxnSpPr>
        <p:spPr>
          <a:xfrm>
            <a:off x="3213599" y="2601310"/>
            <a:ext cx="2139581" cy="1529257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8F8FA9D5-B36D-470E-B3A2-5E1BE73F4AE6}"/>
              </a:ext>
            </a:extLst>
          </p:cNvPr>
          <p:cNvSpPr txBox="1"/>
          <p:nvPr/>
        </p:nvSpPr>
        <p:spPr>
          <a:xfrm>
            <a:off x="3683944" y="5783815"/>
            <a:ext cx="491655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>
                <a:solidFill>
                  <a:schemeClr val="accent3"/>
                </a:solidFill>
              </a:rPr>
              <a:t>Simetrik değil.</a:t>
            </a:r>
          </a:p>
        </p:txBody>
      </p:sp>
    </p:spTree>
    <p:extLst>
      <p:ext uri="{BB962C8B-B14F-4D97-AF65-F5344CB8AC3E}">
        <p14:creationId xmlns:p14="http://schemas.microsoft.com/office/powerpoint/2010/main" val="91206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" grpId="0"/>
      <p:bldP spid="35" grpId="1"/>
      <p:bldP spid="24" grpId="0"/>
      <p:bldP spid="27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3074524" y="213505"/>
            <a:ext cx="6042952" cy="946181"/>
          </a:xfrm>
        </p:spPr>
        <p:txBody>
          <a:bodyPr/>
          <a:lstStyle/>
          <a:p>
            <a:pPr algn="ctr"/>
            <a:r>
              <a:rPr lang="tr-TR" sz="5400" dirty="0">
                <a:solidFill>
                  <a:srgbClr val="FFC000"/>
                </a:solidFill>
              </a:rPr>
              <a:t>Doğadan Simetri</a:t>
            </a:r>
          </a:p>
        </p:txBody>
      </p:sp>
      <p:pic>
        <p:nvPicPr>
          <p:cNvPr id="25" name="Resim 24">
            <a:extLst>
              <a:ext uri="{FF2B5EF4-FFF2-40B4-BE49-F238E27FC236}">
                <a16:creationId xmlns:a16="http://schemas.microsoft.com/office/drawing/2014/main" id="{0A010612-4343-486A-BD97-16F7EEBBA8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8" r="17297"/>
          <a:stretch/>
        </p:blipFill>
        <p:spPr>
          <a:xfrm>
            <a:off x="10710746" y="1349160"/>
            <a:ext cx="922411" cy="144865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6D60BF35-74C8-4EEF-8434-F74DD84AD2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002" y="1178736"/>
            <a:ext cx="3703044" cy="261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EE06BAC-8FDC-4E56-84B7-777BD36534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153" y="1118479"/>
            <a:ext cx="4023087" cy="2617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452A4C93-2C87-4B2D-8B83-872B97E268B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533940" y="3909880"/>
            <a:ext cx="5062004" cy="2531002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id="{B54C9B1E-4F90-4E15-921C-77B748FFA74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6571153" y="3867630"/>
            <a:ext cx="5062004" cy="2531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30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ülen Yüz 1">
            <a:extLst>
              <a:ext uri="{FF2B5EF4-FFF2-40B4-BE49-F238E27FC236}">
                <a16:creationId xmlns:a16="http://schemas.microsoft.com/office/drawing/2014/main" id="{A1F6B313-91A1-41E8-8477-8392367B70EA}"/>
              </a:ext>
            </a:extLst>
          </p:cNvPr>
          <p:cNvSpPr/>
          <p:nvPr/>
        </p:nvSpPr>
        <p:spPr>
          <a:xfrm>
            <a:off x="1276350" y="2743200"/>
            <a:ext cx="1885950" cy="1981200"/>
          </a:xfrm>
          <a:prstGeom prst="smileyFac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Beşgen 4">
            <a:extLst>
              <a:ext uri="{FF2B5EF4-FFF2-40B4-BE49-F238E27FC236}">
                <a16:creationId xmlns:a16="http://schemas.microsoft.com/office/drawing/2014/main" id="{3A7BCB53-38AD-4321-8196-4ADCFDDA2BE2}"/>
              </a:ext>
            </a:extLst>
          </p:cNvPr>
          <p:cNvSpPr/>
          <p:nvPr/>
        </p:nvSpPr>
        <p:spPr>
          <a:xfrm>
            <a:off x="4724400" y="2743200"/>
            <a:ext cx="2057400" cy="1981200"/>
          </a:xfrm>
          <a:prstGeom prst="pentagon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Bulut 5">
            <a:extLst>
              <a:ext uri="{FF2B5EF4-FFF2-40B4-BE49-F238E27FC236}">
                <a16:creationId xmlns:a16="http://schemas.microsoft.com/office/drawing/2014/main" id="{C3FC51F1-4DE1-4777-A98D-3AAD490C45E3}"/>
              </a:ext>
            </a:extLst>
          </p:cNvPr>
          <p:cNvSpPr/>
          <p:nvPr/>
        </p:nvSpPr>
        <p:spPr>
          <a:xfrm>
            <a:off x="7810500" y="2971800"/>
            <a:ext cx="2877146" cy="1752600"/>
          </a:xfrm>
          <a:prstGeom prst="cloud">
            <a:avLst/>
          </a:prstGeom>
          <a:solidFill>
            <a:schemeClr val="tx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Unvan 3">
            <a:extLst>
              <a:ext uri="{FF2B5EF4-FFF2-40B4-BE49-F238E27FC236}">
                <a16:creationId xmlns:a16="http://schemas.microsoft.com/office/drawing/2014/main" id="{2EC94355-1814-4D41-AE89-AAECF82F940C}"/>
              </a:ext>
            </a:extLst>
          </p:cNvPr>
          <p:cNvSpPr txBox="1">
            <a:spLocks/>
          </p:cNvSpPr>
          <p:nvPr/>
        </p:nvSpPr>
        <p:spPr>
          <a:xfrm>
            <a:off x="647700" y="1185055"/>
            <a:ext cx="10896600" cy="9461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r-TR" sz="4000" dirty="0">
                <a:solidFill>
                  <a:srgbClr val="FFC000"/>
                </a:solidFill>
              </a:rPr>
              <a:t>Simetrik olmayan hangisidir?</a:t>
            </a:r>
          </a:p>
        </p:txBody>
      </p:sp>
    </p:spTree>
    <p:extLst>
      <p:ext uri="{BB962C8B-B14F-4D97-AF65-F5344CB8AC3E}">
        <p14:creationId xmlns:p14="http://schemas.microsoft.com/office/powerpoint/2010/main" val="2606071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3550495" y="408474"/>
            <a:ext cx="5091011" cy="845140"/>
          </a:xfrm>
        </p:spPr>
        <p:txBody>
          <a:bodyPr/>
          <a:lstStyle/>
          <a:p>
            <a:r>
              <a:rPr lang="tr-TR" dirty="0">
                <a:solidFill>
                  <a:srgbClr val="FFC000"/>
                </a:solidFill>
              </a:rPr>
              <a:t>Geometrik Cisimler</a:t>
            </a:r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036" y="2138411"/>
            <a:ext cx="2356718" cy="3111104"/>
          </a:xfrm>
          <a:prstGeom prst="rect">
            <a:avLst/>
          </a:prstGeom>
        </p:spPr>
      </p:pic>
      <p:sp>
        <p:nvSpPr>
          <p:cNvPr id="13" name="Köşeleri Yuvarlanmış Dikdörtgen Belirtme Çizgisi 12"/>
          <p:cNvSpPr/>
          <p:nvPr/>
        </p:nvSpPr>
        <p:spPr>
          <a:xfrm>
            <a:off x="3865531" y="1531025"/>
            <a:ext cx="8060267" cy="3531643"/>
          </a:xfrm>
          <a:prstGeom prst="wedgeRoundRectCallout">
            <a:avLst>
              <a:gd name="adj1" fmla="val -74306"/>
              <a:gd name="adj2" fmla="val -10730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4000" b="1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504400" y="1531025"/>
            <a:ext cx="7132693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300" dirty="0">
                <a:solidFill>
                  <a:schemeClr val="bg1"/>
                </a:solidFill>
              </a:rPr>
              <a:t>Merhaba arkadaşlar,</a:t>
            </a:r>
          </a:p>
          <a:p>
            <a:r>
              <a:rPr lang="tr-TR" sz="4300" dirty="0">
                <a:solidFill>
                  <a:schemeClr val="bg1"/>
                </a:solidFill>
              </a:rPr>
              <a:t>Bu sunuda;</a:t>
            </a:r>
          </a:p>
          <a:p>
            <a:r>
              <a:rPr lang="tr-TR" sz="4300" dirty="0">
                <a:solidFill>
                  <a:schemeClr val="bg1"/>
                </a:solidFill>
              </a:rPr>
              <a:t>* Simetri,</a:t>
            </a:r>
          </a:p>
          <a:p>
            <a:r>
              <a:rPr lang="tr-TR" sz="4300" dirty="0">
                <a:solidFill>
                  <a:schemeClr val="bg1"/>
                </a:solidFill>
              </a:rPr>
              <a:t>* Simetri Doğrusu kavramlarını işleyeceğiz.</a:t>
            </a:r>
          </a:p>
        </p:txBody>
      </p:sp>
    </p:spTree>
    <p:extLst>
      <p:ext uri="{BB962C8B-B14F-4D97-AF65-F5344CB8AC3E}">
        <p14:creationId xmlns:p14="http://schemas.microsoft.com/office/powerpoint/2010/main" val="386825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4CA9007C-E56E-4C1F-BB7A-926CDEAD9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50" y="2439077"/>
            <a:ext cx="2626500" cy="3542623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B3DA4B47-EF26-4BAD-9A68-B07D1B09E6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50" y="3012952"/>
            <a:ext cx="3200406" cy="3358902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A7417649-5CC4-4AA7-AA41-ED992118BC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305" y="2829231"/>
            <a:ext cx="2677767" cy="3542623"/>
          </a:xfrm>
          <a:prstGeom prst="rect">
            <a:avLst/>
          </a:prstGeom>
        </p:spPr>
      </p:pic>
      <p:sp>
        <p:nvSpPr>
          <p:cNvPr id="13" name="Unvan 3">
            <a:extLst>
              <a:ext uri="{FF2B5EF4-FFF2-40B4-BE49-F238E27FC236}">
                <a16:creationId xmlns:a16="http://schemas.microsoft.com/office/drawing/2014/main" id="{DCEAF1D4-3EF1-4065-8BBA-B8082BA3360D}"/>
              </a:ext>
            </a:extLst>
          </p:cNvPr>
          <p:cNvSpPr txBox="1">
            <a:spLocks/>
          </p:cNvSpPr>
          <p:nvPr/>
        </p:nvSpPr>
        <p:spPr>
          <a:xfrm>
            <a:off x="647700" y="1185055"/>
            <a:ext cx="10896600" cy="9461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r-TR" sz="4000" dirty="0">
                <a:solidFill>
                  <a:srgbClr val="FFC000"/>
                </a:solidFill>
              </a:rPr>
              <a:t>Simetrik olmayan hangisidir?</a:t>
            </a:r>
          </a:p>
        </p:txBody>
      </p:sp>
    </p:spTree>
    <p:extLst>
      <p:ext uri="{BB962C8B-B14F-4D97-AF65-F5344CB8AC3E}">
        <p14:creationId xmlns:p14="http://schemas.microsoft.com/office/powerpoint/2010/main" val="381156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1276350" y="213505"/>
            <a:ext cx="8721492" cy="946181"/>
          </a:xfrm>
        </p:spPr>
        <p:txBody>
          <a:bodyPr/>
          <a:lstStyle/>
          <a:p>
            <a:pPr algn="ctr"/>
            <a:r>
              <a:rPr lang="tr-TR" sz="5400" dirty="0">
                <a:solidFill>
                  <a:srgbClr val="FFC000"/>
                </a:solidFill>
              </a:rPr>
              <a:t>Simetrik olmayan hangisi?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4C94A611-BBDC-4966-AB44-4F4C27614360}"/>
              </a:ext>
            </a:extLst>
          </p:cNvPr>
          <p:cNvSpPr/>
          <p:nvPr/>
        </p:nvSpPr>
        <p:spPr>
          <a:xfrm>
            <a:off x="1276350" y="1843950"/>
            <a:ext cx="2082622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A93712DF-91ED-441E-93AE-24AD0DDB251E}"/>
              </a:ext>
            </a:extLst>
          </p:cNvPr>
          <p:cNvSpPr/>
          <p:nvPr/>
        </p:nvSpPr>
        <p:spPr>
          <a:xfrm>
            <a:off x="5381702" y="1843949"/>
            <a:ext cx="1428596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019D933D-141F-46AC-9F6C-741498D96282}"/>
              </a:ext>
            </a:extLst>
          </p:cNvPr>
          <p:cNvSpPr/>
          <p:nvPr/>
        </p:nvSpPr>
        <p:spPr>
          <a:xfrm>
            <a:off x="8730795" y="1843948"/>
            <a:ext cx="1702710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413091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647700" y="1185055"/>
            <a:ext cx="10896600" cy="946181"/>
          </a:xfrm>
        </p:spPr>
        <p:txBody>
          <a:bodyPr/>
          <a:lstStyle/>
          <a:p>
            <a:pPr algn="ctr"/>
            <a:r>
              <a:rPr lang="tr-TR" sz="4000" dirty="0">
                <a:solidFill>
                  <a:srgbClr val="FFC000"/>
                </a:solidFill>
              </a:rPr>
              <a:t>Hangisinde simetri doğrusu yanlış verilmiştir?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4C94A611-BBDC-4966-AB44-4F4C27614360}"/>
              </a:ext>
            </a:extLst>
          </p:cNvPr>
          <p:cNvSpPr/>
          <p:nvPr/>
        </p:nvSpPr>
        <p:spPr>
          <a:xfrm>
            <a:off x="1325241" y="1843950"/>
            <a:ext cx="1984839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A93712DF-91ED-441E-93AE-24AD0DDB251E}"/>
              </a:ext>
            </a:extLst>
          </p:cNvPr>
          <p:cNvSpPr/>
          <p:nvPr/>
        </p:nvSpPr>
        <p:spPr>
          <a:xfrm>
            <a:off x="5381702" y="1843949"/>
            <a:ext cx="1428596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019D933D-141F-46AC-9F6C-741498D96282}"/>
              </a:ext>
            </a:extLst>
          </p:cNvPr>
          <p:cNvSpPr/>
          <p:nvPr/>
        </p:nvSpPr>
        <p:spPr>
          <a:xfrm>
            <a:off x="8730795" y="1843948"/>
            <a:ext cx="1702710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</a:t>
            </a:r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BA881C57-075C-4F34-9365-9C2A62605E44}"/>
              </a:ext>
            </a:extLst>
          </p:cNvPr>
          <p:cNvCxnSpPr>
            <a:cxnSpLocks/>
          </p:cNvCxnSpPr>
          <p:nvPr/>
        </p:nvCxnSpPr>
        <p:spPr>
          <a:xfrm>
            <a:off x="2308476" y="2220385"/>
            <a:ext cx="0" cy="226800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3F12E6E8-8999-4EAD-8C4B-4E538C404952}"/>
              </a:ext>
            </a:extLst>
          </p:cNvPr>
          <p:cNvCxnSpPr>
            <a:cxnSpLocks/>
          </p:cNvCxnSpPr>
          <p:nvPr/>
        </p:nvCxnSpPr>
        <p:spPr>
          <a:xfrm rot="16200000">
            <a:off x="6194676" y="2258485"/>
            <a:ext cx="0" cy="226800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>
            <a:extLst>
              <a:ext uri="{FF2B5EF4-FFF2-40B4-BE49-F238E27FC236}">
                <a16:creationId xmlns:a16="http://schemas.microsoft.com/office/drawing/2014/main" id="{1868C074-60A8-4051-9E88-82B2F550F0F9}"/>
              </a:ext>
            </a:extLst>
          </p:cNvPr>
          <p:cNvCxnSpPr>
            <a:cxnSpLocks/>
          </p:cNvCxnSpPr>
          <p:nvPr/>
        </p:nvCxnSpPr>
        <p:spPr>
          <a:xfrm>
            <a:off x="9578219" y="2364632"/>
            <a:ext cx="0" cy="2268000"/>
          </a:xfrm>
          <a:prstGeom prst="straightConnector1">
            <a:avLst/>
          </a:prstGeom>
          <a:ln w="76200">
            <a:solidFill>
              <a:schemeClr val="accent3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927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7" y="3353808"/>
            <a:ext cx="2356718" cy="3111104"/>
          </a:xfrm>
          <a:prstGeom prst="rect">
            <a:avLst/>
          </a:prstGeom>
        </p:spPr>
      </p:pic>
      <p:sp>
        <p:nvSpPr>
          <p:cNvPr id="19" name="Köşeleri Yuvarlanmış Dikdörtgen Belirtme Çizgisi 18"/>
          <p:cNvSpPr/>
          <p:nvPr/>
        </p:nvSpPr>
        <p:spPr>
          <a:xfrm>
            <a:off x="3674533" y="1524000"/>
            <a:ext cx="8060267" cy="3183467"/>
          </a:xfrm>
          <a:prstGeom prst="wedgeRoundRectCallout">
            <a:avLst>
              <a:gd name="adj1" fmla="val -70524"/>
              <a:gd name="adj2" fmla="val 37937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b="1" dirty="0">
                <a:solidFill>
                  <a:schemeClr val="bg1"/>
                </a:solidFill>
                <a:latin typeface="ALFABET98" pitchFamily="2" charset="0"/>
              </a:rPr>
              <a:t>Arkadaşlar,</a:t>
            </a:r>
          </a:p>
          <a:p>
            <a:endParaRPr lang="tr-TR" sz="4000" b="1" dirty="0">
              <a:solidFill>
                <a:schemeClr val="bg1"/>
              </a:solidFill>
              <a:latin typeface="ALFABET98" pitchFamily="2" charset="0"/>
            </a:endParaRPr>
          </a:p>
          <a:p>
            <a:r>
              <a:rPr lang="tr-TR" sz="4000" b="1" dirty="0">
                <a:solidFill>
                  <a:schemeClr val="bg1"/>
                </a:solidFill>
                <a:latin typeface="ALFABET98" pitchFamily="2" charset="0"/>
              </a:rPr>
              <a:t>Öğrendiklerimizle ilgili bol bol alıştırma yaparak pekiştirelim.</a:t>
            </a:r>
          </a:p>
        </p:txBody>
      </p:sp>
      <p:sp>
        <p:nvSpPr>
          <p:cNvPr id="22" name="Köşeleri Yuvarlanmış Dikdörtgen Belirtme Çizgisi 21"/>
          <p:cNvSpPr/>
          <p:nvPr/>
        </p:nvSpPr>
        <p:spPr>
          <a:xfrm>
            <a:off x="3064933" y="2912533"/>
            <a:ext cx="4859867" cy="1591733"/>
          </a:xfrm>
          <a:prstGeom prst="wedgeRoundRectCallout">
            <a:avLst>
              <a:gd name="adj1" fmla="val -70524"/>
              <a:gd name="adj2" fmla="val 37937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b="1" dirty="0">
                <a:solidFill>
                  <a:schemeClr val="bg1"/>
                </a:solidFill>
                <a:latin typeface="ALFABET98" pitchFamily="2" charset="0"/>
              </a:rPr>
              <a:t>Başarılar diliyorum.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22"/>
          <a:stretch/>
        </p:blipFill>
        <p:spPr>
          <a:xfrm>
            <a:off x="2623036" y="4039339"/>
            <a:ext cx="7646900" cy="230340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01" b="12957"/>
          <a:stretch/>
        </p:blipFill>
        <p:spPr>
          <a:xfrm>
            <a:off x="2609586" y="223856"/>
            <a:ext cx="7646900" cy="381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1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9" grpId="2" animBg="1"/>
      <p:bldP spid="22" grpId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4787708" y="213505"/>
            <a:ext cx="2616585" cy="946181"/>
          </a:xfrm>
        </p:spPr>
        <p:txBody>
          <a:bodyPr/>
          <a:lstStyle/>
          <a:p>
            <a:pPr algn="ctr"/>
            <a:r>
              <a:rPr lang="tr-TR" sz="5400" dirty="0">
                <a:solidFill>
                  <a:srgbClr val="FFC000"/>
                </a:solidFill>
              </a:rPr>
              <a:t>Simetri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1340D035-15C8-4D84-A68D-9C6C1CFA6A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7" t="6111" r="62678" b="68611"/>
          <a:stretch/>
        </p:blipFill>
        <p:spPr>
          <a:xfrm>
            <a:off x="1056006" y="1495425"/>
            <a:ext cx="2982165" cy="325755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22928C41-CC08-47C0-B28A-241C9EBF78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7" t="6111" r="78173" b="68611"/>
          <a:stretch/>
        </p:blipFill>
        <p:spPr>
          <a:xfrm>
            <a:off x="4504057" y="1495425"/>
            <a:ext cx="1439544" cy="325755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1" name="Dik Üçgen 10">
            <a:extLst>
              <a:ext uri="{FF2B5EF4-FFF2-40B4-BE49-F238E27FC236}">
                <a16:creationId xmlns:a16="http://schemas.microsoft.com/office/drawing/2014/main" id="{6B77F9AA-3D20-4076-A62F-87C4B779A3C2}"/>
              </a:ext>
            </a:extLst>
          </p:cNvPr>
          <p:cNvSpPr/>
          <p:nvPr/>
        </p:nvSpPr>
        <p:spPr>
          <a:xfrm rot="376954" flipV="1">
            <a:off x="4602043" y="1420717"/>
            <a:ext cx="1340819" cy="144339"/>
          </a:xfrm>
          <a:prstGeom prst="rtTriangle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ED8E6D4C-83F0-4824-B401-9A45D7A16817}"/>
              </a:ext>
            </a:extLst>
          </p:cNvPr>
          <p:cNvSpPr txBox="1"/>
          <p:nvPr/>
        </p:nvSpPr>
        <p:spPr>
          <a:xfrm>
            <a:off x="1056006" y="5249430"/>
            <a:ext cx="71801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000" dirty="0">
                <a:solidFill>
                  <a:schemeClr val="accent3"/>
                </a:solidFill>
              </a:rPr>
              <a:t>Kağıdın tam ortasına bir çiçek çizelim.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F606C5FE-82DA-43D8-BBF8-FE3248FE2B49}"/>
              </a:ext>
            </a:extLst>
          </p:cNvPr>
          <p:cNvSpPr/>
          <p:nvPr/>
        </p:nvSpPr>
        <p:spPr>
          <a:xfrm>
            <a:off x="1056006" y="1492886"/>
            <a:ext cx="2982165" cy="32575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id="{31FBC49D-F6FC-4592-A147-96B1E09D8E2B}"/>
              </a:ext>
            </a:extLst>
          </p:cNvPr>
          <p:cNvSpPr txBox="1"/>
          <p:nvPr/>
        </p:nvSpPr>
        <p:spPr>
          <a:xfrm>
            <a:off x="630337" y="5223634"/>
            <a:ext cx="113987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>
                <a:solidFill>
                  <a:schemeClr val="accent3"/>
                </a:solidFill>
              </a:rPr>
              <a:t>Çiçek çizdiğimiz kağıdı tam ortasından ikiye katlayıp keselim.</a:t>
            </a:r>
          </a:p>
        </p:txBody>
      </p:sp>
      <p:pic>
        <p:nvPicPr>
          <p:cNvPr id="28" name="Resim 27">
            <a:extLst>
              <a:ext uri="{FF2B5EF4-FFF2-40B4-BE49-F238E27FC236}">
                <a16:creationId xmlns:a16="http://schemas.microsoft.com/office/drawing/2014/main" id="{AD10A0BB-8719-43FC-8AB7-61028C5232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7" t="6111" r="78173" b="68611"/>
          <a:stretch/>
        </p:blipFill>
        <p:spPr>
          <a:xfrm>
            <a:off x="4508991" y="1492886"/>
            <a:ext cx="1439544" cy="3257550"/>
          </a:xfrm>
          <a:prstGeom prst="rect">
            <a:avLst/>
          </a:prstGeom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id="{D0AFCCFF-7B87-4A6B-BDB1-73B259ACAC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7" t="6111" r="78173" b="68611"/>
          <a:stretch/>
        </p:blipFill>
        <p:spPr>
          <a:xfrm flipH="1">
            <a:off x="6358464" y="1492886"/>
            <a:ext cx="1439544" cy="3257550"/>
          </a:xfrm>
          <a:prstGeom prst="rect">
            <a:avLst/>
          </a:prstGeom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7E0F34A2-4B41-441F-95A2-534E249424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6" t="6111" r="62678" b="68611"/>
          <a:stretch/>
        </p:blipFill>
        <p:spPr>
          <a:xfrm>
            <a:off x="4499753" y="1492886"/>
            <a:ext cx="2982164" cy="325755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id="{59F180CC-8979-489D-A7AD-C2333CE4F7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69567">
            <a:off x="5814773" y="4758839"/>
            <a:ext cx="1608244" cy="1689068"/>
          </a:xfrm>
          <a:prstGeom prst="rect">
            <a:avLst/>
          </a:prstGeom>
        </p:spPr>
      </p:pic>
      <p:cxnSp>
        <p:nvCxnSpPr>
          <p:cNvPr id="26" name="Düz Ok Bağlayıcısı 25">
            <a:extLst>
              <a:ext uri="{FF2B5EF4-FFF2-40B4-BE49-F238E27FC236}">
                <a16:creationId xmlns:a16="http://schemas.microsoft.com/office/drawing/2014/main" id="{A808BAAA-359A-4ACC-9D39-8E46AB514EDD}"/>
              </a:ext>
            </a:extLst>
          </p:cNvPr>
          <p:cNvCxnSpPr>
            <a:cxnSpLocks/>
          </p:cNvCxnSpPr>
          <p:nvPr/>
        </p:nvCxnSpPr>
        <p:spPr>
          <a:xfrm>
            <a:off x="6098477" y="1013034"/>
            <a:ext cx="0" cy="4140000"/>
          </a:xfrm>
          <a:prstGeom prst="straightConnector1">
            <a:avLst/>
          </a:prstGeom>
          <a:ln w="76200">
            <a:solidFill>
              <a:schemeClr val="tx1">
                <a:lumMod val="50000"/>
              </a:schemeClr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77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19 -0.00602 L -0.04219 -0.5990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29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/>
      <p:bldP spid="12" grpId="1"/>
      <p:bldP spid="13" grpId="0" animBg="1"/>
      <p:bldP spid="13" grpId="1" animBg="1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4781087" y="213505"/>
            <a:ext cx="2629826" cy="946181"/>
          </a:xfrm>
        </p:spPr>
        <p:txBody>
          <a:bodyPr/>
          <a:lstStyle/>
          <a:p>
            <a:pPr algn="ctr"/>
            <a:r>
              <a:rPr lang="tr-TR" sz="5400" dirty="0">
                <a:solidFill>
                  <a:srgbClr val="FFC000"/>
                </a:solidFill>
              </a:rPr>
              <a:t>Simetri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1340D035-15C8-4D84-A68D-9C6C1CFA6A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7" t="6111" r="62678" b="68611"/>
          <a:stretch/>
        </p:blipFill>
        <p:spPr>
          <a:xfrm>
            <a:off x="3132456" y="1495425"/>
            <a:ext cx="2982165" cy="325755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22928C41-CC08-47C0-B28A-241C9EBF78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7" t="6111" r="78173" b="68611"/>
          <a:stretch/>
        </p:blipFill>
        <p:spPr>
          <a:xfrm>
            <a:off x="6580507" y="1495425"/>
            <a:ext cx="1439544" cy="3257550"/>
          </a:xfrm>
          <a:prstGeom prst="rect">
            <a:avLst/>
          </a:prstGeom>
          <a:ln>
            <a:noFill/>
          </a:ln>
        </p:spPr>
      </p:pic>
      <p:sp>
        <p:nvSpPr>
          <p:cNvPr id="11" name="Dik Üçgen 10">
            <a:extLst>
              <a:ext uri="{FF2B5EF4-FFF2-40B4-BE49-F238E27FC236}">
                <a16:creationId xmlns:a16="http://schemas.microsoft.com/office/drawing/2014/main" id="{6B77F9AA-3D20-4076-A62F-87C4B779A3C2}"/>
              </a:ext>
            </a:extLst>
          </p:cNvPr>
          <p:cNvSpPr/>
          <p:nvPr/>
        </p:nvSpPr>
        <p:spPr>
          <a:xfrm rot="376954" flipV="1">
            <a:off x="6678493" y="1420717"/>
            <a:ext cx="1340819" cy="144339"/>
          </a:xfrm>
          <a:prstGeom prst="rtTriangle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4" name="Resim 23">
            <a:extLst>
              <a:ext uri="{FF2B5EF4-FFF2-40B4-BE49-F238E27FC236}">
                <a16:creationId xmlns:a16="http://schemas.microsoft.com/office/drawing/2014/main" id="{59F180CC-8979-489D-A7AD-C2333CE4F7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69567">
            <a:off x="7812393" y="4758839"/>
            <a:ext cx="1608244" cy="1689068"/>
          </a:xfrm>
          <a:prstGeom prst="rect">
            <a:avLst/>
          </a:prstGeom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id="{ED8E6D4C-83F0-4824-B401-9A45D7A16817}"/>
              </a:ext>
            </a:extLst>
          </p:cNvPr>
          <p:cNvSpPr txBox="1"/>
          <p:nvPr/>
        </p:nvSpPr>
        <p:spPr>
          <a:xfrm>
            <a:off x="1056006" y="5249430"/>
            <a:ext cx="836158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Kağıdın tam ortasına bir çiçek çizelim.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F606C5FE-82DA-43D8-BBF8-FE3248FE2B49}"/>
              </a:ext>
            </a:extLst>
          </p:cNvPr>
          <p:cNvSpPr/>
          <p:nvPr/>
        </p:nvSpPr>
        <p:spPr>
          <a:xfrm>
            <a:off x="3132456" y="1492886"/>
            <a:ext cx="2982165" cy="32575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id="{31FBC49D-F6FC-4592-A147-96B1E09D8E2B}"/>
              </a:ext>
            </a:extLst>
          </p:cNvPr>
          <p:cNvSpPr txBox="1"/>
          <p:nvPr/>
        </p:nvSpPr>
        <p:spPr>
          <a:xfrm>
            <a:off x="1021990" y="5217883"/>
            <a:ext cx="110071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Çiçek çizdiğimiz kağıdı tam ortasından ikiye katlayıp, keselim.</a:t>
            </a:r>
          </a:p>
        </p:txBody>
      </p:sp>
      <p:pic>
        <p:nvPicPr>
          <p:cNvPr id="14" name="Resim 13">
            <a:extLst>
              <a:ext uri="{FF2B5EF4-FFF2-40B4-BE49-F238E27FC236}">
                <a16:creationId xmlns:a16="http://schemas.microsoft.com/office/drawing/2014/main" id="{D1C876A7-99DB-48F8-9135-A82D757B0A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7" t="6111" r="78173" b="68611"/>
          <a:stretch/>
        </p:blipFill>
        <p:spPr>
          <a:xfrm flipH="1">
            <a:off x="8030554" y="1492360"/>
            <a:ext cx="1439544" cy="3257550"/>
          </a:xfrm>
          <a:prstGeom prst="rect">
            <a:avLst/>
          </a:prstGeom>
          <a:ln>
            <a:noFill/>
          </a:ln>
        </p:spPr>
      </p:pic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id="{7774E42C-6243-41F2-92E1-EA944B2CA50B}"/>
              </a:ext>
            </a:extLst>
          </p:cNvPr>
          <p:cNvCxnSpPr>
            <a:cxnSpLocks/>
          </p:cNvCxnSpPr>
          <p:nvPr/>
        </p:nvCxnSpPr>
        <p:spPr>
          <a:xfrm>
            <a:off x="8020051" y="786961"/>
            <a:ext cx="0" cy="4896000"/>
          </a:xfrm>
          <a:prstGeom prst="straightConnector1">
            <a:avLst/>
          </a:prstGeom>
          <a:ln w="76200">
            <a:solidFill>
              <a:schemeClr val="tx1">
                <a:lumMod val="50000"/>
              </a:schemeClr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96647D4F-4F32-43E3-8B2E-B5B9D6841F31}"/>
              </a:ext>
            </a:extLst>
          </p:cNvPr>
          <p:cNvSpPr txBox="1"/>
          <p:nvPr/>
        </p:nvSpPr>
        <p:spPr>
          <a:xfrm>
            <a:off x="1021990" y="5216542"/>
            <a:ext cx="110071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Birbirine eş, birbirini tamamlayan iki eş parça elde ettik.</a:t>
            </a:r>
          </a:p>
        </p:txBody>
      </p:sp>
    </p:spTree>
    <p:extLst>
      <p:ext uri="{BB962C8B-B14F-4D97-AF65-F5344CB8AC3E}">
        <p14:creationId xmlns:p14="http://schemas.microsoft.com/office/powerpoint/2010/main" val="201985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19 -0.00602 L -0.04219 -0.5990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29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0047 L 0.00924 0.0004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/>
      <p:bldP spid="12" grpId="1"/>
      <p:bldP spid="13" grpId="0" animBg="1"/>
      <p:bldP spid="13" grpId="1" animBg="1"/>
      <p:bldP spid="27" grpId="0"/>
      <p:bldP spid="27" grpId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Resim 21">
            <a:extLst>
              <a:ext uri="{FF2B5EF4-FFF2-40B4-BE49-F238E27FC236}">
                <a16:creationId xmlns:a16="http://schemas.microsoft.com/office/drawing/2014/main" id="{50952324-5F49-4297-AE47-9FE1F302D1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9423"/>
          <a:stretch/>
        </p:blipFill>
        <p:spPr>
          <a:xfrm flipH="1">
            <a:off x="6615902" y="315182"/>
            <a:ext cx="1079381" cy="5040000"/>
          </a:xfrm>
          <a:prstGeom prst="rect">
            <a:avLst/>
          </a:prstGeom>
        </p:spPr>
      </p:pic>
      <p:sp>
        <p:nvSpPr>
          <p:cNvPr id="27" name="Metin kutusu 26">
            <a:extLst>
              <a:ext uri="{FF2B5EF4-FFF2-40B4-BE49-F238E27FC236}">
                <a16:creationId xmlns:a16="http://schemas.microsoft.com/office/drawing/2014/main" id="{31FBC49D-F6FC-4592-A147-96B1E09D8E2B}"/>
              </a:ext>
            </a:extLst>
          </p:cNvPr>
          <p:cNvSpPr txBox="1"/>
          <p:nvPr/>
        </p:nvSpPr>
        <p:spPr>
          <a:xfrm>
            <a:off x="481044" y="5486194"/>
            <a:ext cx="110071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Şeklimizi çizdiğimiz kağıdı tam ortasından ikiye katlayalım.</a:t>
            </a:r>
          </a:p>
        </p:txBody>
      </p:sp>
      <p:grpSp>
        <p:nvGrpSpPr>
          <p:cNvPr id="16" name="Grup 15">
            <a:extLst>
              <a:ext uri="{FF2B5EF4-FFF2-40B4-BE49-F238E27FC236}">
                <a16:creationId xmlns:a16="http://schemas.microsoft.com/office/drawing/2014/main" id="{12DA33DA-B00F-4ECF-B4B8-DBA08D63C3B0}"/>
              </a:ext>
            </a:extLst>
          </p:cNvPr>
          <p:cNvGrpSpPr/>
          <p:nvPr/>
        </p:nvGrpSpPr>
        <p:grpSpPr>
          <a:xfrm>
            <a:off x="2023671" y="213505"/>
            <a:ext cx="2098623" cy="5076045"/>
            <a:chOff x="4799945" y="1302307"/>
            <a:chExt cx="2098623" cy="5076045"/>
          </a:xfrm>
        </p:grpSpPr>
        <p:sp>
          <p:nvSpPr>
            <p:cNvPr id="17" name="Ok: Yukarı 16">
              <a:extLst>
                <a:ext uri="{FF2B5EF4-FFF2-40B4-BE49-F238E27FC236}">
                  <a16:creationId xmlns:a16="http://schemas.microsoft.com/office/drawing/2014/main" id="{302DEC4B-715C-4750-BA5F-036670379A18}"/>
                </a:ext>
              </a:extLst>
            </p:cNvPr>
            <p:cNvSpPr/>
            <p:nvPr/>
          </p:nvSpPr>
          <p:spPr>
            <a:xfrm>
              <a:off x="4799945" y="1302307"/>
              <a:ext cx="2098623" cy="3567659"/>
            </a:xfrm>
            <a:prstGeom prst="up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İkizkenar Üçgen 18">
              <a:extLst>
                <a:ext uri="{FF2B5EF4-FFF2-40B4-BE49-F238E27FC236}">
                  <a16:creationId xmlns:a16="http://schemas.microsoft.com/office/drawing/2014/main" id="{34AB98F1-F7DE-4A89-B3E3-D69FDC335B56}"/>
                </a:ext>
              </a:extLst>
            </p:cNvPr>
            <p:cNvSpPr/>
            <p:nvPr/>
          </p:nvSpPr>
          <p:spPr>
            <a:xfrm>
              <a:off x="5051687" y="1454046"/>
              <a:ext cx="1586999" cy="80943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Ok: Yukarı 19">
              <a:extLst>
                <a:ext uri="{FF2B5EF4-FFF2-40B4-BE49-F238E27FC236}">
                  <a16:creationId xmlns:a16="http://schemas.microsoft.com/office/drawing/2014/main" id="{850FFA2B-2D4E-4FF1-8709-DAEDCC04829A}"/>
                </a:ext>
              </a:extLst>
            </p:cNvPr>
            <p:cNvSpPr/>
            <p:nvPr/>
          </p:nvSpPr>
          <p:spPr>
            <a:xfrm>
              <a:off x="4799945" y="2810693"/>
              <a:ext cx="2098623" cy="3567659"/>
            </a:xfrm>
            <a:prstGeom prst="up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İkizkenar Üçgen 20">
              <a:extLst>
                <a:ext uri="{FF2B5EF4-FFF2-40B4-BE49-F238E27FC236}">
                  <a16:creationId xmlns:a16="http://schemas.microsoft.com/office/drawing/2014/main" id="{C189FC68-3EA5-4A72-9C70-18E5516ECA5E}"/>
                </a:ext>
              </a:extLst>
            </p:cNvPr>
            <p:cNvSpPr/>
            <p:nvPr/>
          </p:nvSpPr>
          <p:spPr>
            <a:xfrm>
              <a:off x="5051687" y="2962432"/>
              <a:ext cx="1586999" cy="80943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24" name="Resim 23">
            <a:extLst>
              <a:ext uri="{FF2B5EF4-FFF2-40B4-BE49-F238E27FC236}">
                <a16:creationId xmlns:a16="http://schemas.microsoft.com/office/drawing/2014/main" id="{59F180CC-8979-489D-A7AD-C2333CE4F7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69567">
            <a:off x="6282382" y="4931578"/>
            <a:ext cx="1608244" cy="1689068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1B8E05C6-1747-42A4-9612-8A0D0E3844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9423"/>
          <a:stretch/>
        </p:blipFill>
        <p:spPr>
          <a:xfrm>
            <a:off x="5525902" y="318243"/>
            <a:ext cx="1079381" cy="5040000"/>
          </a:xfrm>
          <a:prstGeom prst="rect">
            <a:avLst/>
          </a:prstGeom>
        </p:spPr>
      </p:pic>
      <p:sp>
        <p:nvSpPr>
          <p:cNvPr id="36" name="Metin kutusu 35">
            <a:extLst>
              <a:ext uri="{FF2B5EF4-FFF2-40B4-BE49-F238E27FC236}">
                <a16:creationId xmlns:a16="http://schemas.microsoft.com/office/drawing/2014/main" id="{E1FA8B54-02F5-4DC2-AFA4-421679F0CC44}"/>
              </a:ext>
            </a:extLst>
          </p:cNvPr>
          <p:cNvSpPr txBox="1"/>
          <p:nvPr/>
        </p:nvSpPr>
        <p:spPr>
          <a:xfrm>
            <a:off x="481044" y="5514845"/>
            <a:ext cx="110071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Katladığımız yerdeki kat izinden geçen doğru, ‘simetri </a:t>
            </a:r>
            <a:r>
              <a:rPr lang="tr-TR" sz="3500" dirty="0" err="1">
                <a:solidFill>
                  <a:schemeClr val="accent3"/>
                </a:solidFill>
              </a:rPr>
              <a:t>doğrusu’dur</a:t>
            </a:r>
            <a:r>
              <a:rPr lang="tr-TR" sz="3500" dirty="0">
                <a:solidFill>
                  <a:schemeClr val="accent3"/>
                </a:solidFill>
              </a:rPr>
              <a:t>.</a:t>
            </a:r>
          </a:p>
        </p:txBody>
      </p:sp>
      <p:cxnSp>
        <p:nvCxnSpPr>
          <p:cNvPr id="34" name="Düz Ok Bağlayıcısı 33">
            <a:extLst>
              <a:ext uri="{FF2B5EF4-FFF2-40B4-BE49-F238E27FC236}">
                <a16:creationId xmlns:a16="http://schemas.microsoft.com/office/drawing/2014/main" id="{74BCA4D8-21BA-4ACB-BB91-EE5B380E78C4}"/>
              </a:ext>
            </a:extLst>
          </p:cNvPr>
          <p:cNvCxnSpPr>
            <a:cxnSpLocks/>
          </p:cNvCxnSpPr>
          <p:nvPr/>
        </p:nvCxnSpPr>
        <p:spPr>
          <a:xfrm>
            <a:off x="6605283" y="88112"/>
            <a:ext cx="0" cy="5688000"/>
          </a:xfrm>
          <a:prstGeom prst="straightConnector1">
            <a:avLst/>
          </a:prstGeom>
          <a:ln w="38100">
            <a:solidFill>
              <a:schemeClr val="tx1">
                <a:lumMod val="50000"/>
              </a:schemeClr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C9E1189E-3DFB-4894-ADE8-D5EB4BD5C2EC}"/>
              </a:ext>
            </a:extLst>
          </p:cNvPr>
          <p:cNvSpPr txBox="1"/>
          <p:nvPr/>
        </p:nvSpPr>
        <p:spPr>
          <a:xfrm>
            <a:off x="481044" y="5566739"/>
            <a:ext cx="11007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Simetri doğrusundan keselim.</a:t>
            </a:r>
          </a:p>
        </p:txBody>
      </p:sp>
      <p:sp>
        <p:nvSpPr>
          <p:cNvPr id="38" name="Metin kutusu 37">
            <a:extLst>
              <a:ext uri="{FF2B5EF4-FFF2-40B4-BE49-F238E27FC236}">
                <a16:creationId xmlns:a16="http://schemas.microsoft.com/office/drawing/2014/main" id="{234FBF51-5BBC-4BDE-9D5E-DBEFC4B557D7}"/>
              </a:ext>
            </a:extLst>
          </p:cNvPr>
          <p:cNvSpPr txBox="1"/>
          <p:nvPr/>
        </p:nvSpPr>
        <p:spPr>
          <a:xfrm>
            <a:off x="481044" y="5541090"/>
            <a:ext cx="110071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Birbirine eş, birbirini tamamlayan iki eş parça elde ettik.</a:t>
            </a:r>
          </a:p>
        </p:txBody>
      </p:sp>
    </p:spTree>
    <p:extLst>
      <p:ext uri="{BB962C8B-B14F-4D97-AF65-F5344CB8AC3E}">
        <p14:creationId xmlns:p14="http://schemas.microsoft.com/office/powerpoint/2010/main" val="9327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19 -0.00602 L -0.03919 -0.7888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32 0.00231 L 0.01432 4.07407E-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36" grpId="0"/>
      <p:bldP spid="36" grpId="1"/>
      <p:bldP spid="37" grpId="0"/>
      <p:bldP spid="37" grpId="1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3433531" y="213505"/>
            <a:ext cx="5324938" cy="946181"/>
          </a:xfrm>
        </p:spPr>
        <p:txBody>
          <a:bodyPr/>
          <a:lstStyle/>
          <a:p>
            <a:pPr algn="ctr"/>
            <a:r>
              <a:rPr lang="tr-TR" sz="5400" dirty="0">
                <a:solidFill>
                  <a:srgbClr val="FFC000"/>
                </a:solidFill>
              </a:rPr>
              <a:t>Simetrik Olma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9730EC26-B555-47F6-851C-1858507197A9}"/>
              </a:ext>
            </a:extLst>
          </p:cNvPr>
          <p:cNvSpPr txBox="1"/>
          <p:nvPr/>
        </p:nvSpPr>
        <p:spPr>
          <a:xfrm>
            <a:off x="907370" y="2036311"/>
            <a:ext cx="583633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Bir şekli ortadan ikiye katladığımızda, her iki parçası birbirine eş ve birbirini tamamlarsa bu şekil </a:t>
            </a:r>
            <a:r>
              <a:rPr lang="tr-TR" sz="3500" u="sng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simetriktir</a:t>
            </a:r>
            <a:r>
              <a:rPr lang="tr-TR" sz="3500" dirty="0">
                <a:solidFill>
                  <a:schemeClr val="accent3"/>
                </a:solidFill>
              </a:rPr>
              <a:t>.</a:t>
            </a:r>
          </a:p>
        </p:txBody>
      </p:sp>
      <p:pic>
        <p:nvPicPr>
          <p:cNvPr id="30" name="Resim 29">
            <a:extLst>
              <a:ext uri="{FF2B5EF4-FFF2-40B4-BE49-F238E27FC236}">
                <a16:creationId xmlns:a16="http://schemas.microsoft.com/office/drawing/2014/main" id="{28A83139-DD22-41C4-9D41-9A7EC68632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" t="1301" r="84317" b="48933"/>
          <a:stretch/>
        </p:blipFill>
        <p:spPr>
          <a:xfrm>
            <a:off x="8171577" y="1216271"/>
            <a:ext cx="1347507" cy="3906063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id="{81CD6511-5F26-48A1-B9F4-7E08DDABDC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" t="1301" r="84317" b="48933"/>
          <a:stretch/>
        </p:blipFill>
        <p:spPr>
          <a:xfrm flipH="1">
            <a:off x="9694264" y="1232037"/>
            <a:ext cx="1347507" cy="3906063"/>
          </a:xfrm>
          <a:prstGeom prst="rect">
            <a:avLst/>
          </a:prstGeom>
        </p:spPr>
      </p:pic>
      <p:sp>
        <p:nvSpPr>
          <p:cNvPr id="32" name="Metin kutusu 31">
            <a:extLst>
              <a:ext uri="{FF2B5EF4-FFF2-40B4-BE49-F238E27FC236}">
                <a16:creationId xmlns:a16="http://schemas.microsoft.com/office/drawing/2014/main" id="{EC0A71FC-2B57-4A66-AF4E-8D1343370E7C}"/>
              </a:ext>
            </a:extLst>
          </p:cNvPr>
          <p:cNvSpPr txBox="1"/>
          <p:nvPr/>
        </p:nvSpPr>
        <p:spPr>
          <a:xfrm>
            <a:off x="7181013" y="5178919"/>
            <a:ext cx="467614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Birbirini </a:t>
            </a:r>
            <a:r>
              <a:rPr lang="tr-TR" sz="3500" u="sng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tamamlayan</a:t>
            </a:r>
            <a:r>
              <a:rPr lang="tr-TR" sz="3500" dirty="0">
                <a:solidFill>
                  <a:schemeClr val="accent3"/>
                </a:solidFill>
              </a:rPr>
              <a:t> eş parçalar</a:t>
            </a:r>
          </a:p>
        </p:txBody>
      </p:sp>
    </p:spTree>
    <p:extLst>
      <p:ext uri="{BB962C8B-B14F-4D97-AF65-F5344CB8AC3E}">
        <p14:creationId xmlns:p14="http://schemas.microsoft.com/office/powerpoint/2010/main" val="201541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-0.01562 -0.0023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00" y="-1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3433531" y="213505"/>
            <a:ext cx="5324938" cy="946181"/>
          </a:xfrm>
        </p:spPr>
        <p:txBody>
          <a:bodyPr/>
          <a:lstStyle/>
          <a:p>
            <a:pPr algn="ctr"/>
            <a:r>
              <a:rPr lang="tr-TR" sz="5400" dirty="0">
                <a:solidFill>
                  <a:srgbClr val="FFC000"/>
                </a:solidFill>
              </a:rPr>
              <a:t>Simetri Doğrusu</a:t>
            </a:r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E83F0EF4-3C5C-4326-ACE6-A6A4FB0D7C48}"/>
              </a:ext>
            </a:extLst>
          </p:cNvPr>
          <p:cNvSpPr txBox="1"/>
          <p:nvPr/>
        </p:nvSpPr>
        <p:spPr>
          <a:xfrm>
            <a:off x="1167769" y="2305616"/>
            <a:ext cx="55435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Simetriyi oluşturan parçaların katlama çizgisine, </a:t>
            </a:r>
            <a:r>
              <a:rPr lang="tr-TR" sz="3500" u="sng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simetri doğrusu </a:t>
            </a:r>
            <a:r>
              <a:rPr lang="tr-TR" sz="3500" dirty="0">
                <a:solidFill>
                  <a:schemeClr val="accent3"/>
                </a:solidFill>
              </a:rPr>
              <a:t>denir.</a:t>
            </a:r>
          </a:p>
        </p:txBody>
      </p:sp>
      <p:grpSp>
        <p:nvGrpSpPr>
          <p:cNvPr id="24" name="Grup 23">
            <a:extLst>
              <a:ext uri="{FF2B5EF4-FFF2-40B4-BE49-F238E27FC236}">
                <a16:creationId xmlns:a16="http://schemas.microsoft.com/office/drawing/2014/main" id="{012FBF3D-FEED-4BD6-822D-6BFF3A78B141}"/>
              </a:ext>
            </a:extLst>
          </p:cNvPr>
          <p:cNvGrpSpPr/>
          <p:nvPr/>
        </p:nvGrpSpPr>
        <p:grpSpPr>
          <a:xfrm>
            <a:off x="7964834" y="1391269"/>
            <a:ext cx="2505078" cy="3906063"/>
            <a:chOff x="914401" y="561974"/>
            <a:chExt cx="2226388" cy="3174547"/>
          </a:xfrm>
        </p:grpSpPr>
        <p:pic>
          <p:nvPicPr>
            <p:cNvPr id="25" name="Resim 24">
              <a:extLst>
                <a:ext uri="{FF2B5EF4-FFF2-40B4-BE49-F238E27FC236}">
                  <a16:creationId xmlns:a16="http://schemas.microsoft.com/office/drawing/2014/main" id="{5B8D6FCA-1D8A-43E1-A584-C343839A19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7" t="1301" r="84317" b="48933"/>
            <a:stretch/>
          </p:blipFill>
          <p:spPr>
            <a:xfrm>
              <a:off x="914401" y="561974"/>
              <a:ext cx="1133474" cy="3174547"/>
            </a:xfrm>
            <a:prstGeom prst="rect">
              <a:avLst/>
            </a:prstGeom>
          </p:spPr>
        </p:pic>
        <p:pic>
          <p:nvPicPr>
            <p:cNvPr id="27" name="Resim 26">
              <a:extLst>
                <a:ext uri="{FF2B5EF4-FFF2-40B4-BE49-F238E27FC236}">
                  <a16:creationId xmlns:a16="http://schemas.microsoft.com/office/drawing/2014/main" id="{D283EBDC-0FD5-44F3-A938-AB4498DB84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7" t="1301" r="84317" b="48933"/>
            <a:stretch/>
          </p:blipFill>
          <p:spPr>
            <a:xfrm flipH="1">
              <a:off x="2007315" y="561974"/>
              <a:ext cx="1133474" cy="3174547"/>
            </a:xfrm>
            <a:prstGeom prst="rect">
              <a:avLst/>
            </a:prstGeom>
          </p:spPr>
        </p:pic>
      </p:grpSp>
      <p:cxnSp>
        <p:nvCxnSpPr>
          <p:cNvPr id="28" name="Düz Ok Bağlayıcısı 27">
            <a:extLst>
              <a:ext uri="{FF2B5EF4-FFF2-40B4-BE49-F238E27FC236}">
                <a16:creationId xmlns:a16="http://schemas.microsoft.com/office/drawing/2014/main" id="{5BA7741C-F645-49D6-BF67-F9E5B2BA06A3}"/>
              </a:ext>
            </a:extLst>
          </p:cNvPr>
          <p:cNvCxnSpPr>
            <a:cxnSpLocks/>
          </p:cNvCxnSpPr>
          <p:nvPr/>
        </p:nvCxnSpPr>
        <p:spPr>
          <a:xfrm>
            <a:off x="9216396" y="841994"/>
            <a:ext cx="0" cy="4932000"/>
          </a:xfrm>
          <a:prstGeom prst="straightConnector1">
            <a:avLst/>
          </a:prstGeom>
          <a:ln w="76200">
            <a:solidFill>
              <a:schemeClr val="bg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etin kutusu 28">
            <a:extLst>
              <a:ext uri="{FF2B5EF4-FFF2-40B4-BE49-F238E27FC236}">
                <a16:creationId xmlns:a16="http://schemas.microsoft.com/office/drawing/2014/main" id="{2157EDAF-1F10-4AC1-8B35-68681F659079}"/>
              </a:ext>
            </a:extLst>
          </p:cNvPr>
          <p:cNvSpPr txBox="1"/>
          <p:nvPr/>
        </p:nvSpPr>
        <p:spPr>
          <a:xfrm>
            <a:off x="7713936" y="5773994"/>
            <a:ext cx="357069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Simetri doğrusu</a:t>
            </a:r>
          </a:p>
        </p:txBody>
      </p:sp>
    </p:spTree>
    <p:extLst>
      <p:ext uri="{BB962C8B-B14F-4D97-AF65-F5344CB8AC3E}">
        <p14:creationId xmlns:p14="http://schemas.microsoft.com/office/powerpoint/2010/main" val="180436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4695362" y="213505"/>
            <a:ext cx="2801277" cy="946181"/>
          </a:xfrm>
        </p:spPr>
        <p:txBody>
          <a:bodyPr/>
          <a:lstStyle/>
          <a:p>
            <a:pPr algn="ctr"/>
            <a:r>
              <a:rPr lang="tr-TR" sz="5400" dirty="0">
                <a:solidFill>
                  <a:srgbClr val="FFC000"/>
                </a:solidFill>
              </a:rPr>
              <a:t>Simetri</a:t>
            </a:r>
          </a:p>
        </p:txBody>
      </p:sp>
      <p:grpSp>
        <p:nvGrpSpPr>
          <p:cNvPr id="5" name="Grup 4">
            <a:extLst>
              <a:ext uri="{FF2B5EF4-FFF2-40B4-BE49-F238E27FC236}">
                <a16:creationId xmlns:a16="http://schemas.microsoft.com/office/drawing/2014/main" id="{441B0643-5B65-4439-9030-78DE60BFB88F}"/>
              </a:ext>
            </a:extLst>
          </p:cNvPr>
          <p:cNvGrpSpPr/>
          <p:nvPr/>
        </p:nvGrpSpPr>
        <p:grpSpPr>
          <a:xfrm>
            <a:off x="2434618" y="1521343"/>
            <a:ext cx="2505078" cy="3906063"/>
            <a:chOff x="914401" y="561974"/>
            <a:chExt cx="2226388" cy="3174547"/>
          </a:xfrm>
        </p:grpSpPr>
        <p:pic>
          <p:nvPicPr>
            <p:cNvPr id="3" name="Resim 2">
              <a:extLst>
                <a:ext uri="{FF2B5EF4-FFF2-40B4-BE49-F238E27FC236}">
                  <a16:creationId xmlns:a16="http://schemas.microsoft.com/office/drawing/2014/main" id="{6E9CFA2C-15B5-4DDB-BDCB-055A38CA6C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7" t="1301" r="84317" b="48933"/>
            <a:stretch/>
          </p:blipFill>
          <p:spPr>
            <a:xfrm>
              <a:off x="914401" y="561974"/>
              <a:ext cx="1133474" cy="3174547"/>
            </a:xfrm>
            <a:prstGeom prst="rect">
              <a:avLst/>
            </a:prstGeom>
          </p:spPr>
        </p:pic>
        <p:pic>
          <p:nvPicPr>
            <p:cNvPr id="10" name="Resim 9">
              <a:extLst>
                <a:ext uri="{FF2B5EF4-FFF2-40B4-BE49-F238E27FC236}">
                  <a16:creationId xmlns:a16="http://schemas.microsoft.com/office/drawing/2014/main" id="{E45DCF29-965F-4FE5-9C96-7C2D82FDAE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7" t="1301" r="84317" b="48933"/>
            <a:stretch/>
          </p:blipFill>
          <p:spPr>
            <a:xfrm flipH="1">
              <a:off x="2007315" y="561974"/>
              <a:ext cx="1133474" cy="3174547"/>
            </a:xfrm>
            <a:prstGeom prst="rect">
              <a:avLst/>
            </a:prstGeom>
          </p:spPr>
        </p:pic>
      </p:grpSp>
      <p:pic>
        <p:nvPicPr>
          <p:cNvPr id="13" name="Resim 12">
            <a:extLst>
              <a:ext uri="{FF2B5EF4-FFF2-40B4-BE49-F238E27FC236}">
                <a16:creationId xmlns:a16="http://schemas.microsoft.com/office/drawing/2014/main" id="{563CFF9B-C822-4C7B-851B-A105DBA1D7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" t="1301" r="84317" b="48933"/>
          <a:stretch/>
        </p:blipFill>
        <p:spPr>
          <a:xfrm>
            <a:off x="6325007" y="1521343"/>
            <a:ext cx="1347507" cy="3906063"/>
          </a:xfrm>
          <a:prstGeom prst="rect">
            <a:avLst/>
          </a:prstGeom>
        </p:spPr>
      </p:pic>
      <p:cxnSp>
        <p:nvCxnSpPr>
          <p:cNvPr id="26" name="Düz Ok Bağlayıcısı 25">
            <a:extLst>
              <a:ext uri="{FF2B5EF4-FFF2-40B4-BE49-F238E27FC236}">
                <a16:creationId xmlns:a16="http://schemas.microsoft.com/office/drawing/2014/main" id="{A808BAAA-359A-4ACC-9D39-8E46AB514EDD}"/>
              </a:ext>
            </a:extLst>
          </p:cNvPr>
          <p:cNvCxnSpPr>
            <a:cxnSpLocks/>
          </p:cNvCxnSpPr>
          <p:nvPr/>
        </p:nvCxnSpPr>
        <p:spPr>
          <a:xfrm>
            <a:off x="3686180" y="972068"/>
            <a:ext cx="0" cy="4932000"/>
          </a:xfrm>
          <a:prstGeom prst="straightConnector1">
            <a:avLst/>
          </a:prstGeom>
          <a:ln w="76200">
            <a:solidFill>
              <a:schemeClr val="bg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Resim 20">
            <a:extLst>
              <a:ext uri="{FF2B5EF4-FFF2-40B4-BE49-F238E27FC236}">
                <a16:creationId xmlns:a16="http://schemas.microsoft.com/office/drawing/2014/main" id="{48953FE0-F3D5-492F-BD5B-443BC763E7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" t="1301" r="84317" b="48933"/>
          <a:stretch/>
        </p:blipFill>
        <p:spPr>
          <a:xfrm flipH="1">
            <a:off x="7847694" y="1537109"/>
            <a:ext cx="1347507" cy="3906063"/>
          </a:xfrm>
          <a:prstGeom prst="rect">
            <a:avLst/>
          </a:prstGeom>
        </p:spPr>
      </p:pic>
      <p:sp>
        <p:nvSpPr>
          <p:cNvPr id="22" name="Metin kutusu 21">
            <a:extLst>
              <a:ext uri="{FF2B5EF4-FFF2-40B4-BE49-F238E27FC236}">
                <a16:creationId xmlns:a16="http://schemas.microsoft.com/office/drawing/2014/main" id="{9730EC26-B555-47F6-851C-1858507197A9}"/>
              </a:ext>
            </a:extLst>
          </p:cNvPr>
          <p:cNvSpPr txBox="1"/>
          <p:nvPr/>
        </p:nvSpPr>
        <p:spPr>
          <a:xfrm>
            <a:off x="2183720" y="5904068"/>
            <a:ext cx="357069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Simetri doğrusu</a:t>
            </a:r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E83F0EF4-3C5C-4326-ACE6-A6A4FB0D7C48}"/>
              </a:ext>
            </a:extLst>
          </p:cNvPr>
          <p:cNvSpPr txBox="1"/>
          <p:nvPr/>
        </p:nvSpPr>
        <p:spPr>
          <a:xfrm>
            <a:off x="6217827" y="5634763"/>
            <a:ext cx="467614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Birbirini </a:t>
            </a:r>
            <a:r>
              <a:rPr lang="tr-TR" sz="3500" u="sng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tamamlayan</a:t>
            </a:r>
            <a:r>
              <a:rPr lang="tr-TR" sz="3500" dirty="0">
                <a:solidFill>
                  <a:schemeClr val="accent3"/>
                </a:solidFill>
              </a:rPr>
              <a:t> eş parçalar</a:t>
            </a:r>
          </a:p>
        </p:txBody>
      </p:sp>
    </p:spTree>
    <p:extLst>
      <p:ext uri="{BB962C8B-B14F-4D97-AF65-F5344CB8AC3E}">
        <p14:creationId xmlns:p14="http://schemas.microsoft.com/office/powerpoint/2010/main" val="212330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6 L -0.01563 -0.00232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00" y="-1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>
            <a:extLst>
              <a:ext uri="{FF2B5EF4-FFF2-40B4-BE49-F238E27FC236}">
                <a16:creationId xmlns:a16="http://schemas.microsoft.com/office/drawing/2014/main" id="{E9DF0F90-559C-42DD-91C7-3476CDDC5F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6" t="6111" r="62678" b="68611"/>
          <a:stretch/>
        </p:blipFill>
        <p:spPr>
          <a:xfrm>
            <a:off x="2195098" y="1616008"/>
            <a:ext cx="2982164" cy="325755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3074524" y="213505"/>
            <a:ext cx="6042952" cy="946181"/>
          </a:xfrm>
        </p:spPr>
        <p:txBody>
          <a:bodyPr/>
          <a:lstStyle/>
          <a:p>
            <a:pPr algn="ctr"/>
            <a:r>
              <a:rPr lang="tr-TR" sz="5400" dirty="0">
                <a:solidFill>
                  <a:srgbClr val="FFC000"/>
                </a:solidFill>
              </a:rPr>
              <a:t>Simetri Doğrusu</a:t>
            </a:r>
          </a:p>
        </p:txBody>
      </p:sp>
      <p:cxnSp>
        <p:nvCxnSpPr>
          <p:cNvPr id="26" name="Düz Ok Bağlayıcısı 25">
            <a:extLst>
              <a:ext uri="{FF2B5EF4-FFF2-40B4-BE49-F238E27FC236}">
                <a16:creationId xmlns:a16="http://schemas.microsoft.com/office/drawing/2014/main" id="{A808BAAA-359A-4ACC-9D39-8E46AB514EDD}"/>
              </a:ext>
            </a:extLst>
          </p:cNvPr>
          <p:cNvCxnSpPr>
            <a:cxnSpLocks/>
          </p:cNvCxnSpPr>
          <p:nvPr/>
        </p:nvCxnSpPr>
        <p:spPr>
          <a:xfrm>
            <a:off x="3686180" y="972068"/>
            <a:ext cx="0" cy="4932000"/>
          </a:xfrm>
          <a:prstGeom prst="straightConnector1">
            <a:avLst/>
          </a:prstGeom>
          <a:ln w="76200">
            <a:solidFill>
              <a:schemeClr val="tx1">
                <a:lumMod val="50000"/>
              </a:schemeClr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Ok Bağlayıcısı 13">
            <a:extLst>
              <a:ext uri="{FF2B5EF4-FFF2-40B4-BE49-F238E27FC236}">
                <a16:creationId xmlns:a16="http://schemas.microsoft.com/office/drawing/2014/main" id="{829713C7-20E4-4215-936A-DA9E0E4651B3}"/>
              </a:ext>
            </a:extLst>
          </p:cNvPr>
          <p:cNvCxnSpPr>
            <a:cxnSpLocks/>
          </p:cNvCxnSpPr>
          <p:nvPr/>
        </p:nvCxnSpPr>
        <p:spPr>
          <a:xfrm>
            <a:off x="775139" y="2554014"/>
            <a:ext cx="6239601" cy="1850628"/>
          </a:xfrm>
          <a:prstGeom prst="straightConnector1">
            <a:avLst/>
          </a:prstGeom>
          <a:ln w="76200">
            <a:solidFill>
              <a:schemeClr val="tx1">
                <a:lumMod val="50000"/>
              </a:schemeClr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Ok Bağlayıcısı 23">
            <a:extLst>
              <a:ext uri="{FF2B5EF4-FFF2-40B4-BE49-F238E27FC236}">
                <a16:creationId xmlns:a16="http://schemas.microsoft.com/office/drawing/2014/main" id="{70508767-2A93-422F-91CF-D63D5DC7A8AE}"/>
              </a:ext>
            </a:extLst>
          </p:cNvPr>
          <p:cNvCxnSpPr>
            <a:cxnSpLocks/>
          </p:cNvCxnSpPr>
          <p:nvPr/>
        </p:nvCxnSpPr>
        <p:spPr>
          <a:xfrm flipH="1">
            <a:off x="1669144" y="1159686"/>
            <a:ext cx="3846285" cy="4585435"/>
          </a:xfrm>
          <a:prstGeom prst="straightConnector1">
            <a:avLst/>
          </a:prstGeom>
          <a:ln w="76200">
            <a:solidFill>
              <a:schemeClr val="tx1">
                <a:lumMod val="50000"/>
              </a:schemeClr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Ok Bağlayıcısı 29">
            <a:extLst>
              <a:ext uri="{FF2B5EF4-FFF2-40B4-BE49-F238E27FC236}">
                <a16:creationId xmlns:a16="http://schemas.microsoft.com/office/drawing/2014/main" id="{326F5488-AB87-4F8C-9966-97B53F3A6A7C}"/>
              </a:ext>
            </a:extLst>
          </p:cNvPr>
          <p:cNvCxnSpPr>
            <a:cxnSpLocks/>
          </p:cNvCxnSpPr>
          <p:nvPr/>
        </p:nvCxnSpPr>
        <p:spPr>
          <a:xfrm>
            <a:off x="1814286" y="1000739"/>
            <a:ext cx="3701143" cy="4585435"/>
          </a:xfrm>
          <a:prstGeom prst="straightConnector1">
            <a:avLst/>
          </a:prstGeom>
          <a:ln w="76200">
            <a:solidFill>
              <a:schemeClr val="tx1">
                <a:lumMod val="50000"/>
              </a:schemeClr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Düz Ok Bağlayıcısı 35">
            <a:extLst>
              <a:ext uri="{FF2B5EF4-FFF2-40B4-BE49-F238E27FC236}">
                <a16:creationId xmlns:a16="http://schemas.microsoft.com/office/drawing/2014/main" id="{73E0FCFA-DD9C-410F-9358-B66D83A03515}"/>
              </a:ext>
            </a:extLst>
          </p:cNvPr>
          <p:cNvCxnSpPr>
            <a:cxnSpLocks/>
          </p:cNvCxnSpPr>
          <p:nvPr/>
        </p:nvCxnSpPr>
        <p:spPr>
          <a:xfrm flipH="1">
            <a:off x="989351" y="2500165"/>
            <a:ext cx="5687222" cy="1742982"/>
          </a:xfrm>
          <a:prstGeom prst="straightConnector1">
            <a:avLst/>
          </a:prstGeom>
          <a:ln w="76200">
            <a:solidFill>
              <a:schemeClr val="tx1">
                <a:lumMod val="50000"/>
              </a:schemeClr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71B023CD-996D-46DF-8B5A-01C54890F295}"/>
              </a:ext>
            </a:extLst>
          </p:cNvPr>
          <p:cNvSpPr txBox="1"/>
          <p:nvPr/>
        </p:nvSpPr>
        <p:spPr>
          <a:xfrm>
            <a:off x="6820445" y="1673010"/>
            <a:ext cx="442266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solidFill>
                  <a:schemeClr val="accent3"/>
                </a:solidFill>
              </a:rPr>
              <a:t>Bir şeklin birden fazla simetri doğrusu olabilir.</a:t>
            </a:r>
          </a:p>
        </p:txBody>
      </p:sp>
      <p:pic>
        <p:nvPicPr>
          <p:cNvPr id="43" name="Resim 42">
            <a:extLst>
              <a:ext uri="{FF2B5EF4-FFF2-40B4-BE49-F238E27FC236}">
                <a16:creationId xmlns:a16="http://schemas.microsoft.com/office/drawing/2014/main" id="{C57BD9B4-F0B0-42DD-88FB-AD3ABFB053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8" r="17297"/>
          <a:stretch/>
        </p:blipFill>
        <p:spPr>
          <a:xfrm>
            <a:off x="9975448" y="1673009"/>
            <a:ext cx="1411532" cy="2216819"/>
          </a:xfrm>
          <a:prstGeom prst="rect">
            <a:avLst/>
          </a:prstGeom>
        </p:spPr>
      </p:pic>
      <p:sp>
        <p:nvSpPr>
          <p:cNvPr id="44" name="Metin kutusu 43">
            <a:extLst>
              <a:ext uri="{FF2B5EF4-FFF2-40B4-BE49-F238E27FC236}">
                <a16:creationId xmlns:a16="http://schemas.microsoft.com/office/drawing/2014/main" id="{3C7211D9-98EC-48CD-AC4E-6587EA905906}"/>
              </a:ext>
            </a:extLst>
          </p:cNvPr>
          <p:cNvSpPr txBox="1"/>
          <p:nvPr/>
        </p:nvSpPr>
        <p:spPr>
          <a:xfrm>
            <a:off x="6597621" y="2123127"/>
            <a:ext cx="44362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>
                <a:solidFill>
                  <a:schemeClr val="accent3"/>
                </a:solidFill>
              </a:rPr>
              <a:t>İki eş parça</a:t>
            </a:r>
          </a:p>
        </p:txBody>
      </p:sp>
    </p:spTree>
    <p:extLst>
      <p:ext uri="{BB962C8B-B14F-4D97-AF65-F5344CB8AC3E}">
        <p14:creationId xmlns:p14="http://schemas.microsoft.com/office/powerpoint/2010/main" val="417436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2" grpId="0"/>
      <p:bldP spid="44" grpId="0"/>
      <p:bldP spid="44" grpId="1"/>
      <p:bldP spid="44" grpId="2"/>
      <p:bldP spid="44" grpId="3"/>
      <p:bldP spid="44" grpId="4"/>
      <p:bldP spid="44" grpId="5"/>
      <p:bldP spid="44" grpId="6"/>
      <p:bldP spid="44" grpId="7"/>
      <p:bldP spid="44" grpId="8"/>
      <p:bldP spid="44" grpId="9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4510</TotalTime>
  <Words>300</Words>
  <PresentationFormat>Geniş ekran</PresentationFormat>
  <Paragraphs>80</Paragraphs>
  <Slides>23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8" baseType="lpstr">
      <vt:lpstr>ALFABET98</vt:lpstr>
      <vt:lpstr>Arial</vt:lpstr>
      <vt:lpstr>Century Gothic</vt:lpstr>
      <vt:lpstr>Wingdings 3</vt:lpstr>
      <vt:lpstr>İyon</vt:lpstr>
      <vt:lpstr>Simetri</vt:lpstr>
      <vt:lpstr>Geometrik Cisimler</vt:lpstr>
      <vt:lpstr>Simetri</vt:lpstr>
      <vt:lpstr>Simetri</vt:lpstr>
      <vt:lpstr>PowerPoint Sunusu</vt:lpstr>
      <vt:lpstr>Simetrik Olma</vt:lpstr>
      <vt:lpstr>Simetri Doğrusu</vt:lpstr>
      <vt:lpstr>Simetri</vt:lpstr>
      <vt:lpstr>Simetri Doğrusu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Simetrik mi Değil mi?</vt:lpstr>
      <vt:lpstr>Simetrik mi Değil mi?</vt:lpstr>
      <vt:lpstr>Doğadan Simetri</vt:lpstr>
      <vt:lpstr>PowerPoint Sunusu</vt:lpstr>
      <vt:lpstr>PowerPoint Sunusu</vt:lpstr>
      <vt:lpstr>Simetrik olmayan hangisi?</vt:lpstr>
      <vt:lpstr>Hangisinde simetri doğrusu yanlış verilmiştir?</vt:lpstr>
      <vt:lpstr>PowerPoint Sunusu</vt:lpstr>
    </vt:vector>
  </TitlesOfParts>
  <Manager>https://ww.sorubak.com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https://ww.sorubak.com</dc:title>
  <dc:subject>https://ww.sorubak.com</dc:subject>
  <dc:creator>https://ww.sorubak.com</dc:creator>
  <cp:keywords>https:/ww.sorubak.com</cp:keywords>
  <dc:description>https://ww.sorubak.com</dc:description>
  <dcterms:created xsi:type="dcterms:W3CDTF">2021-01-26T20:47:35Z</dcterms:created>
  <dcterms:modified xsi:type="dcterms:W3CDTF">2021-05-16T12:29:30Z</dcterms:modified>
  <cp:category>https://ww.sorubak.com</cp:category>
</cp:coreProperties>
</file>