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-1278" y="-11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83469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06941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4608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66906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215900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03988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10772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82670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19714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27057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4564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91710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46115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95416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41971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5983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FC29F-0C9B-4477-B866-081DDF855C63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CD23F9D-9CBB-401F-9B21-7DA58BBC77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01047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356941" y="3305286"/>
            <a:ext cx="7766936" cy="1646302"/>
          </a:xfrm>
        </p:spPr>
        <p:txBody>
          <a:bodyPr/>
          <a:lstStyle/>
          <a:p>
            <a:pPr algn="ctr"/>
            <a:r>
              <a:rPr lang="tr-TR" sz="8000" dirty="0" smtClean="0"/>
              <a:t>Veri Hazırlama ve Değerlendirme 2</a:t>
            </a:r>
            <a:endParaRPr lang="tr-TR" sz="8000" dirty="0"/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2864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037230" y="5290813"/>
            <a:ext cx="750627" cy="8779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47" y="558963"/>
            <a:ext cx="6624775" cy="353126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214653" y="4200509"/>
            <a:ext cx="66137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>
                <a:latin typeface="ALFABET98" panose="00000400000000000000" pitchFamily="2" charset="0"/>
              </a:rPr>
              <a:t>1. Bu </a:t>
            </a:r>
            <a:r>
              <a:rPr lang="tr-TR" sz="3000" dirty="0">
                <a:latin typeface="ALFABET98" panose="00000400000000000000" pitchFamily="2" charset="0"/>
              </a:rPr>
              <a:t>şekil grafiğine göre kaç tane oyuncak uçak </a:t>
            </a:r>
            <a:r>
              <a:rPr lang="tr-TR" sz="3000" dirty="0" smtClean="0">
                <a:latin typeface="ALFABET98" panose="00000400000000000000" pitchFamily="2" charset="0"/>
              </a:rPr>
              <a:t>satılmıştır?</a:t>
            </a:r>
            <a:endParaRPr lang="tr-TR" sz="3000" dirty="0">
              <a:latin typeface="ALFABET98" panose="00000400000000000000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399204" y="3501662"/>
            <a:ext cx="4855984" cy="4770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Her şekil </a:t>
            </a:r>
            <a:r>
              <a:rPr lang="tr-TR" sz="2500" dirty="0" smtClean="0"/>
              <a:t>5</a:t>
            </a:r>
            <a:r>
              <a:rPr lang="tr-TR" sz="2000" dirty="0" smtClean="0"/>
              <a:t> oyuncağı gösterir.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681983" y="5453211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C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8</a:t>
            </a:r>
            <a:endParaRPr lang="tr-TR" sz="3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214653" y="5475733"/>
            <a:ext cx="1460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A</a:t>
            </a:r>
            <a:r>
              <a:rPr lang="tr-TR" sz="3000" b="1" dirty="0"/>
              <a:t>.</a:t>
            </a:r>
            <a:r>
              <a:rPr lang="tr-TR" sz="3000" dirty="0"/>
              <a:t> 10	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7552822" y="2445929"/>
            <a:ext cx="322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Şekil sayısı  x  5</a:t>
            </a:r>
            <a:endParaRPr lang="tr-TR" sz="3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7552822" y="2999927"/>
            <a:ext cx="322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2 x  5  = 10 uçak</a:t>
            </a:r>
            <a:endParaRPr lang="tr-TR" sz="3000" dirty="0"/>
          </a:p>
        </p:txBody>
      </p:sp>
      <p:sp>
        <p:nvSpPr>
          <p:cNvPr id="14" name="Oval 13"/>
          <p:cNvSpPr/>
          <p:nvPr/>
        </p:nvSpPr>
        <p:spPr>
          <a:xfrm>
            <a:off x="3370996" y="3472037"/>
            <a:ext cx="555538" cy="53630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4105266" y="5446586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B.</a:t>
            </a:r>
            <a:r>
              <a:rPr lang="tr-TR" sz="3000" dirty="0" smtClean="0"/>
              <a:t> </a:t>
            </a:r>
            <a:r>
              <a:rPr lang="tr-TR" sz="3000" dirty="0"/>
              <a:t>2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3147213" y="2459916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709049" y="2475836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</p:spTree>
    <p:extLst>
      <p:ext uri="{BB962C8B-B14F-4D97-AF65-F5344CB8AC3E}">
        <p14:creationId xmlns="" xmlns:p14="http://schemas.microsoft.com/office/powerpoint/2010/main" val="33655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8" grpId="0" animBg="1"/>
      <p:bldP spid="10" grpId="0"/>
      <p:bldP spid="11" grpId="0"/>
      <p:bldP spid="12" grpId="0"/>
      <p:bldP spid="13" grpId="0"/>
      <p:bldP spid="14" grpId="0" animBg="1"/>
      <p:bldP spid="15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6504561" y="5284597"/>
            <a:ext cx="750627" cy="8779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47" y="558963"/>
            <a:ext cx="6624775" cy="353126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214653" y="4200509"/>
            <a:ext cx="66137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>
                <a:latin typeface="ALFABET98" panose="00000400000000000000" pitchFamily="2" charset="0"/>
              </a:rPr>
              <a:t>2. </a:t>
            </a:r>
            <a:r>
              <a:rPr lang="tr-TR" sz="3000" dirty="0">
                <a:latin typeface="ALFABET98" panose="00000400000000000000" pitchFamily="2" charset="0"/>
              </a:rPr>
              <a:t>Bu şekil grafiğine göre kaç tane oyuncak bebek satılmıştır</a:t>
            </a:r>
            <a:r>
              <a:rPr lang="tr-TR" sz="3000" dirty="0" smtClean="0">
                <a:latin typeface="ALFABET98" panose="00000400000000000000" pitchFamily="2" charset="0"/>
              </a:rPr>
              <a:t>?</a:t>
            </a:r>
            <a:endParaRPr lang="tr-TR" sz="3000" dirty="0">
              <a:latin typeface="ALFABET98" panose="00000400000000000000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399204" y="3501662"/>
            <a:ext cx="4855984" cy="4770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Her şekil </a:t>
            </a:r>
            <a:r>
              <a:rPr lang="tr-TR" sz="2500" dirty="0" smtClean="0"/>
              <a:t>5</a:t>
            </a:r>
            <a:r>
              <a:rPr lang="tr-TR" sz="2000" dirty="0" smtClean="0"/>
              <a:t> oyuncağı gösterir.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681983" y="5453211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C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40</a:t>
            </a:r>
            <a:endParaRPr lang="tr-TR" sz="3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214653" y="5475733"/>
            <a:ext cx="1460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A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5</a:t>
            </a:r>
            <a:r>
              <a:rPr lang="tr-TR" sz="3000" dirty="0"/>
              <a:t>	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7552822" y="2445929"/>
            <a:ext cx="322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Şekil sayısı  x  5</a:t>
            </a:r>
            <a:endParaRPr lang="tr-TR" sz="3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7552822" y="2999927"/>
            <a:ext cx="35904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8 x  5  = 40 bebek</a:t>
            </a:r>
            <a:endParaRPr lang="tr-TR" sz="3000" dirty="0"/>
          </a:p>
        </p:txBody>
      </p:sp>
      <p:sp>
        <p:nvSpPr>
          <p:cNvPr id="14" name="Oval 13"/>
          <p:cNvSpPr/>
          <p:nvPr/>
        </p:nvSpPr>
        <p:spPr>
          <a:xfrm>
            <a:off x="3370996" y="3472037"/>
            <a:ext cx="555538" cy="53630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4105266" y="5446586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B.</a:t>
            </a:r>
            <a:r>
              <a:rPr lang="tr-TR" sz="3000" dirty="0" smtClean="0"/>
              <a:t> 20</a:t>
            </a:r>
            <a:endParaRPr lang="tr-TR" sz="3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3059027" y="941082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496876" y="941082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3760405" y="972078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198254" y="972078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4439745" y="969498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4877594" y="969498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5150084" y="997914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5587933" y="997914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</p:spTree>
    <p:extLst>
      <p:ext uri="{BB962C8B-B14F-4D97-AF65-F5344CB8AC3E}">
        <p14:creationId xmlns="" xmlns:p14="http://schemas.microsoft.com/office/powerpoint/2010/main" val="240406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8" grpId="0" animBg="1"/>
      <p:bldP spid="10" grpId="0"/>
      <p:bldP spid="11" grpId="0"/>
      <p:bldP spid="12" grpId="0"/>
      <p:bldP spid="13" grpId="0"/>
      <p:bldP spid="14" grpId="0" animBg="1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1037230" y="5290813"/>
            <a:ext cx="750627" cy="8779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47" y="558963"/>
            <a:ext cx="6624775" cy="353126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214653" y="4200509"/>
            <a:ext cx="66137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>
                <a:latin typeface="ALFABET98" panose="00000400000000000000" pitchFamily="2" charset="0"/>
              </a:rPr>
              <a:t>3. </a:t>
            </a:r>
            <a:r>
              <a:rPr lang="tr-TR" sz="3000" dirty="0">
                <a:latin typeface="ALFABET98" panose="00000400000000000000" pitchFamily="2" charset="0"/>
              </a:rPr>
              <a:t>Bu şekil grafiğine göre kaç tane oyuncak top satılmıştır</a:t>
            </a:r>
            <a:r>
              <a:rPr lang="tr-TR" sz="3000" dirty="0" smtClean="0">
                <a:latin typeface="ALFABET98" panose="00000400000000000000" pitchFamily="2" charset="0"/>
              </a:rPr>
              <a:t>?</a:t>
            </a:r>
            <a:endParaRPr lang="tr-TR" sz="3000" dirty="0">
              <a:latin typeface="ALFABET98" panose="00000400000000000000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399204" y="3501662"/>
            <a:ext cx="4855984" cy="4770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Her şekil </a:t>
            </a:r>
            <a:r>
              <a:rPr lang="tr-TR" sz="2500" dirty="0" smtClean="0"/>
              <a:t>5</a:t>
            </a:r>
            <a:r>
              <a:rPr lang="tr-TR" sz="2000" dirty="0" smtClean="0"/>
              <a:t> oyuncağı gösterir.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681983" y="5453211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C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10</a:t>
            </a:r>
            <a:endParaRPr lang="tr-TR" sz="3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214653" y="5475733"/>
            <a:ext cx="1460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A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50</a:t>
            </a:r>
            <a:r>
              <a:rPr lang="tr-TR" sz="3000" dirty="0"/>
              <a:t>	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7552822" y="2445929"/>
            <a:ext cx="322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Şekil sayısı  x  5</a:t>
            </a:r>
            <a:endParaRPr lang="tr-TR" sz="3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7552822" y="2999927"/>
            <a:ext cx="35904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10 x  5  = 50 top</a:t>
            </a:r>
            <a:endParaRPr lang="tr-TR" sz="3000" dirty="0"/>
          </a:p>
        </p:txBody>
      </p:sp>
      <p:sp>
        <p:nvSpPr>
          <p:cNvPr id="14" name="Oval 13"/>
          <p:cNvSpPr/>
          <p:nvPr/>
        </p:nvSpPr>
        <p:spPr>
          <a:xfrm>
            <a:off x="3370996" y="3472037"/>
            <a:ext cx="555538" cy="53630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4105266" y="5446586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B.</a:t>
            </a:r>
            <a:r>
              <a:rPr lang="tr-TR" sz="3000" dirty="0" smtClean="0"/>
              <a:t> 30</a:t>
            </a:r>
            <a:endParaRPr lang="tr-TR" sz="3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3059027" y="1468019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496876" y="1468019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3951477" y="1499015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389326" y="1499015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4780945" y="1496435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5205146" y="1496435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5627764" y="1497555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6051963" y="1497555"/>
            <a:ext cx="3056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6444496" y="1497555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6868695" y="1497555"/>
            <a:ext cx="3056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</p:spTree>
    <p:extLst>
      <p:ext uri="{BB962C8B-B14F-4D97-AF65-F5344CB8AC3E}">
        <p14:creationId xmlns="" xmlns:p14="http://schemas.microsoft.com/office/powerpoint/2010/main" val="207969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8" grpId="0" animBg="1"/>
      <p:bldP spid="10" grpId="0"/>
      <p:bldP spid="11" grpId="0"/>
      <p:bldP spid="12" grpId="0"/>
      <p:bldP spid="13" grpId="0"/>
      <p:bldP spid="14" grpId="0" animBg="1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3865120" y="5291222"/>
            <a:ext cx="750627" cy="8779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47" y="558963"/>
            <a:ext cx="6624775" cy="353126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214653" y="4200509"/>
            <a:ext cx="7042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>
                <a:latin typeface="ALFABET98" panose="00000400000000000000" pitchFamily="2" charset="0"/>
              </a:rPr>
              <a:t>4. </a:t>
            </a:r>
            <a:r>
              <a:rPr lang="tr-TR" sz="3000" dirty="0">
                <a:latin typeface="ALFABET98" panose="00000400000000000000" pitchFamily="2" charset="0"/>
              </a:rPr>
              <a:t>Bu şekil grafiğine göre satılan oyuncak araba ve robotların toplamı kaçtır</a:t>
            </a:r>
            <a:r>
              <a:rPr lang="tr-TR" sz="3000" dirty="0" smtClean="0">
                <a:latin typeface="ALFABET98" panose="00000400000000000000" pitchFamily="2" charset="0"/>
              </a:rPr>
              <a:t>?</a:t>
            </a:r>
            <a:endParaRPr lang="tr-TR" sz="3000" dirty="0">
              <a:latin typeface="ALFABET98" panose="00000400000000000000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399204" y="3501662"/>
            <a:ext cx="4855984" cy="4770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Her şekil </a:t>
            </a:r>
            <a:r>
              <a:rPr lang="tr-TR" sz="2500" dirty="0" smtClean="0"/>
              <a:t>5</a:t>
            </a:r>
            <a:r>
              <a:rPr lang="tr-TR" sz="2000" dirty="0" smtClean="0"/>
              <a:t> oyuncağı gösterir.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681983" y="5453211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C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2</a:t>
            </a:r>
            <a:endParaRPr lang="tr-TR" sz="3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214653" y="5475733"/>
            <a:ext cx="1460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A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20</a:t>
            </a:r>
            <a:r>
              <a:rPr lang="tr-TR" sz="3000" dirty="0"/>
              <a:t>	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7552822" y="2445929"/>
            <a:ext cx="322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Şekil sayısı  x  5</a:t>
            </a:r>
            <a:endParaRPr lang="tr-TR" sz="3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7552822" y="2999927"/>
            <a:ext cx="35904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2 x  5  = 10 top</a:t>
            </a:r>
            <a:endParaRPr lang="tr-TR" sz="3000" dirty="0"/>
          </a:p>
        </p:txBody>
      </p:sp>
      <p:sp>
        <p:nvSpPr>
          <p:cNvPr id="14" name="Oval 13"/>
          <p:cNvSpPr/>
          <p:nvPr/>
        </p:nvSpPr>
        <p:spPr>
          <a:xfrm>
            <a:off x="3370996" y="3472037"/>
            <a:ext cx="555538" cy="53630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4105266" y="5446586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B.</a:t>
            </a:r>
            <a:r>
              <a:rPr lang="tr-TR" sz="3000" dirty="0" smtClean="0"/>
              <a:t> 10</a:t>
            </a:r>
            <a:endParaRPr lang="tr-TR" sz="30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3343093" y="1983810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495929" y="2928334"/>
            <a:ext cx="305671" cy="55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5</a:t>
            </a:r>
            <a:endParaRPr lang="tr-TR" sz="3000" dirty="0"/>
          </a:p>
        </p:txBody>
      </p:sp>
    </p:spTree>
    <p:extLst>
      <p:ext uri="{BB962C8B-B14F-4D97-AF65-F5344CB8AC3E}">
        <p14:creationId xmlns="" xmlns:p14="http://schemas.microsoft.com/office/powerpoint/2010/main" val="70854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8" grpId="0" animBg="1"/>
      <p:bldP spid="10" grpId="0"/>
      <p:bldP spid="11" grpId="0"/>
      <p:bldP spid="12" grpId="0"/>
      <p:bldP spid="13" grpId="0"/>
      <p:bldP spid="14" grpId="0" animBg="1"/>
      <p:bldP spid="15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6504561" y="5253227"/>
            <a:ext cx="750627" cy="8779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47" y="558963"/>
            <a:ext cx="6624775" cy="353126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214653" y="4200509"/>
            <a:ext cx="70422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>
                <a:latin typeface="ALFABET98" panose="00000400000000000000" pitchFamily="2" charset="0"/>
              </a:rPr>
              <a:t>5. </a:t>
            </a:r>
            <a:r>
              <a:rPr lang="tr-TR" sz="3000" dirty="0">
                <a:latin typeface="ALFABET98" panose="00000400000000000000" pitchFamily="2" charset="0"/>
              </a:rPr>
              <a:t>Grafiğe göre satılan toplar bebeklerden kaç </a:t>
            </a:r>
            <a:r>
              <a:rPr lang="tr-TR" sz="3000" dirty="0" smtClean="0">
                <a:latin typeface="ALFABET98" panose="00000400000000000000" pitchFamily="2" charset="0"/>
              </a:rPr>
              <a:t>fazladır?</a:t>
            </a:r>
            <a:endParaRPr lang="tr-TR" sz="3000" dirty="0">
              <a:latin typeface="ALFABET98" panose="00000400000000000000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399204" y="3501662"/>
            <a:ext cx="4855984" cy="4770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Her şekil </a:t>
            </a:r>
            <a:r>
              <a:rPr lang="tr-TR" sz="2500" dirty="0" smtClean="0"/>
              <a:t>5</a:t>
            </a:r>
            <a:r>
              <a:rPr lang="tr-TR" sz="2000" dirty="0" smtClean="0"/>
              <a:t> oyuncağı gösterir.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681983" y="5453211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C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10</a:t>
            </a:r>
            <a:endParaRPr lang="tr-TR" sz="3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214653" y="5475733"/>
            <a:ext cx="1460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A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20</a:t>
            </a:r>
            <a:r>
              <a:rPr lang="tr-TR" sz="3000" dirty="0"/>
              <a:t>	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7689300" y="1218267"/>
            <a:ext cx="322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Şekil sayısı  x  5</a:t>
            </a:r>
            <a:endParaRPr lang="tr-TR" sz="3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7689300" y="1772265"/>
            <a:ext cx="35904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10 x  5  = 50 top</a:t>
            </a:r>
            <a:endParaRPr lang="tr-TR" sz="3000" dirty="0"/>
          </a:p>
        </p:txBody>
      </p:sp>
      <p:sp>
        <p:nvSpPr>
          <p:cNvPr id="14" name="Oval 13"/>
          <p:cNvSpPr/>
          <p:nvPr/>
        </p:nvSpPr>
        <p:spPr>
          <a:xfrm>
            <a:off x="3370996" y="3472037"/>
            <a:ext cx="555538" cy="53630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4105266" y="5446586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B.</a:t>
            </a:r>
            <a:r>
              <a:rPr lang="tr-TR" sz="3000" dirty="0" smtClean="0"/>
              <a:t> 4</a:t>
            </a:r>
            <a:endParaRPr lang="tr-TR" sz="30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7689300" y="2538515"/>
            <a:ext cx="322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Şekil sayısı  x  5</a:t>
            </a:r>
            <a:endParaRPr lang="tr-TR" sz="30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7689300" y="3092513"/>
            <a:ext cx="35904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8 x  5  = 40 top</a:t>
            </a:r>
            <a:endParaRPr lang="tr-TR" sz="3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6954937" y="4196357"/>
            <a:ext cx="39632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50 – 40 = 10 fazladır.</a:t>
            </a:r>
            <a:endParaRPr lang="tr-TR" sz="3000" dirty="0"/>
          </a:p>
        </p:txBody>
      </p:sp>
    </p:spTree>
    <p:extLst>
      <p:ext uri="{BB962C8B-B14F-4D97-AF65-F5344CB8AC3E}">
        <p14:creationId xmlns="" xmlns:p14="http://schemas.microsoft.com/office/powerpoint/2010/main" val="260767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8" grpId="0" animBg="1"/>
      <p:bldP spid="10" grpId="0"/>
      <p:bldP spid="11" grpId="0"/>
      <p:bldP spid="12" grpId="0"/>
      <p:bldP spid="13" grpId="0"/>
      <p:bldP spid="14" grpId="0" animBg="1"/>
      <p:bldP spid="15" grpId="0"/>
      <p:bldP spid="19" grpId="0"/>
      <p:bldP spid="2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975815" y="5354486"/>
            <a:ext cx="750627" cy="8779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47" y="558963"/>
            <a:ext cx="6624775" cy="353126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928047" y="4173740"/>
            <a:ext cx="63271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>
                <a:latin typeface="ALFABET98" panose="00000400000000000000" pitchFamily="2" charset="0"/>
              </a:rPr>
              <a:t>6. Grafiğe göre satılan robot, uçak ve arabanın toplamı kaçtır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399204" y="3501662"/>
            <a:ext cx="4855984" cy="4770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Her şekil </a:t>
            </a:r>
            <a:r>
              <a:rPr lang="tr-TR" sz="2500" dirty="0" smtClean="0"/>
              <a:t>5</a:t>
            </a:r>
            <a:r>
              <a:rPr lang="tr-TR" sz="2000" dirty="0" smtClean="0"/>
              <a:t> oyuncağı gösterir.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681983" y="5453211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C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10</a:t>
            </a:r>
            <a:endParaRPr lang="tr-TR" sz="3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214653" y="5475733"/>
            <a:ext cx="1460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A</a:t>
            </a:r>
            <a:r>
              <a:rPr lang="tr-TR" sz="3000" b="1" dirty="0"/>
              <a:t>.</a:t>
            </a:r>
            <a:r>
              <a:rPr lang="tr-TR" sz="3000" dirty="0"/>
              <a:t> </a:t>
            </a:r>
            <a:r>
              <a:rPr lang="tr-TR" sz="3000" dirty="0" smtClean="0"/>
              <a:t>20</a:t>
            </a:r>
            <a:r>
              <a:rPr lang="tr-TR" sz="3000" dirty="0"/>
              <a:t>	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7828394" y="2442633"/>
            <a:ext cx="32289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Şekil sayısı  x  5</a:t>
            </a:r>
            <a:endParaRPr lang="tr-TR" sz="3000" dirty="0"/>
          </a:p>
        </p:txBody>
      </p:sp>
      <p:sp>
        <p:nvSpPr>
          <p:cNvPr id="14" name="Oval 13"/>
          <p:cNvSpPr/>
          <p:nvPr/>
        </p:nvSpPr>
        <p:spPr>
          <a:xfrm>
            <a:off x="3370996" y="3472037"/>
            <a:ext cx="555538" cy="53630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4105266" y="5446586"/>
            <a:ext cx="1146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B.</a:t>
            </a:r>
            <a:r>
              <a:rPr lang="tr-TR" sz="3000" dirty="0" smtClean="0"/>
              <a:t> 4</a:t>
            </a:r>
            <a:endParaRPr lang="tr-TR" sz="3000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7552822" y="4127573"/>
            <a:ext cx="30945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5 + 10 + 5 = 20</a:t>
            </a:r>
            <a:endParaRPr lang="tr-TR" sz="3000" dirty="0"/>
          </a:p>
        </p:txBody>
      </p:sp>
    </p:spTree>
    <p:extLst>
      <p:ext uri="{BB962C8B-B14F-4D97-AF65-F5344CB8AC3E}">
        <p14:creationId xmlns="" xmlns:p14="http://schemas.microsoft.com/office/powerpoint/2010/main" val="185749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8" grpId="0" animBg="1"/>
      <p:bldP spid="10" grpId="0"/>
      <p:bldP spid="11" grpId="0"/>
      <p:bldP spid="12" grpId="0"/>
      <p:bldP spid="14" grpId="0" animBg="1"/>
      <p:bldP spid="15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928047" y="5712448"/>
            <a:ext cx="589476" cy="81017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47" y="558963"/>
            <a:ext cx="6624775" cy="353126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928047" y="4173740"/>
            <a:ext cx="6327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Hangisi bu grafiğin adı olabilir</a:t>
            </a:r>
            <a:endParaRPr lang="tr-TR" sz="3000" dirty="0">
              <a:latin typeface="ALFABET98" panose="00000400000000000000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399204" y="3501662"/>
            <a:ext cx="4855984" cy="4770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Her şekil </a:t>
            </a:r>
            <a:r>
              <a:rPr lang="tr-TR" sz="2500" dirty="0" smtClean="0"/>
              <a:t>5</a:t>
            </a:r>
            <a:r>
              <a:rPr lang="tr-TR" sz="2000" dirty="0" smtClean="0"/>
              <a:t> oyuncağı gösterir.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996288" y="5896024"/>
            <a:ext cx="6258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LFABET98" panose="00000400000000000000" pitchFamily="2" charset="0"/>
              </a:rPr>
              <a:t>C</a:t>
            </a:r>
            <a:r>
              <a:rPr lang="tr-TR" sz="3000" b="1" dirty="0">
                <a:latin typeface="ALFABET98" panose="00000400000000000000" pitchFamily="2" charset="0"/>
              </a:rPr>
              <a:t>.</a:t>
            </a:r>
            <a:r>
              <a:rPr lang="tr-TR" sz="3000" dirty="0">
                <a:latin typeface="ALFABET98" panose="00000400000000000000" pitchFamily="2" charset="0"/>
              </a:rPr>
              <a:t> Satılan Oyuncaklar Nesne Grafiği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996287" y="4659939"/>
            <a:ext cx="64882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LFABET98" panose="00000400000000000000" pitchFamily="2" charset="0"/>
              </a:rPr>
              <a:t>A</a:t>
            </a:r>
            <a:r>
              <a:rPr lang="tr-TR" sz="3000" b="1" dirty="0">
                <a:latin typeface="ALFABET98" panose="00000400000000000000" pitchFamily="2" charset="0"/>
              </a:rPr>
              <a:t>.</a:t>
            </a:r>
            <a:r>
              <a:rPr lang="tr-TR" sz="3000" dirty="0">
                <a:latin typeface="ALFABET98" panose="00000400000000000000" pitchFamily="2" charset="0"/>
              </a:rPr>
              <a:t> Satılan Oyuncalar Şekil </a:t>
            </a:r>
            <a:r>
              <a:rPr lang="tr-TR" sz="3000" dirty="0" smtClean="0">
                <a:latin typeface="ALFABET98" panose="00000400000000000000" pitchFamily="2" charset="0"/>
              </a:rPr>
              <a:t>Grafiği</a:t>
            </a:r>
            <a:endParaRPr lang="tr-TR" sz="3000" dirty="0">
              <a:latin typeface="ALFABET98" panose="00000400000000000000" pitchFamily="2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370996" y="3472037"/>
            <a:ext cx="555538" cy="53630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1003699" y="5342026"/>
            <a:ext cx="62514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B.</a:t>
            </a:r>
            <a:r>
              <a:rPr lang="tr-TR" sz="3000" dirty="0" smtClean="0"/>
              <a:t> </a:t>
            </a:r>
            <a:r>
              <a:rPr lang="tr-TR" sz="3000" dirty="0">
                <a:latin typeface="ALFABET98" panose="00000400000000000000" pitchFamily="2" charset="0"/>
              </a:rPr>
              <a:t>Satılan Oyuncaklar Grafiği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1883726" y="353384"/>
            <a:ext cx="6258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>
                <a:solidFill>
                  <a:srgbClr val="C00000"/>
                </a:solidFill>
                <a:latin typeface="ALFABET98" panose="00000400000000000000" pitchFamily="2" charset="0"/>
              </a:rPr>
              <a:t>Satılan </a:t>
            </a:r>
            <a:r>
              <a:rPr lang="tr-TR" sz="3000" dirty="0">
                <a:solidFill>
                  <a:srgbClr val="C00000"/>
                </a:solidFill>
                <a:latin typeface="ALFABET98" panose="00000400000000000000" pitchFamily="2" charset="0"/>
              </a:rPr>
              <a:t>Oyuncaklar Nesne Grafiği</a:t>
            </a:r>
          </a:p>
        </p:txBody>
      </p:sp>
    </p:spTree>
    <p:extLst>
      <p:ext uri="{BB962C8B-B14F-4D97-AF65-F5344CB8AC3E}">
        <p14:creationId xmlns="" xmlns:p14="http://schemas.microsoft.com/office/powerpoint/2010/main" val="220903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8" grpId="0" animBg="1"/>
      <p:bldP spid="10" grpId="0"/>
      <p:bldP spid="11" grpId="0"/>
      <p:bldP spid="14" grpId="0" animBg="1"/>
      <p:bldP spid="15" grpId="0"/>
      <p:bldP spid="13" grpId="0"/>
    </p:bldLst>
  </p:timing>
</p:sld>
</file>

<file path=ppt/theme/theme1.xml><?xml version="1.0" encoding="utf-8"?>
<a:theme xmlns:a="http://schemas.openxmlformats.org/drawingml/2006/main" name="Yüzeyler">
  <a:themeElements>
    <a:clrScheme name="Yüzeyler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Yüzeyler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üzeyler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380</TotalTime>
  <Words>299</Words>
  <PresentationFormat>Özel</PresentationFormat>
  <Paragraphs>74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Yüzeyler</vt:lpstr>
      <vt:lpstr>Veri Hazırlama ve Değerlendirme 2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2020-05-05T13:18:32Z</dcterms:created>
  <dcterms:modified xsi:type="dcterms:W3CDTF">2020-12-07T07:00:22Z</dcterms:modified>
  <cp:category>https://www.sorubak.com</cp:category>
</cp:coreProperties>
</file>