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0" r:id="rId1"/>
  </p:sldMasterIdLst>
  <p:notesMasterIdLst>
    <p:notesMasterId r:id="rId18"/>
  </p:notesMasterIdLst>
  <p:sldIdLst>
    <p:sldId id="310" r:id="rId2"/>
    <p:sldId id="311" r:id="rId3"/>
    <p:sldId id="283" r:id="rId4"/>
    <p:sldId id="314" r:id="rId5"/>
    <p:sldId id="321" r:id="rId6"/>
    <p:sldId id="322" r:id="rId7"/>
    <p:sldId id="330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1" r:id="rId16"/>
    <p:sldId id="32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Kullanıcısı" initials="WK" lastIdx="1" clrIdx="0">
    <p:extLst>
      <p:ext uri="{19B8F6BF-5375-455C-9EA6-DF929625EA0E}">
        <p15:presenceInfo xmlns:p15="http://schemas.microsoft.com/office/powerpoint/2012/main" xmlns="" userId="b5db02f1c3e699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765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E84EB-FBD3-4925-99D3-8783B50BFDFD}" type="datetimeFigureOut">
              <a:rPr lang="tr-TR" smtClean="0"/>
              <a:pPr/>
              <a:t>25/11/2020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EFF40-CE8A-48F7-BAE4-D441A5DA54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9490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EFF40-CE8A-48F7-BAE4-D441A5DA54DB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8141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EFF40-CE8A-48F7-BAE4-D441A5DA54DB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425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EFF40-CE8A-48F7-BAE4-D441A5DA54DB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301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153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2546848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586968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4842856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320585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464885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88270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799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622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3011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9048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2554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606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26159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9826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0010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9103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30824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://www.egitimhane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90864" y="2652318"/>
            <a:ext cx="10010273" cy="1553364"/>
          </a:xfrm>
        </p:spPr>
        <p:txBody>
          <a:bodyPr/>
          <a:lstStyle/>
          <a:p>
            <a:pPr algn="ctr"/>
            <a:r>
              <a:rPr lang="tr-TR" sz="9600" dirty="0" smtClean="0">
                <a:solidFill>
                  <a:schemeClr val="accent3"/>
                </a:solidFill>
              </a:rPr>
              <a:t>Çarpma İşlemi-5</a:t>
            </a:r>
            <a:endParaRPr lang="tr-TR" sz="9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0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1299283" y="803005"/>
            <a:ext cx="5806368" cy="1594530"/>
          </a:xfrm>
          <a:prstGeom prst="wedgeRoundRectCallout">
            <a:avLst>
              <a:gd name="adj1" fmla="val 86399"/>
              <a:gd name="adj2" fmla="val 86575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Öyleyse bu da çarpma işleminin bir özelliğidir: 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21" name="Köşeleri Yuvarlanmış Dikdörtgen Belirtme Çizgisi 20"/>
          <p:cNvSpPr/>
          <p:nvPr/>
        </p:nvSpPr>
        <p:spPr>
          <a:xfrm>
            <a:off x="361200" y="3521725"/>
            <a:ext cx="9593179" cy="2317392"/>
          </a:xfrm>
          <a:prstGeom prst="wedgeRoundRectCallout">
            <a:avLst>
              <a:gd name="adj1" fmla="val 50011"/>
              <a:gd name="adj2" fmla="val 19042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Üç terimli çarpma işlemlerinde, sayıların  çarpılma sıralarını değiştirmek sonucu değiştirmez.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880" r="12951" b="28282"/>
          <a:stretch/>
        </p:blipFill>
        <p:spPr>
          <a:xfrm>
            <a:off x="0" y="2397535"/>
            <a:ext cx="3572045" cy="120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722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2" y="1644959"/>
            <a:ext cx="3051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7  x  1 =  7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197" y="2492954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206014" y="4252311"/>
            <a:ext cx="9192128" cy="1325683"/>
          </a:xfrm>
          <a:prstGeom prst="wedgeRoundRectCallout">
            <a:avLst>
              <a:gd name="adj1" fmla="val 63525"/>
              <a:gd name="adj2" fmla="val 2741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Dikkat ettiniz mi arkadaşlar,</a:t>
            </a:r>
          </a:p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 1ile çarptığımda sonuç hiç değişmedi.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121670" y="1644959"/>
            <a:ext cx="3051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9  x  1 =  9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312021" y="2503652"/>
            <a:ext cx="3654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16  x  1 =  16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843579" y="2492954"/>
            <a:ext cx="3654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 x 20 =  20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Köşeleri Yuvarlanmış Dikdörtgen Belirtme Çizgisi 20"/>
          <p:cNvSpPr/>
          <p:nvPr/>
        </p:nvSpPr>
        <p:spPr>
          <a:xfrm>
            <a:off x="206014" y="3832780"/>
            <a:ext cx="9192128" cy="2100576"/>
          </a:xfrm>
          <a:prstGeom prst="wedgeRoundRectCallout">
            <a:avLst>
              <a:gd name="adj1" fmla="val 63525"/>
              <a:gd name="adj2" fmla="val 2741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Acaba bu da çarpma işleminin bir özelliği mi? </a:t>
            </a:r>
          </a:p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Örnekler yapıp anlayalım.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grpSp>
        <p:nvGrpSpPr>
          <p:cNvPr id="28" name="Grup 27"/>
          <p:cNvGrpSpPr/>
          <p:nvPr/>
        </p:nvGrpSpPr>
        <p:grpSpPr>
          <a:xfrm>
            <a:off x="3862666" y="161956"/>
            <a:ext cx="4466669" cy="998803"/>
            <a:chOff x="2209800" y="2070100"/>
            <a:chExt cx="7301157" cy="1333500"/>
          </a:xfrm>
        </p:grpSpPr>
        <p:sp>
          <p:nvSpPr>
            <p:cNvPr id="29" name="Yuvarlatılmış Dikdörtgen 28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30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1 İle Çarpma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9000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6" grpId="0" animBg="1"/>
      <p:bldP spid="36" grpId="1" animBg="1"/>
      <p:bldP spid="18" grpId="0"/>
      <p:bldP spid="19" grpId="0"/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2" y="1644959"/>
            <a:ext cx="3654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36  x  1 =  36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197" y="2492954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370575" y="4263694"/>
            <a:ext cx="9192128" cy="1325683"/>
          </a:xfrm>
          <a:prstGeom prst="wedgeRoundRectCallout">
            <a:avLst>
              <a:gd name="adj1" fmla="val 63525"/>
              <a:gd name="adj2" fmla="val 2741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Evet arkadaşlar, bu da çarpmanın bir özelliğiymiş.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121670" y="1644959"/>
            <a:ext cx="3615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99  x  1 =  99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312021" y="2503652"/>
            <a:ext cx="3654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  x 52 =   52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843579" y="2492954"/>
            <a:ext cx="405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  x  20   =  20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grpSp>
        <p:nvGrpSpPr>
          <p:cNvPr id="10" name="Grup 9"/>
          <p:cNvGrpSpPr/>
          <p:nvPr/>
        </p:nvGrpSpPr>
        <p:grpSpPr>
          <a:xfrm>
            <a:off x="3862666" y="161956"/>
            <a:ext cx="4466669" cy="998803"/>
            <a:chOff x="2209800" y="2070100"/>
            <a:chExt cx="7301157" cy="1333500"/>
          </a:xfrm>
        </p:grpSpPr>
        <p:sp>
          <p:nvSpPr>
            <p:cNvPr id="11" name="Yuvarlatılmış Dikdörtgen 10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12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1 İle Çarpma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1989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6" grpId="0" animBg="1"/>
      <p:bldP spid="36" grpId="1" animBg="1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Resim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1299282" y="803005"/>
            <a:ext cx="7717017" cy="1594530"/>
          </a:xfrm>
          <a:prstGeom prst="wedgeRoundRectCallout">
            <a:avLst>
              <a:gd name="adj1" fmla="val 56871"/>
              <a:gd name="adj2" fmla="val 1176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Öyleyse bu da çarpma işleminin bir özelliğidir: 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21" name="Köşeleri Yuvarlanmış Dikdörtgen Belirtme Çizgisi 20"/>
          <p:cNvSpPr/>
          <p:nvPr/>
        </p:nvSpPr>
        <p:spPr>
          <a:xfrm>
            <a:off x="361200" y="3521725"/>
            <a:ext cx="9593179" cy="2317392"/>
          </a:xfrm>
          <a:prstGeom prst="wedgeRoundRectCallout">
            <a:avLst>
              <a:gd name="adj1" fmla="val 50011"/>
              <a:gd name="adj2" fmla="val 19042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Herhangi bir sayıyı 1 ile çarptığımızda sonuç sayının kendisi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880" r="12951" b="28282"/>
          <a:stretch/>
        </p:blipFill>
        <p:spPr>
          <a:xfrm>
            <a:off x="0" y="2397535"/>
            <a:ext cx="3572045" cy="120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873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2" y="1644959"/>
            <a:ext cx="3654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6  x  0 =   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197" y="2492954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370575" y="4263694"/>
            <a:ext cx="9192128" cy="1325683"/>
          </a:xfrm>
          <a:prstGeom prst="wedgeRoundRectCallout">
            <a:avLst>
              <a:gd name="adj1" fmla="val 63525"/>
              <a:gd name="adj2" fmla="val 2741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Evet arkadaşlar, bu da çarpmanın bir özelliği sanırım.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121670" y="1644959"/>
            <a:ext cx="3615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0  x  30 =  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1312021" y="2503652"/>
            <a:ext cx="3654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15  x 0 = 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843579" y="2492954"/>
            <a:ext cx="405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  x  0   =  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grpSp>
        <p:nvGrpSpPr>
          <p:cNvPr id="12" name="Grup 11"/>
          <p:cNvGrpSpPr/>
          <p:nvPr/>
        </p:nvGrpSpPr>
        <p:grpSpPr>
          <a:xfrm>
            <a:off x="3862666" y="161956"/>
            <a:ext cx="4466669" cy="998803"/>
            <a:chOff x="2209800" y="2070100"/>
            <a:chExt cx="7301157" cy="1333500"/>
          </a:xfrm>
        </p:grpSpPr>
        <p:sp>
          <p:nvSpPr>
            <p:cNvPr id="13" name="Yuvarlatılmış Dikdörtgen 12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14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0 İle Çarpma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662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6" grpId="0" animBg="1"/>
      <p:bldP spid="36" grpId="1" animBg="1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21" name="Köşeleri Yuvarlanmış Dikdörtgen Belirtme Çizgisi 20"/>
          <p:cNvSpPr/>
          <p:nvPr/>
        </p:nvSpPr>
        <p:spPr>
          <a:xfrm>
            <a:off x="361200" y="2303120"/>
            <a:ext cx="9593179" cy="3049930"/>
          </a:xfrm>
          <a:prstGeom prst="wedgeRoundRectCallout">
            <a:avLst>
              <a:gd name="adj1" fmla="val 50011"/>
              <a:gd name="adj2" fmla="val 19042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Herhangi bir sayıyı 0 ile çarptığımızda sonuç 0 oluyor. </a:t>
            </a:r>
          </a:p>
          <a:p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Sıfır tüm sayıları yutuyor.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880" r="12951" b="28282"/>
          <a:stretch/>
        </p:blipFill>
        <p:spPr>
          <a:xfrm>
            <a:off x="361200" y="1098512"/>
            <a:ext cx="3572045" cy="120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086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69048"/>
            <a:ext cx="2356718" cy="3111104"/>
          </a:xfrm>
          <a:prstGeom prst="rect">
            <a:avLst/>
          </a:prstGeom>
        </p:spPr>
      </p:pic>
      <p:sp>
        <p:nvSpPr>
          <p:cNvPr id="19" name="Köşeleri Yuvarlanmış Dikdörtgen Belirtme Çizgisi 18"/>
          <p:cNvSpPr/>
          <p:nvPr/>
        </p:nvSpPr>
        <p:spPr>
          <a:xfrm>
            <a:off x="3674533" y="1524000"/>
            <a:ext cx="8060267" cy="3183467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 smtClean="0">
                <a:solidFill>
                  <a:schemeClr val="bg1"/>
                </a:solidFill>
                <a:latin typeface="ALFABET98" pitchFamily="2" charset="0"/>
              </a:rPr>
              <a:t>Arkadaşlar,</a:t>
            </a:r>
          </a:p>
          <a:p>
            <a:endParaRPr lang="tr-TR" sz="4000" b="1" dirty="0" smtClean="0">
              <a:solidFill>
                <a:schemeClr val="bg1"/>
              </a:solidFill>
              <a:latin typeface="ALFABET98" pitchFamily="2" charset="0"/>
            </a:endParaRPr>
          </a:p>
          <a:p>
            <a:r>
              <a:rPr lang="tr-TR" sz="4000" b="1" dirty="0" smtClean="0">
                <a:solidFill>
                  <a:schemeClr val="bg1"/>
                </a:solidFill>
                <a:latin typeface="ALFABET98" pitchFamily="2" charset="0"/>
              </a:rPr>
              <a:t>Öğrendiklerimizle ilgili bol bol alıştırma yaparak pekiştirelim.</a:t>
            </a:r>
            <a:endParaRPr lang="tr-TR" sz="4000" b="1" dirty="0">
              <a:solidFill>
                <a:schemeClr val="bg1"/>
              </a:solidFill>
              <a:latin typeface="ALFABET98" pitchFamily="2" charset="0"/>
            </a:endParaRPr>
          </a:p>
        </p:txBody>
      </p:sp>
      <p:sp>
        <p:nvSpPr>
          <p:cNvPr id="22" name="Köşeleri Yuvarlanmış Dikdörtgen Belirtme Çizgisi 21"/>
          <p:cNvSpPr/>
          <p:nvPr/>
        </p:nvSpPr>
        <p:spPr>
          <a:xfrm>
            <a:off x="3064933" y="2912533"/>
            <a:ext cx="4859867" cy="1591733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 smtClean="0">
                <a:solidFill>
                  <a:schemeClr val="bg1"/>
                </a:solidFill>
                <a:latin typeface="ALFABET98" pitchFamily="2" charset="0"/>
              </a:rPr>
              <a:t>Başarılar diliyorum.</a:t>
            </a:r>
            <a:endParaRPr lang="tr-TR" sz="4000" b="1" dirty="0">
              <a:solidFill>
                <a:schemeClr val="bg1"/>
              </a:solidFill>
              <a:latin typeface="ALFABET98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122"/>
          <a:stretch/>
        </p:blipFill>
        <p:spPr>
          <a:xfrm>
            <a:off x="2623036" y="4039339"/>
            <a:ext cx="7646900" cy="230340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01" b="12957"/>
          <a:stretch/>
        </p:blipFill>
        <p:spPr>
          <a:xfrm>
            <a:off x="1706909" y="399702"/>
            <a:ext cx="7646900" cy="381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036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63" y="334832"/>
            <a:ext cx="865707" cy="865707"/>
          </a:xfrm>
          <a:prstGeom prst="rect">
            <a:avLst/>
          </a:prstGeom>
        </p:spPr>
      </p:pic>
      <p:grpSp>
        <p:nvGrpSpPr>
          <p:cNvPr id="5" name="Grup 4"/>
          <p:cNvGrpSpPr/>
          <p:nvPr/>
        </p:nvGrpSpPr>
        <p:grpSpPr>
          <a:xfrm>
            <a:off x="1701800" y="2897248"/>
            <a:ext cx="8788400" cy="1063505"/>
            <a:chOff x="2209800" y="2070100"/>
            <a:chExt cx="7301157" cy="1333500"/>
          </a:xfrm>
        </p:grpSpPr>
        <p:sp>
          <p:nvSpPr>
            <p:cNvPr id="6" name="Yuvarlatılmış Dikdörtgen 5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7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Çarpma İşleminin Özellikleri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3913937" y="624807"/>
            <a:ext cx="4654330" cy="1066624"/>
            <a:chOff x="2209800" y="2070100"/>
            <a:chExt cx="7301157" cy="1333500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9" name="Yuvarlatılmış Dikdörtgen 8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tr-TR" sz="660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  <p:sp>
          <p:nvSpPr>
            <p:cNvPr id="10" name="Unvan 1"/>
            <p:cNvSpPr txBox="1">
              <a:spLocks/>
            </p:cNvSpPr>
            <p:nvPr/>
          </p:nvSpPr>
          <p:spPr>
            <a:xfrm>
              <a:off x="2209800" y="2370558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66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5. Bölüm</a:t>
              </a:r>
              <a:endParaRPr lang="tr-TR" sz="66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570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 2"/>
          <p:cNvGrpSpPr/>
          <p:nvPr/>
        </p:nvGrpSpPr>
        <p:grpSpPr>
          <a:xfrm>
            <a:off x="1701800" y="2863949"/>
            <a:ext cx="8788400" cy="1130102"/>
            <a:chOff x="2209800" y="2070100"/>
            <a:chExt cx="7301157" cy="1333500"/>
          </a:xfrm>
        </p:grpSpPr>
        <p:sp>
          <p:nvSpPr>
            <p:cNvPr id="4" name="Yuvarlatılmış Dikdörtgen 3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5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Yer Değiştirmesi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209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3" y="1644959"/>
            <a:ext cx="3404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5  x  8 = 40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6225217" y="1644959"/>
            <a:ext cx="3205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8  x  5 = 40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17" name="4 Yuvarlatılmış Dikdörtgen"/>
          <p:cNvSpPr/>
          <p:nvPr/>
        </p:nvSpPr>
        <p:spPr>
          <a:xfrm>
            <a:off x="2447762" y="2555022"/>
            <a:ext cx="100081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8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18" name="5 Yuvarlatılmış Dikdörtgen"/>
          <p:cNvSpPr/>
          <p:nvPr/>
        </p:nvSpPr>
        <p:spPr>
          <a:xfrm>
            <a:off x="2447762" y="3534075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5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19" name="7 Düz Bağlayıcı"/>
          <p:cNvCxnSpPr/>
          <p:nvPr/>
        </p:nvCxnSpPr>
        <p:spPr>
          <a:xfrm>
            <a:off x="1295634" y="4397223"/>
            <a:ext cx="23042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4 Yuvarlatılmış Dikdörtgen"/>
          <p:cNvSpPr/>
          <p:nvPr/>
        </p:nvSpPr>
        <p:spPr>
          <a:xfrm>
            <a:off x="2428492" y="4501168"/>
            <a:ext cx="79904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0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2" name="14 Yuvarlatılmış Dikdörtgen"/>
          <p:cNvSpPr/>
          <p:nvPr/>
        </p:nvSpPr>
        <p:spPr>
          <a:xfrm>
            <a:off x="1754479" y="4512181"/>
            <a:ext cx="771766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4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5" name="5 Yuvarlatılmış Dikdörtgen"/>
          <p:cNvSpPr/>
          <p:nvPr/>
        </p:nvSpPr>
        <p:spPr>
          <a:xfrm>
            <a:off x="1074057" y="3637072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x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6" name="4 Yuvarlatılmış Dikdörtgen"/>
          <p:cNvSpPr/>
          <p:nvPr/>
        </p:nvSpPr>
        <p:spPr>
          <a:xfrm>
            <a:off x="7397066" y="2555022"/>
            <a:ext cx="100081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5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7" name="5 Yuvarlatılmış Dikdörtgen"/>
          <p:cNvSpPr/>
          <p:nvPr/>
        </p:nvSpPr>
        <p:spPr>
          <a:xfrm>
            <a:off x="7397066" y="3534075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8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28" name="7 Düz Bağlayıcı"/>
          <p:cNvCxnSpPr/>
          <p:nvPr/>
        </p:nvCxnSpPr>
        <p:spPr>
          <a:xfrm>
            <a:off x="6244938" y="4397223"/>
            <a:ext cx="23042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4 Yuvarlatılmış Dikdörtgen"/>
          <p:cNvSpPr/>
          <p:nvPr/>
        </p:nvSpPr>
        <p:spPr>
          <a:xfrm>
            <a:off x="7377796" y="4501168"/>
            <a:ext cx="79904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0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0" name="14 Yuvarlatılmış Dikdörtgen"/>
          <p:cNvSpPr/>
          <p:nvPr/>
        </p:nvSpPr>
        <p:spPr>
          <a:xfrm>
            <a:off x="6703783" y="4512181"/>
            <a:ext cx="771766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4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1" name="5 Yuvarlatılmış Dikdörtgen"/>
          <p:cNvSpPr/>
          <p:nvPr/>
        </p:nvSpPr>
        <p:spPr>
          <a:xfrm>
            <a:off x="6023361" y="3637072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x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3" name="Düz Ok Bağlayıcısı 2"/>
          <p:cNvCxnSpPr/>
          <p:nvPr/>
        </p:nvCxnSpPr>
        <p:spPr>
          <a:xfrm>
            <a:off x="3383866" y="2977279"/>
            <a:ext cx="3777906" cy="904875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 rot="-1860000">
            <a:off x="3299665" y="2977277"/>
            <a:ext cx="3777906" cy="904875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Resim 3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3200257" y="5303782"/>
            <a:ext cx="5969405" cy="1325683"/>
          </a:xfrm>
          <a:prstGeom prst="wedgeRoundRectCallout">
            <a:avLst>
              <a:gd name="adj1" fmla="val 66849"/>
              <a:gd name="adj2" fmla="val -79546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Çarpanlar yer değiştirdi ama çarpım değişmedi.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37" name="Köşeleri Yuvarlanmış Dikdörtgen Belirtme Çizgisi 36"/>
          <p:cNvSpPr/>
          <p:nvPr/>
        </p:nvSpPr>
        <p:spPr>
          <a:xfrm>
            <a:off x="3200256" y="5303847"/>
            <a:ext cx="5969405" cy="1325683"/>
          </a:xfrm>
          <a:prstGeom prst="wedgeRoundRectCallout">
            <a:avLst>
              <a:gd name="adj1" fmla="val 66849"/>
              <a:gd name="adj2" fmla="val -79546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Bir örnek daha yapalım.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grpSp>
        <p:nvGrpSpPr>
          <p:cNvPr id="47" name="Grup 46"/>
          <p:cNvGrpSpPr/>
          <p:nvPr/>
        </p:nvGrpSpPr>
        <p:grpSpPr>
          <a:xfrm>
            <a:off x="2151754" y="161956"/>
            <a:ext cx="7888493" cy="998803"/>
            <a:chOff x="2209800" y="2070100"/>
            <a:chExt cx="7301157" cy="1333500"/>
          </a:xfrm>
        </p:grpSpPr>
        <p:sp>
          <p:nvSpPr>
            <p:cNvPr id="48" name="Yuvarlatılmış Dikdörtgen 47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53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Yer Değiştirmesi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6017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6" grpId="0"/>
      <p:bldP spid="17" grpId="0"/>
      <p:bldP spid="18" grpId="0"/>
      <p:bldP spid="20" grpId="0"/>
      <p:bldP spid="22" grpId="0"/>
      <p:bldP spid="25" grpId="0"/>
      <p:bldP spid="26" grpId="0"/>
      <p:bldP spid="27" grpId="0"/>
      <p:bldP spid="29" grpId="0"/>
      <p:bldP spid="30" grpId="0"/>
      <p:bldP spid="31" grpId="0"/>
      <p:bldP spid="36" grpId="0" animBg="1"/>
      <p:bldP spid="36" grpId="1" animBg="1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3" y="1644959"/>
            <a:ext cx="3644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12  x  6 = 72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6225217" y="1644959"/>
            <a:ext cx="3512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6  x  12 = 72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17" name="4 Yuvarlatılmış Dikdörtgen"/>
          <p:cNvSpPr/>
          <p:nvPr/>
        </p:nvSpPr>
        <p:spPr>
          <a:xfrm>
            <a:off x="2010162" y="2555022"/>
            <a:ext cx="1438416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12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18" name="5 Yuvarlatılmış Dikdörtgen"/>
          <p:cNvSpPr/>
          <p:nvPr/>
        </p:nvSpPr>
        <p:spPr>
          <a:xfrm>
            <a:off x="2447762" y="3534075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6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19" name="7 Düz Bağlayıcı"/>
          <p:cNvCxnSpPr/>
          <p:nvPr/>
        </p:nvCxnSpPr>
        <p:spPr>
          <a:xfrm>
            <a:off x="1295634" y="4397223"/>
            <a:ext cx="23042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4 Yuvarlatılmış Dikdörtgen"/>
          <p:cNvSpPr/>
          <p:nvPr/>
        </p:nvSpPr>
        <p:spPr>
          <a:xfrm>
            <a:off x="2428492" y="4501168"/>
            <a:ext cx="79904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2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2" name="14 Yuvarlatılmış Dikdörtgen"/>
          <p:cNvSpPr/>
          <p:nvPr/>
        </p:nvSpPr>
        <p:spPr>
          <a:xfrm>
            <a:off x="1754479" y="4512181"/>
            <a:ext cx="771766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7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5" name="5 Yuvarlatılmış Dikdörtgen"/>
          <p:cNvSpPr/>
          <p:nvPr/>
        </p:nvSpPr>
        <p:spPr>
          <a:xfrm>
            <a:off x="1074057" y="3637072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x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6" name="4 Yuvarlatılmış Dikdörtgen"/>
          <p:cNvSpPr/>
          <p:nvPr/>
        </p:nvSpPr>
        <p:spPr>
          <a:xfrm>
            <a:off x="7397066" y="2555022"/>
            <a:ext cx="100081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6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27" name="5 Yuvarlatılmış Dikdörtgen"/>
          <p:cNvSpPr/>
          <p:nvPr/>
        </p:nvSpPr>
        <p:spPr>
          <a:xfrm>
            <a:off x="7088210" y="3534075"/>
            <a:ext cx="1244960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12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28" name="7 Düz Bağlayıcı"/>
          <p:cNvCxnSpPr/>
          <p:nvPr/>
        </p:nvCxnSpPr>
        <p:spPr>
          <a:xfrm>
            <a:off x="6244938" y="4397223"/>
            <a:ext cx="230425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4 Yuvarlatılmış Dikdörtgen"/>
          <p:cNvSpPr/>
          <p:nvPr/>
        </p:nvSpPr>
        <p:spPr>
          <a:xfrm>
            <a:off x="7377796" y="4501168"/>
            <a:ext cx="799045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2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0" name="14 Yuvarlatılmış Dikdörtgen"/>
          <p:cNvSpPr/>
          <p:nvPr/>
        </p:nvSpPr>
        <p:spPr>
          <a:xfrm>
            <a:off x="6703783" y="4512181"/>
            <a:ext cx="771766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7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1" name="5 Yuvarlatılmış Dikdörtgen"/>
          <p:cNvSpPr/>
          <p:nvPr/>
        </p:nvSpPr>
        <p:spPr>
          <a:xfrm>
            <a:off x="6023361" y="3637072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x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cxnSp>
        <p:nvCxnSpPr>
          <p:cNvPr id="3" name="Düz Ok Bağlayıcısı 2"/>
          <p:cNvCxnSpPr/>
          <p:nvPr/>
        </p:nvCxnSpPr>
        <p:spPr>
          <a:xfrm>
            <a:off x="3383866" y="2977279"/>
            <a:ext cx="3777906" cy="904875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Ok Bağlayıcısı 33"/>
          <p:cNvCxnSpPr/>
          <p:nvPr/>
        </p:nvCxnSpPr>
        <p:spPr>
          <a:xfrm rot="-1860000">
            <a:off x="3299665" y="2977277"/>
            <a:ext cx="3777906" cy="904875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2242106" y="5308800"/>
            <a:ext cx="6939809" cy="1325683"/>
          </a:xfrm>
          <a:prstGeom prst="wedgeRoundRectCallout">
            <a:avLst>
              <a:gd name="adj1" fmla="val 66849"/>
              <a:gd name="adj2" fmla="val -79546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Çarpanlar yer değiştirdi ama çarpım yine değişmedi.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grpSp>
        <p:nvGrpSpPr>
          <p:cNvPr id="23" name="Grup 22"/>
          <p:cNvGrpSpPr/>
          <p:nvPr/>
        </p:nvGrpSpPr>
        <p:grpSpPr>
          <a:xfrm>
            <a:off x="2151754" y="161956"/>
            <a:ext cx="7888493" cy="998803"/>
            <a:chOff x="2209800" y="2070100"/>
            <a:chExt cx="7301157" cy="1333500"/>
          </a:xfrm>
        </p:grpSpPr>
        <p:sp>
          <p:nvSpPr>
            <p:cNvPr id="24" name="Yuvarlatılmış Dikdörtgen 23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32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Yer Değiştirmesi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029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6" grpId="0"/>
      <p:bldP spid="17" grpId="0"/>
      <p:bldP spid="18" grpId="0"/>
      <p:bldP spid="20" grpId="0"/>
      <p:bldP spid="22" grpId="0"/>
      <p:bldP spid="25" grpId="0"/>
      <p:bldP spid="26" grpId="0"/>
      <p:bldP spid="27" grpId="0"/>
      <p:bldP spid="29" grpId="0"/>
      <p:bldP spid="30" grpId="0"/>
      <p:bldP spid="31" grpId="0"/>
      <p:bldP spid="36" grpId="0" animBg="1"/>
      <p:bldP spid="3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1524" y="1998902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1299282" y="803005"/>
            <a:ext cx="7717017" cy="1594530"/>
          </a:xfrm>
          <a:prstGeom prst="wedgeRoundRectCallout">
            <a:avLst>
              <a:gd name="adj1" fmla="val 57702"/>
              <a:gd name="adj2" fmla="val 126692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Öyleyse bu çarpma işleminin bir özelliğidir: 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21" name="Köşeleri Yuvarlanmış Dikdörtgen Belirtme Çizgisi 20"/>
          <p:cNvSpPr/>
          <p:nvPr/>
        </p:nvSpPr>
        <p:spPr>
          <a:xfrm>
            <a:off x="1299281" y="3269892"/>
            <a:ext cx="7717017" cy="1594530"/>
          </a:xfrm>
          <a:prstGeom prst="wedgeRoundRectCallout">
            <a:avLst>
              <a:gd name="adj1" fmla="val 50011"/>
              <a:gd name="adj2" fmla="val 19042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Çarpanlar yer değiştirdiğinde çarpım değişmez.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3880" r="12951" b="28282"/>
          <a:stretch/>
        </p:blipFill>
        <p:spPr>
          <a:xfrm>
            <a:off x="792435" y="2155174"/>
            <a:ext cx="3572045" cy="120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822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 2"/>
          <p:cNvGrpSpPr/>
          <p:nvPr/>
        </p:nvGrpSpPr>
        <p:grpSpPr>
          <a:xfrm>
            <a:off x="1701800" y="2877597"/>
            <a:ext cx="8788400" cy="1102806"/>
            <a:chOff x="2209800" y="2070100"/>
            <a:chExt cx="7301157" cy="1333500"/>
          </a:xfrm>
        </p:grpSpPr>
        <p:sp>
          <p:nvSpPr>
            <p:cNvPr id="4" name="Yuvarlatılmış Dikdörtgen 3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5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Sırasını Değiştirmesi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737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2" y="1644959"/>
            <a:ext cx="4142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5  x  3  x  2 = ?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6225217" y="1644959"/>
            <a:ext cx="4362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accent3"/>
                </a:solidFill>
                <a:latin typeface="ALFABET98" panose="00000400000000000000" pitchFamily="2" charset="0"/>
              </a:rPr>
              <a:t>5  x  3  x  2 = ?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197" y="2492954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497304" y="5303782"/>
            <a:ext cx="9914021" cy="1325683"/>
          </a:xfrm>
          <a:prstGeom prst="wedgeRoundRectCallout">
            <a:avLst>
              <a:gd name="adj1" fmla="val 46946"/>
              <a:gd name="adj2" fmla="val -98908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Önce 5 ile 3’ü çarpalım.</a:t>
            </a:r>
          </a:p>
          <a:p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S</a:t>
            </a:r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onra bulduğumuz sonucu 2 </a:t>
            </a:r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ile </a:t>
            </a:r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çarpalım.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32" name="5 Yuvarlatılmış Dikdörtgen"/>
          <p:cNvSpPr/>
          <p:nvPr/>
        </p:nvSpPr>
        <p:spPr>
          <a:xfrm>
            <a:off x="811886" y="1566854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(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3" name="5 Yuvarlatılmış Dikdörtgen"/>
          <p:cNvSpPr/>
          <p:nvPr/>
        </p:nvSpPr>
        <p:spPr>
          <a:xfrm>
            <a:off x="2681090" y="1559403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)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1312022" y="2554295"/>
            <a:ext cx="4362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   15    x   2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2499137" y="3575095"/>
            <a:ext cx="1768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   30 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40" name="Köşeleri Yuvarlanmış Dikdörtgen Belirtme Çizgisi 39"/>
          <p:cNvSpPr/>
          <p:nvPr/>
        </p:nvSpPr>
        <p:spPr>
          <a:xfrm>
            <a:off x="497304" y="5303782"/>
            <a:ext cx="9914021" cy="1325683"/>
          </a:xfrm>
          <a:prstGeom prst="wedgeRoundRectCallout">
            <a:avLst>
              <a:gd name="adj1" fmla="val 47108"/>
              <a:gd name="adj2" fmla="val -9769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Şimdi sırayı değiştirelim. Önce 3 ile 2’yi çarpalım. Sonra 5 ile çarpalım.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41" name="5 Yuvarlatılmış Dikdörtgen"/>
          <p:cNvSpPr/>
          <p:nvPr/>
        </p:nvSpPr>
        <p:spPr>
          <a:xfrm>
            <a:off x="7012160" y="1574305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(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42" name="5 Yuvarlatılmış Dikdörtgen"/>
          <p:cNvSpPr/>
          <p:nvPr/>
        </p:nvSpPr>
        <p:spPr>
          <a:xfrm>
            <a:off x="8881364" y="1566854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)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43" name="Metin kutusu 42"/>
          <p:cNvSpPr txBox="1"/>
          <p:nvPr/>
        </p:nvSpPr>
        <p:spPr>
          <a:xfrm>
            <a:off x="6225217" y="2438401"/>
            <a:ext cx="2822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accent3"/>
                </a:solidFill>
                <a:latin typeface="ALFABET98" panose="00000400000000000000" pitchFamily="2" charset="0"/>
              </a:rPr>
              <a:t>5  x  </a:t>
            </a:r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    6 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7154779" y="3575095"/>
            <a:ext cx="1090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30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rot="-780000">
            <a:off x="3946395" y="3510068"/>
            <a:ext cx="3168000" cy="720000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Köşeleri Yuvarlanmış Dikdörtgen Belirtme Çizgisi 45"/>
          <p:cNvSpPr/>
          <p:nvPr/>
        </p:nvSpPr>
        <p:spPr>
          <a:xfrm>
            <a:off x="497304" y="5296331"/>
            <a:ext cx="9914021" cy="1325683"/>
          </a:xfrm>
          <a:prstGeom prst="wedgeRoundRectCallout">
            <a:avLst>
              <a:gd name="adj1" fmla="val 47108"/>
              <a:gd name="adj2" fmla="val -9769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İki durumda da çarpım değişmedi.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47" name="Köşeleri Yuvarlanmış Dikdörtgen Belirtme Çizgisi 46"/>
          <p:cNvSpPr/>
          <p:nvPr/>
        </p:nvSpPr>
        <p:spPr>
          <a:xfrm>
            <a:off x="1932477" y="4369342"/>
            <a:ext cx="6015787" cy="1325683"/>
          </a:xfrm>
          <a:prstGeom prst="wedgeRoundRectCallout">
            <a:avLst>
              <a:gd name="adj1" fmla="val 95908"/>
              <a:gd name="adj2" fmla="val -11780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Bir örnek daha yapalım.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grpSp>
        <p:nvGrpSpPr>
          <p:cNvPr id="48" name="Grup 47"/>
          <p:cNvGrpSpPr/>
          <p:nvPr/>
        </p:nvGrpSpPr>
        <p:grpSpPr>
          <a:xfrm>
            <a:off x="1966215" y="161956"/>
            <a:ext cx="8259571" cy="998803"/>
            <a:chOff x="2209800" y="2070100"/>
            <a:chExt cx="7301157" cy="1333500"/>
          </a:xfrm>
        </p:grpSpPr>
        <p:sp>
          <p:nvSpPr>
            <p:cNvPr id="49" name="Yuvarlatılmış Dikdörtgen 48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50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Sırasının Değişmesi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794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6" grpId="0"/>
      <p:bldP spid="36" grpId="0" animBg="1"/>
      <p:bldP spid="36" grpId="1" animBg="1"/>
      <p:bldP spid="32" grpId="0"/>
      <p:bldP spid="33" grpId="0"/>
      <p:bldP spid="38" grpId="0"/>
      <p:bldP spid="39" grpId="0"/>
      <p:bldP spid="40" grpId="0" animBg="1"/>
      <p:bldP spid="40" grpId="1" animBg="1"/>
      <p:bldP spid="41" grpId="0"/>
      <p:bldP spid="42" grpId="0"/>
      <p:bldP spid="43" grpId="0"/>
      <p:bldP spid="44" grpId="0"/>
      <p:bldP spid="46" grpId="0" animBg="1"/>
      <p:bldP spid="46" grpId="1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Metin kutusu 50"/>
          <p:cNvSpPr txBox="1"/>
          <p:nvPr/>
        </p:nvSpPr>
        <p:spPr>
          <a:xfrm>
            <a:off x="1312022" y="1644959"/>
            <a:ext cx="4142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7  x  5  x  3 = ?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pic>
        <p:nvPicPr>
          <p:cNvPr id="52" name="Resim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6225217" y="1644959"/>
            <a:ext cx="4362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7  </a:t>
            </a:r>
            <a:r>
              <a:rPr lang="tr-TR" sz="4000" dirty="0">
                <a:solidFill>
                  <a:schemeClr val="accent3"/>
                </a:solidFill>
                <a:latin typeface="ALFABET98" panose="00000400000000000000" pitchFamily="2" charset="0"/>
              </a:rPr>
              <a:t>x  </a:t>
            </a:r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5  </a:t>
            </a:r>
            <a:r>
              <a:rPr lang="tr-TR" sz="4000" dirty="0">
                <a:solidFill>
                  <a:schemeClr val="accent3"/>
                </a:solidFill>
                <a:latin typeface="ALFABET98" panose="00000400000000000000" pitchFamily="2" charset="0"/>
              </a:rPr>
              <a:t>x  </a:t>
            </a:r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3 </a:t>
            </a:r>
            <a:r>
              <a:rPr lang="tr-TR" sz="4000" dirty="0">
                <a:solidFill>
                  <a:schemeClr val="accent3"/>
                </a:solidFill>
                <a:latin typeface="ALFABET98" panose="00000400000000000000" pitchFamily="2" charset="0"/>
              </a:rPr>
              <a:t>= ?</a:t>
            </a:r>
          </a:p>
        </p:txBody>
      </p:sp>
      <p:pic>
        <p:nvPicPr>
          <p:cNvPr id="35" name="Resim 3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8197" y="2492954"/>
            <a:ext cx="3133481" cy="4136511"/>
          </a:xfrm>
          <a:prstGeom prst="rect">
            <a:avLst/>
          </a:prstGeom>
        </p:spPr>
      </p:pic>
      <p:sp>
        <p:nvSpPr>
          <p:cNvPr id="36" name="Köşeleri Yuvarlanmış Dikdörtgen Belirtme Çizgisi 35"/>
          <p:cNvSpPr/>
          <p:nvPr/>
        </p:nvSpPr>
        <p:spPr>
          <a:xfrm>
            <a:off x="497305" y="5303782"/>
            <a:ext cx="9192128" cy="1325683"/>
          </a:xfrm>
          <a:prstGeom prst="wedgeRoundRectCallout">
            <a:avLst>
              <a:gd name="adj1" fmla="val 46946"/>
              <a:gd name="adj2" fmla="val -98908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Önce 7 ile 5’i çarpalım.</a:t>
            </a:r>
          </a:p>
          <a:p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S</a:t>
            </a:r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onra bulduğumuz sonucu 3 </a:t>
            </a:r>
            <a:r>
              <a:rPr lang="tr-T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ile </a:t>
            </a:r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çarpalım.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32" name="5 Yuvarlatılmış Dikdörtgen"/>
          <p:cNvSpPr/>
          <p:nvPr/>
        </p:nvSpPr>
        <p:spPr>
          <a:xfrm>
            <a:off x="811886" y="1566854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(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3" name="5 Yuvarlatılmış Dikdörtgen"/>
          <p:cNvSpPr/>
          <p:nvPr/>
        </p:nvSpPr>
        <p:spPr>
          <a:xfrm>
            <a:off x="2681090" y="1559403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)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1312022" y="2554295"/>
            <a:ext cx="4362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   35    x   3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1932477" y="3575095"/>
            <a:ext cx="2286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   105 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40" name="Köşeleri Yuvarlanmış Dikdörtgen Belirtme Çizgisi 39"/>
          <p:cNvSpPr/>
          <p:nvPr/>
        </p:nvSpPr>
        <p:spPr>
          <a:xfrm>
            <a:off x="497304" y="5303781"/>
            <a:ext cx="8871285" cy="1325683"/>
          </a:xfrm>
          <a:prstGeom prst="wedgeRoundRectCallout">
            <a:avLst>
              <a:gd name="adj1" fmla="val 47108"/>
              <a:gd name="adj2" fmla="val -9769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Şimdi sırayı değiştirelim. Önce 5 ile 3’ü çarpalım. Sonra 7 ile çarpalım.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sp>
        <p:nvSpPr>
          <p:cNvPr id="41" name="5 Yuvarlatılmış Dikdörtgen"/>
          <p:cNvSpPr/>
          <p:nvPr/>
        </p:nvSpPr>
        <p:spPr>
          <a:xfrm>
            <a:off x="7012160" y="1574305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(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42" name="5 Yuvarlatılmış Dikdörtgen"/>
          <p:cNvSpPr/>
          <p:nvPr/>
        </p:nvSpPr>
        <p:spPr>
          <a:xfrm>
            <a:off x="8881364" y="1566854"/>
            <a:ext cx="936104" cy="864096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LFABET98" pitchFamily="2" charset="0"/>
              </a:rPr>
              <a:t>)</a:t>
            </a:r>
            <a:endParaRPr lang="tr-TR" sz="4800" b="1" dirty="0">
              <a:solidFill>
                <a:schemeClr val="accent3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43" name="Metin kutusu 42"/>
          <p:cNvSpPr txBox="1"/>
          <p:nvPr/>
        </p:nvSpPr>
        <p:spPr>
          <a:xfrm>
            <a:off x="6225217" y="2438401"/>
            <a:ext cx="2822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7    x  15 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sp>
        <p:nvSpPr>
          <p:cNvPr id="44" name="Metin kutusu 43"/>
          <p:cNvSpPr txBox="1"/>
          <p:nvPr/>
        </p:nvSpPr>
        <p:spPr>
          <a:xfrm>
            <a:off x="7154778" y="3575095"/>
            <a:ext cx="1726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3"/>
                </a:solidFill>
                <a:latin typeface="ALFABET98" panose="00000400000000000000" pitchFamily="2" charset="0"/>
              </a:rPr>
              <a:t>105</a:t>
            </a:r>
            <a:endParaRPr lang="tr-TR" sz="4000" dirty="0">
              <a:solidFill>
                <a:schemeClr val="accent3"/>
              </a:solidFill>
              <a:latin typeface="ALFABET98" panose="00000400000000000000" pitchFamily="2" charset="0"/>
            </a:endParaRPr>
          </a:p>
        </p:txBody>
      </p:sp>
      <p:cxnSp>
        <p:nvCxnSpPr>
          <p:cNvPr id="45" name="Düz Ok Bağlayıcısı 44"/>
          <p:cNvCxnSpPr/>
          <p:nvPr/>
        </p:nvCxnSpPr>
        <p:spPr>
          <a:xfrm rot="-780000">
            <a:off x="3946395" y="3510068"/>
            <a:ext cx="3168000" cy="720000"/>
          </a:xfrm>
          <a:prstGeom prst="straightConnector1">
            <a:avLst/>
          </a:prstGeom>
          <a:ln w="381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Köşeleri Yuvarlanmış Dikdörtgen Belirtme Çizgisi 45"/>
          <p:cNvSpPr/>
          <p:nvPr/>
        </p:nvSpPr>
        <p:spPr>
          <a:xfrm>
            <a:off x="513348" y="5296419"/>
            <a:ext cx="8534399" cy="1325683"/>
          </a:xfrm>
          <a:prstGeom prst="wedgeRoundRectCallout">
            <a:avLst>
              <a:gd name="adj1" fmla="val 62710"/>
              <a:gd name="adj2" fmla="val -9527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anose="00000400000000000000" pitchFamily="2" charset="0"/>
              </a:rPr>
              <a:t>İki durumda da çarpım değişmedi.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anose="00000400000000000000" pitchFamily="2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1966215" y="161956"/>
            <a:ext cx="8259571" cy="998803"/>
            <a:chOff x="2209800" y="2070100"/>
            <a:chExt cx="7301157" cy="1333500"/>
          </a:xfrm>
        </p:grpSpPr>
        <p:sp>
          <p:nvSpPr>
            <p:cNvPr id="20" name="Yuvarlatılmış Dikdörtgen 19"/>
            <p:cNvSpPr/>
            <p:nvPr/>
          </p:nvSpPr>
          <p:spPr>
            <a:xfrm>
              <a:off x="2209800" y="2070100"/>
              <a:ext cx="7213600" cy="1333500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21" name="Unvan 1"/>
            <p:cNvSpPr txBox="1">
              <a:spLocks/>
            </p:cNvSpPr>
            <p:nvPr/>
          </p:nvSpPr>
          <p:spPr>
            <a:xfrm>
              <a:off x="2209800" y="2307049"/>
              <a:ext cx="7301157" cy="859602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tr-TR" sz="4800" dirty="0" smtClean="0">
                  <a:solidFill>
                    <a:schemeClr val="bg1"/>
                  </a:solidFill>
                  <a:latin typeface="ALFABET98" panose="00000400000000000000" pitchFamily="2" charset="0"/>
                </a:rPr>
                <a:t>Çarpanların Sırasının Değişmesi</a:t>
              </a:r>
              <a:endParaRPr lang="tr-TR" sz="4800" dirty="0">
                <a:solidFill>
                  <a:schemeClr val="bg1"/>
                </a:solidFill>
                <a:latin typeface="ALFABET98" panose="000004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180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6" grpId="0"/>
      <p:bldP spid="36" grpId="0" animBg="1"/>
      <p:bldP spid="36" grpId="1" animBg="1"/>
      <p:bldP spid="32" grpId="0"/>
      <p:bldP spid="33" grpId="0"/>
      <p:bldP spid="38" grpId="0"/>
      <p:bldP spid="39" grpId="0"/>
      <p:bldP spid="40" grpId="0" animBg="1"/>
      <p:bldP spid="40" grpId="1" animBg="1"/>
      <p:bldP spid="41" grpId="0"/>
      <p:bldP spid="42" grpId="0"/>
      <p:bldP spid="43" grpId="0"/>
      <p:bldP spid="44" grpId="0"/>
      <p:bldP spid="46" grpId="0" animBg="1"/>
      <p:bldP spid="46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2919</TotalTime>
  <Words>412</Words>
  <PresentationFormat>Özel</PresentationFormat>
  <Paragraphs>105</Paragraphs>
  <Slides>16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İyon</vt:lpstr>
      <vt:lpstr>Çarpma İşlemi-5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2020-11-19T10:00:41Z</dcterms:created>
  <dcterms:modified xsi:type="dcterms:W3CDTF">2020-11-25T10:18:38Z</dcterms:modified>
  <cp:category>https://www.sorubak.com</cp:category>
</cp:coreProperties>
</file>