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Yuvarlatılmış Dikdörtgen 119"/>
          <p:cNvSpPr/>
          <p:nvPr/>
        </p:nvSpPr>
        <p:spPr>
          <a:xfrm>
            <a:off x="326110" y="5254202"/>
            <a:ext cx="7109806" cy="15738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Dikdörtgen 118"/>
          <p:cNvSpPr/>
          <p:nvPr/>
        </p:nvSpPr>
        <p:spPr>
          <a:xfrm>
            <a:off x="251520" y="195351"/>
            <a:ext cx="6808857" cy="1577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158729"/>
            <a:ext cx="6910425" cy="161408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tr-TR" sz="2700" b="1" dirty="0">
                <a:solidFill>
                  <a:srgbClr val="FF0000"/>
                </a:solidFill>
              </a:rPr>
              <a:t>Soru 1: 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2800" b="1" dirty="0"/>
              <a:t>Hasan’ </a:t>
            </a:r>
            <a:r>
              <a:rPr lang="tr-TR" sz="2800" b="1" dirty="0" err="1"/>
              <a:t>ın</a:t>
            </a:r>
            <a:r>
              <a:rPr lang="tr-TR" sz="2800" b="1" dirty="0"/>
              <a:t> 7 deste kalemi vardır. O halde Hasan’ </a:t>
            </a:r>
            <a:r>
              <a:rPr lang="tr-TR" sz="2800" b="1" dirty="0" err="1"/>
              <a:t>ın</a:t>
            </a:r>
            <a:r>
              <a:rPr lang="tr-TR" sz="2800" b="1" dirty="0"/>
              <a:t> kaç kalemi vardır?</a:t>
            </a:r>
          </a:p>
        </p:txBody>
      </p:sp>
      <p:pic>
        <p:nvPicPr>
          <p:cNvPr id="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0" y="272643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6" y="272762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0" y="272643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24" y="272643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8" y="272643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82" y="376807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6" y="376807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0" y="3766722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24" y="3766722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25" y="376855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196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282" y="271485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96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10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224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968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282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96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10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11" y="375577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838" y="271485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152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466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780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524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838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152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466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767" y="375577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58" y="2714851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272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586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900" y="271366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644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58" y="375529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272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586" y="3753950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887" y="3755779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92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9078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2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636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50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94" y="373123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3123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22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636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937" y="373171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98" y="269078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51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826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140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884" y="373123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98" y="373123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512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826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27" y="373171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318" y="2690788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32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946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60" y="2689603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243" y="3742072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318" y="373123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32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946" y="3729887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5" descr="C:\Users\Adem\Desktop\kk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247" y="3731716"/>
            <a:ext cx="172314" cy="10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Dikdörtgen 83"/>
          <p:cNvSpPr/>
          <p:nvPr/>
        </p:nvSpPr>
        <p:spPr>
          <a:xfrm>
            <a:off x="373202" y="1925007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85" name="Dikdörtgen 84"/>
          <p:cNvSpPr/>
          <p:nvPr/>
        </p:nvSpPr>
        <p:spPr>
          <a:xfrm>
            <a:off x="1438353" y="1981717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86" name="Dikdörtgen 85"/>
          <p:cNvSpPr/>
          <p:nvPr/>
        </p:nvSpPr>
        <p:spPr>
          <a:xfrm>
            <a:off x="2425909" y="1926995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87" name="Dikdörtgen 86"/>
          <p:cNvSpPr/>
          <p:nvPr/>
        </p:nvSpPr>
        <p:spPr>
          <a:xfrm>
            <a:off x="3529281" y="1926995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88" name="Dikdörtgen 87"/>
          <p:cNvSpPr/>
          <p:nvPr/>
        </p:nvSpPr>
        <p:spPr>
          <a:xfrm>
            <a:off x="4542439" y="1925007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89" name="Dikdörtgen 88"/>
          <p:cNvSpPr/>
          <p:nvPr/>
        </p:nvSpPr>
        <p:spPr>
          <a:xfrm>
            <a:off x="5620217" y="1926995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90" name="Dikdörtgen 89"/>
          <p:cNvSpPr/>
          <p:nvPr/>
        </p:nvSpPr>
        <p:spPr>
          <a:xfrm>
            <a:off x="6700337" y="1926995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92D050"/>
                </a:solidFill>
                <a:latin typeface="Pristina" pitchFamily="66" charset="0"/>
              </a:rPr>
              <a:t>1 deste kalem </a:t>
            </a:r>
          </a:p>
        </p:txBody>
      </p:sp>
      <p:sp>
        <p:nvSpPr>
          <p:cNvPr id="92" name="Dikdörtgen 91"/>
          <p:cNvSpPr/>
          <p:nvPr/>
        </p:nvSpPr>
        <p:spPr>
          <a:xfrm>
            <a:off x="7384453" y="764704"/>
            <a:ext cx="15800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 1 </a:t>
            </a:r>
            <a:r>
              <a:rPr lang="tr-TR" sz="2800" b="1" dirty="0">
                <a:solidFill>
                  <a:srgbClr val="FF0000"/>
                </a:solidFill>
                <a:latin typeface="Pristina" pitchFamily="66" charset="0"/>
              </a:rPr>
              <a:t>deste</a:t>
            </a:r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 =</a:t>
            </a:r>
            <a:r>
              <a:rPr lang="tr-TR" sz="3200" b="1" u="sng" dirty="0">
                <a:solidFill>
                  <a:srgbClr val="FF0000"/>
                </a:solidFill>
                <a:latin typeface="Pristina" pitchFamily="66" charset="0"/>
              </a:rPr>
              <a:t>10 TANE</a:t>
            </a:r>
          </a:p>
        </p:txBody>
      </p:sp>
      <p:sp>
        <p:nvSpPr>
          <p:cNvPr id="93" name="Dikdörtgen 92"/>
          <p:cNvSpPr/>
          <p:nvPr/>
        </p:nvSpPr>
        <p:spPr>
          <a:xfrm>
            <a:off x="412267" y="4869160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96" name="Dikdörtgen 95"/>
          <p:cNvSpPr/>
          <p:nvPr/>
        </p:nvSpPr>
        <p:spPr>
          <a:xfrm>
            <a:off x="1438353" y="4864693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97" name="Dikdörtgen 96"/>
          <p:cNvSpPr/>
          <p:nvPr/>
        </p:nvSpPr>
        <p:spPr>
          <a:xfrm>
            <a:off x="2465839" y="4864695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98" name="Dikdörtgen 97"/>
          <p:cNvSpPr/>
          <p:nvPr/>
        </p:nvSpPr>
        <p:spPr>
          <a:xfrm>
            <a:off x="3532582" y="4864695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99" name="Dikdörtgen 98"/>
          <p:cNvSpPr/>
          <p:nvPr/>
        </p:nvSpPr>
        <p:spPr>
          <a:xfrm>
            <a:off x="4716536" y="4834845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100" name="Dikdörtgen 99"/>
          <p:cNvSpPr/>
          <p:nvPr/>
        </p:nvSpPr>
        <p:spPr>
          <a:xfrm>
            <a:off x="5734833" y="4837421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101" name="Dikdörtgen 100"/>
          <p:cNvSpPr/>
          <p:nvPr/>
        </p:nvSpPr>
        <p:spPr>
          <a:xfrm>
            <a:off x="6887975" y="4837421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103" name="Dikdörtgen 102"/>
          <p:cNvSpPr/>
          <p:nvPr/>
        </p:nvSpPr>
        <p:spPr>
          <a:xfrm>
            <a:off x="7161945" y="195351"/>
            <a:ext cx="1868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HATIRLATMA</a:t>
            </a:r>
            <a:endParaRPr lang="tr-TR" sz="2000" b="1" u="sng" dirty="0">
              <a:solidFill>
                <a:srgbClr val="FF0000"/>
              </a:solidFill>
              <a:latin typeface="Pristina" pitchFamily="66" charset="0"/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920956" y="5254202"/>
            <a:ext cx="658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107" name="Dikdörtgen 106"/>
          <p:cNvSpPr/>
          <p:nvPr/>
        </p:nvSpPr>
        <p:spPr>
          <a:xfrm>
            <a:off x="5094400" y="5293078"/>
            <a:ext cx="5148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108" name="Dikdörtgen 107"/>
          <p:cNvSpPr/>
          <p:nvPr/>
        </p:nvSpPr>
        <p:spPr>
          <a:xfrm>
            <a:off x="3298572" y="5317842"/>
            <a:ext cx="10737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110" name="Eşittir 109"/>
          <p:cNvSpPr/>
          <p:nvPr/>
        </p:nvSpPr>
        <p:spPr>
          <a:xfrm>
            <a:off x="4393905" y="5502272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4000">
              <a:solidFill>
                <a:schemeClr val="tx1"/>
              </a:solidFill>
            </a:endParaRPr>
          </a:p>
        </p:txBody>
      </p:sp>
      <p:sp>
        <p:nvSpPr>
          <p:cNvPr id="111" name="Dikdörtgen 110"/>
          <p:cNvSpPr/>
          <p:nvPr/>
        </p:nvSpPr>
        <p:spPr>
          <a:xfrm>
            <a:off x="5514135" y="5276213"/>
            <a:ext cx="5148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latin typeface="Arial Rounded MT Bold" pitchFamily="34" charset="0"/>
              </a:rPr>
              <a:t>0</a:t>
            </a:r>
          </a:p>
        </p:txBody>
      </p:sp>
      <p:sp>
        <p:nvSpPr>
          <p:cNvPr id="112" name="Dikdörtgen 111"/>
          <p:cNvSpPr/>
          <p:nvPr/>
        </p:nvSpPr>
        <p:spPr>
          <a:xfrm>
            <a:off x="1000138" y="6058635"/>
            <a:ext cx="6581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113" name="Dikdörtgen 112"/>
          <p:cNvSpPr/>
          <p:nvPr/>
        </p:nvSpPr>
        <p:spPr>
          <a:xfrm>
            <a:off x="5246800" y="6000964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114" name="Dikdörtgen 113"/>
          <p:cNvSpPr/>
          <p:nvPr/>
        </p:nvSpPr>
        <p:spPr>
          <a:xfrm>
            <a:off x="3118575" y="6025728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15" name="Çarpma 114"/>
          <p:cNvSpPr/>
          <p:nvPr/>
        </p:nvSpPr>
        <p:spPr>
          <a:xfrm>
            <a:off x="2020001" y="6255207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116" name="Eşittir 115"/>
          <p:cNvSpPr/>
          <p:nvPr/>
        </p:nvSpPr>
        <p:spPr>
          <a:xfrm>
            <a:off x="4426989" y="6255207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7" name="Dikdörtgen 116"/>
          <p:cNvSpPr/>
          <p:nvPr/>
        </p:nvSpPr>
        <p:spPr>
          <a:xfrm>
            <a:off x="5666535" y="5984099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1732578" y="5254202"/>
            <a:ext cx="1460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 Rounded MT Bold" pitchFamily="34" charset="0"/>
              </a:rPr>
              <a:t>tane</a:t>
            </a:r>
          </a:p>
        </p:txBody>
      </p:sp>
    </p:spTree>
    <p:extLst>
      <p:ext uri="{BB962C8B-B14F-4D97-AF65-F5344CB8AC3E}">
        <p14:creationId xmlns:p14="http://schemas.microsoft.com/office/powerpoint/2010/main" val="40907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7" fill="hold">
                      <p:stCondLst>
                        <p:cond delay="indefinite"/>
                      </p:stCondLst>
                      <p:childTnLst>
                        <p:par>
                          <p:cTn id="518" fill="hold">
                            <p:stCondLst>
                              <p:cond delay="0"/>
                            </p:stCondLst>
                            <p:childTnLst>
                              <p:par>
                                <p:cTn id="5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3" fill="hold">
                      <p:stCondLst>
                        <p:cond delay="indefinite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7" fill="hold">
                      <p:stCondLst>
                        <p:cond delay="indefinite"/>
                      </p:stCondLst>
                      <p:childTnLst>
                        <p:par>
                          <p:cTn id="558" fill="hold">
                            <p:stCondLst>
                              <p:cond delay="0"/>
                            </p:stCondLst>
                            <p:childTnLst>
                              <p:par>
                                <p:cTn id="5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3" fill="hold">
                      <p:stCondLst>
                        <p:cond delay="indefinite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1" fill="hold">
                      <p:stCondLst>
                        <p:cond delay="indefinite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9" fill="hold">
                      <p:stCondLst>
                        <p:cond delay="indefinite"/>
                      </p:stCondLst>
                      <p:childTnLst>
                        <p:par>
                          <p:cTn id="590" fill="hold">
                            <p:stCondLst>
                              <p:cond delay="0"/>
                            </p:stCondLst>
                            <p:childTnLst>
                              <p:par>
                                <p:cTn id="5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9" fill="hold">
                      <p:stCondLst>
                        <p:cond delay="indefinite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>
                      <p:stCondLst>
                        <p:cond delay="indefinite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9" fill="hold">
                      <p:stCondLst>
                        <p:cond delay="indefinite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2" grpId="0"/>
      <p:bldP spid="93" grpId="0"/>
      <p:bldP spid="96" grpId="0"/>
      <p:bldP spid="97" grpId="0"/>
      <p:bldP spid="98" grpId="0"/>
      <p:bldP spid="99" grpId="0"/>
      <p:bldP spid="100" grpId="0"/>
      <p:bldP spid="101" grpId="0"/>
      <p:bldP spid="103" grpId="0"/>
      <p:bldP spid="105" grpId="0"/>
      <p:bldP spid="107" grpId="0"/>
      <p:bldP spid="108" grpId="0"/>
      <p:bldP spid="110" grpId="0" animBg="1"/>
      <p:bldP spid="111" grpId="0"/>
      <p:bldP spid="112" grpId="0"/>
      <p:bldP spid="113" grpId="0"/>
      <p:bldP spid="114" grpId="0"/>
      <p:bldP spid="115" grpId="0" animBg="1"/>
      <p:bldP spid="116" grpId="0" animBg="1"/>
      <p:bldP spid="117" grpId="0"/>
      <p:bldP spid="1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Dikdörtgen 261"/>
          <p:cNvSpPr/>
          <p:nvPr/>
        </p:nvSpPr>
        <p:spPr>
          <a:xfrm>
            <a:off x="209254" y="4474991"/>
            <a:ext cx="7207980" cy="20503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356371" y="188640"/>
            <a:ext cx="6999553" cy="1703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6110" y="158729"/>
            <a:ext cx="7045657" cy="172860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tr-TR" sz="2700" b="1" dirty="0">
                <a:solidFill>
                  <a:srgbClr val="FF0000"/>
                </a:solidFill>
              </a:rPr>
              <a:t>Soru 2: 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4000" b="1" dirty="0"/>
              <a:t>Damla’ </a:t>
            </a:r>
            <a:r>
              <a:rPr lang="tr-TR" sz="4000" b="1" dirty="0" err="1"/>
              <a:t>nın</a:t>
            </a:r>
            <a:r>
              <a:rPr lang="tr-TR" sz="4000" b="1" dirty="0"/>
              <a:t> 10 düzine kalemi vardır. Damla’ </a:t>
            </a:r>
            <a:r>
              <a:rPr lang="tr-TR" sz="4000" b="1" dirty="0" err="1"/>
              <a:t>nın</a:t>
            </a:r>
            <a:r>
              <a:rPr lang="tr-TR" sz="4000" b="1" dirty="0"/>
              <a:t> kaç kalemi vardır?</a:t>
            </a:r>
          </a:p>
        </p:txBody>
      </p:sp>
      <p:pic>
        <p:nvPicPr>
          <p:cNvPr id="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9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48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06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50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01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9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20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05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90" y="333403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01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Dikdörtgen 83"/>
          <p:cNvSpPr/>
          <p:nvPr/>
        </p:nvSpPr>
        <p:spPr>
          <a:xfrm>
            <a:off x="157379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92" name="Dikdörtgen 91"/>
          <p:cNvSpPr/>
          <p:nvPr/>
        </p:nvSpPr>
        <p:spPr>
          <a:xfrm>
            <a:off x="7384453" y="764704"/>
            <a:ext cx="15800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 1 </a:t>
            </a:r>
            <a:r>
              <a:rPr lang="tr-TR" sz="2800" b="1" dirty="0">
                <a:solidFill>
                  <a:srgbClr val="FF0000"/>
                </a:solidFill>
                <a:latin typeface="Pristina" pitchFamily="66" charset="0"/>
              </a:rPr>
              <a:t>düzine</a:t>
            </a:r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 =</a:t>
            </a:r>
            <a:r>
              <a:rPr lang="tr-TR" sz="3200" b="1" u="sng" dirty="0">
                <a:solidFill>
                  <a:srgbClr val="FF0000"/>
                </a:solidFill>
                <a:latin typeface="Pristina" pitchFamily="66" charset="0"/>
              </a:rPr>
              <a:t>12 TANE</a:t>
            </a:r>
          </a:p>
        </p:txBody>
      </p:sp>
      <p:sp>
        <p:nvSpPr>
          <p:cNvPr id="93" name="Dikdörtgen 92"/>
          <p:cNvSpPr/>
          <p:nvPr/>
        </p:nvSpPr>
        <p:spPr>
          <a:xfrm>
            <a:off x="165447" y="396145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03" name="Dikdörtgen 102"/>
          <p:cNvSpPr/>
          <p:nvPr/>
        </p:nvSpPr>
        <p:spPr>
          <a:xfrm>
            <a:off x="7307076" y="364594"/>
            <a:ext cx="18687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Pristina" pitchFamily="66" charset="0"/>
              </a:rPr>
              <a:t>HATIRLATMA</a:t>
            </a:r>
            <a:endParaRPr lang="tr-TR" sz="2000" b="1" u="sng" dirty="0">
              <a:solidFill>
                <a:srgbClr val="FF0000"/>
              </a:solidFill>
              <a:latin typeface="Pristina" pitchFamily="66" charset="0"/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795657" y="4536671"/>
            <a:ext cx="10940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10</a:t>
            </a:r>
          </a:p>
        </p:txBody>
      </p:sp>
      <p:sp>
        <p:nvSpPr>
          <p:cNvPr id="107" name="Dikdörtgen 106"/>
          <p:cNvSpPr/>
          <p:nvPr/>
        </p:nvSpPr>
        <p:spPr>
          <a:xfrm>
            <a:off x="5094522" y="4474991"/>
            <a:ext cx="9077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08" name="Dikdörtgen 107"/>
          <p:cNvSpPr/>
          <p:nvPr/>
        </p:nvSpPr>
        <p:spPr>
          <a:xfrm>
            <a:off x="3306591" y="4536609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10" name="Eşittir 109"/>
          <p:cNvSpPr/>
          <p:nvPr/>
        </p:nvSpPr>
        <p:spPr>
          <a:xfrm>
            <a:off x="4401924" y="4721039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1" name="Dikdörtgen 110"/>
          <p:cNvSpPr/>
          <p:nvPr/>
        </p:nvSpPr>
        <p:spPr>
          <a:xfrm>
            <a:off x="5866268" y="4474991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0</a:t>
            </a:r>
          </a:p>
        </p:txBody>
      </p:sp>
      <p:pic>
        <p:nvPicPr>
          <p:cNvPr id="11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52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2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15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84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2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86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737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15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56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41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26" y="333403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737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88" y="273018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98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451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720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78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22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773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451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692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077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62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773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524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734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27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896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54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198" y="271949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49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27" y="332333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868" y="332333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53" y="332333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438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49" y="332333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700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10" y="332333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35" y="2738909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04" y="2738909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962" y="2738909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106" y="2735343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857" y="2738909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35" y="3339185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776" y="3339185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161" y="3339185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346" y="3342751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857" y="3339185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608" y="2738909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818" y="3339185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837" y="273592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106" y="273592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264" y="273592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08" y="273235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159" y="273592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837" y="333619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078" y="333619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463" y="333619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48" y="333976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159" y="333619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910" y="2735920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120" y="333619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419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88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46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990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741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419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660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045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230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741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92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702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131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400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558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02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453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131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72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757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942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453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04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414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689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958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116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260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011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689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930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15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500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011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762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972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118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387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545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689" y="2723056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440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118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6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359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7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744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8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929" y="3330464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9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440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0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191" y="2726622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1" name="Picture 5" descr="C:\Users\Adem\Desktop\kk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401" y="3326898"/>
            <a:ext cx="103751" cy="60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Dikdörtgen 233"/>
          <p:cNvSpPr/>
          <p:nvPr/>
        </p:nvSpPr>
        <p:spPr>
          <a:xfrm>
            <a:off x="861246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35" name="Dikdörtgen 234"/>
          <p:cNvSpPr/>
          <p:nvPr/>
        </p:nvSpPr>
        <p:spPr>
          <a:xfrm>
            <a:off x="1499159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36" name="Dikdörtgen 235"/>
          <p:cNvSpPr/>
          <p:nvPr/>
        </p:nvSpPr>
        <p:spPr>
          <a:xfrm>
            <a:off x="2154485" y="1925006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37" name="Dikdörtgen 236"/>
          <p:cNvSpPr/>
          <p:nvPr/>
        </p:nvSpPr>
        <p:spPr>
          <a:xfrm>
            <a:off x="2904535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38" name="Dikdörtgen 237"/>
          <p:cNvSpPr/>
          <p:nvPr/>
        </p:nvSpPr>
        <p:spPr>
          <a:xfrm>
            <a:off x="3605837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39" name="Dikdörtgen 238"/>
          <p:cNvSpPr/>
          <p:nvPr/>
        </p:nvSpPr>
        <p:spPr>
          <a:xfrm>
            <a:off x="4302276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40" name="Dikdörtgen 239"/>
          <p:cNvSpPr/>
          <p:nvPr/>
        </p:nvSpPr>
        <p:spPr>
          <a:xfrm>
            <a:off x="4939330" y="1925007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41" name="Dikdörtgen 240"/>
          <p:cNvSpPr/>
          <p:nvPr/>
        </p:nvSpPr>
        <p:spPr>
          <a:xfrm>
            <a:off x="5623212" y="1925005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42" name="Dikdörtgen 241"/>
          <p:cNvSpPr/>
          <p:nvPr/>
        </p:nvSpPr>
        <p:spPr>
          <a:xfrm>
            <a:off x="6402144" y="1891818"/>
            <a:ext cx="670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Pristina" pitchFamily="66" charset="0"/>
              </a:rPr>
              <a:t>1</a:t>
            </a:r>
            <a:r>
              <a:rPr lang="tr-TR" sz="1600" b="1" dirty="0">
                <a:solidFill>
                  <a:srgbClr val="92D050"/>
                </a:solidFill>
                <a:latin typeface="Pristina" pitchFamily="66" charset="0"/>
              </a:rPr>
              <a:t>düzine kalem </a:t>
            </a:r>
          </a:p>
        </p:txBody>
      </p:sp>
      <p:sp>
        <p:nvSpPr>
          <p:cNvPr id="245" name="Dikdörtgen 244"/>
          <p:cNvSpPr/>
          <p:nvPr/>
        </p:nvSpPr>
        <p:spPr>
          <a:xfrm>
            <a:off x="880821" y="396145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46" name="Dikdörtgen 245"/>
          <p:cNvSpPr/>
          <p:nvPr/>
        </p:nvSpPr>
        <p:spPr>
          <a:xfrm>
            <a:off x="1560291" y="398161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47" name="Dikdörtgen 246"/>
          <p:cNvSpPr/>
          <p:nvPr/>
        </p:nvSpPr>
        <p:spPr>
          <a:xfrm>
            <a:off x="2227712" y="398161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48" name="Dikdörtgen 247"/>
          <p:cNvSpPr/>
          <p:nvPr/>
        </p:nvSpPr>
        <p:spPr>
          <a:xfrm>
            <a:off x="2942788" y="396145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49" name="Dikdörtgen 248"/>
          <p:cNvSpPr/>
          <p:nvPr/>
        </p:nvSpPr>
        <p:spPr>
          <a:xfrm>
            <a:off x="3597323" y="398161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0" name="Dikdörtgen 249"/>
          <p:cNvSpPr/>
          <p:nvPr/>
        </p:nvSpPr>
        <p:spPr>
          <a:xfrm>
            <a:off x="4340419" y="398161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1" name="Dikdörtgen 250"/>
          <p:cNvSpPr/>
          <p:nvPr/>
        </p:nvSpPr>
        <p:spPr>
          <a:xfrm>
            <a:off x="5000462" y="3981462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2" name="Dikdörtgen 251"/>
          <p:cNvSpPr/>
          <p:nvPr/>
        </p:nvSpPr>
        <p:spPr>
          <a:xfrm>
            <a:off x="5794782" y="3981614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3" name="Dikdörtgen 252"/>
          <p:cNvSpPr/>
          <p:nvPr/>
        </p:nvSpPr>
        <p:spPr>
          <a:xfrm>
            <a:off x="6528107" y="3981461"/>
            <a:ext cx="54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5" name="Dikdörtgen 254"/>
          <p:cNvSpPr/>
          <p:nvPr/>
        </p:nvSpPr>
        <p:spPr>
          <a:xfrm>
            <a:off x="1313632" y="5588254"/>
            <a:ext cx="10940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56" name="Dikdörtgen 255"/>
          <p:cNvSpPr/>
          <p:nvPr/>
        </p:nvSpPr>
        <p:spPr>
          <a:xfrm>
            <a:off x="5154417" y="5526635"/>
            <a:ext cx="9077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7" name="Dikdörtgen 256"/>
          <p:cNvSpPr/>
          <p:nvPr/>
        </p:nvSpPr>
        <p:spPr>
          <a:xfrm>
            <a:off x="3366486" y="5588253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258" name="Çarpma 257"/>
          <p:cNvSpPr/>
          <p:nvPr/>
        </p:nvSpPr>
        <p:spPr>
          <a:xfrm>
            <a:off x="2467561" y="5741544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259" name="Eşittir 258"/>
          <p:cNvSpPr/>
          <p:nvPr/>
        </p:nvSpPr>
        <p:spPr>
          <a:xfrm>
            <a:off x="4461819" y="5772683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0" name="Dikdörtgen 259"/>
          <p:cNvSpPr/>
          <p:nvPr/>
        </p:nvSpPr>
        <p:spPr>
          <a:xfrm>
            <a:off x="5926163" y="5526635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61" name="Dikdörtgen 260"/>
          <p:cNvSpPr/>
          <p:nvPr/>
        </p:nvSpPr>
        <p:spPr>
          <a:xfrm>
            <a:off x="1862376" y="4556084"/>
            <a:ext cx="15041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tane</a:t>
            </a:r>
          </a:p>
        </p:txBody>
      </p:sp>
    </p:spTree>
    <p:extLst>
      <p:ext uri="{BB962C8B-B14F-4D97-AF65-F5344CB8AC3E}">
        <p14:creationId xmlns:p14="http://schemas.microsoft.com/office/powerpoint/2010/main" val="14382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0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9" fill="hold">
                      <p:stCondLst>
                        <p:cond delay="indefinite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0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6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2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5" fill="hold">
                      <p:stCondLst>
                        <p:cond delay="indefinite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3" fill="hold">
                      <p:stCondLst>
                        <p:cond delay="indefinite"/>
                      </p:stCondLst>
                      <p:childTnLst>
                        <p:par>
                          <p:cTn id="684" fill="hold">
                            <p:stCondLst>
                              <p:cond delay="0"/>
                            </p:stCondLst>
                            <p:childTnLst>
                              <p:par>
                                <p:cTn id="6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0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4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0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2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8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6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7" fill="hold">
                      <p:stCondLst>
                        <p:cond delay="indefinite"/>
                      </p:stCondLst>
                      <p:childTnLst>
                        <p:par>
                          <p:cTn id="758" fill="hold">
                            <p:stCondLst>
                              <p:cond delay="0"/>
                            </p:stCondLst>
                            <p:childTnLst>
                              <p:par>
                                <p:cTn id="7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4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5" fill="hold">
                      <p:stCondLst>
                        <p:cond delay="indefinite"/>
                      </p:stCondLst>
                      <p:childTnLst>
                        <p:par>
                          <p:cTn id="766" fill="hold">
                            <p:stCondLst>
                              <p:cond delay="0"/>
                            </p:stCondLst>
                            <p:childTnLst>
                              <p:par>
                                <p:cTn id="7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8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4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0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6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2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8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4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0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2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8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9" fill="hold">
                      <p:stCondLst>
                        <p:cond delay="indefinite"/>
                      </p:stCondLst>
                      <p:childTnLst>
                        <p:par>
                          <p:cTn id="840" fill="hold">
                            <p:stCondLst>
                              <p:cond delay="0"/>
                            </p:stCondLst>
                            <p:childTnLst>
                              <p:par>
                                <p:cTn id="8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7" fill="hold">
                      <p:stCondLst>
                        <p:cond delay="indefinite"/>
                      </p:stCondLst>
                      <p:childTnLst>
                        <p:par>
                          <p:cTn id="848" fill="hold">
                            <p:stCondLst>
                              <p:cond delay="0"/>
                            </p:stCondLst>
                            <p:childTnLst>
                              <p:par>
                                <p:cTn id="8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4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5" fill="hold">
                      <p:stCondLst>
                        <p:cond delay="indefinite"/>
                      </p:stCondLst>
                      <p:childTnLst>
                        <p:par>
                          <p:cTn id="856" fill="hold">
                            <p:stCondLst>
                              <p:cond delay="0"/>
                            </p:stCondLst>
                            <p:childTnLst>
                              <p:par>
                                <p:cTn id="8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2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3" fill="hold">
                      <p:stCondLst>
                        <p:cond delay="indefinite"/>
                      </p:stCondLst>
                      <p:childTnLst>
                        <p:par>
                          <p:cTn id="864" fill="hold">
                            <p:stCondLst>
                              <p:cond delay="0"/>
                            </p:stCondLst>
                            <p:childTnLst>
                              <p:par>
                                <p:cTn id="8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0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1" fill="hold">
                      <p:stCondLst>
                        <p:cond delay="indefinite"/>
                      </p:stCondLst>
                      <p:childTnLst>
                        <p:par>
                          <p:cTn id="872" fill="hold">
                            <p:stCondLst>
                              <p:cond delay="0"/>
                            </p:stCondLst>
                            <p:childTnLst>
                              <p:par>
                                <p:cTn id="8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8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9" fill="hold">
                      <p:stCondLst>
                        <p:cond delay="indefinite"/>
                      </p:stCondLst>
                      <p:childTnLst>
                        <p:par>
                          <p:cTn id="880" fill="hold">
                            <p:stCondLst>
                              <p:cond delay="0"/>
                            </p:stCondLst>
                            <p:childTnLst>
                              <p:par>
                                <p:cTn id="8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6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7" fill="hold">
                      <p:stCondLst>
                        <p:cond delay="indefinite"/>
                      </p:stCondLst>
                      <p:childTnLst>
                        <p:par>
                          <p:cTn id="888" fill="hold">
                            <p:stCondLst>
                              <p:cond delay="0"/>
                            </p:stCondLst>
                            <p:childTnLst>
                              <p:par>
                                <p:cTn id="8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4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5" fill="hold">
                      <p:stCondLst>
                        <p:cond delay="indefinite"/>
                      </p:stCondLst>
                      <p:childTnLst>
                        <p:par>
                          <p:cTn id="896" fill="hold">
                            <p:stCondLst>
                              <p:cond delay="0"/>
                            </p:stCondLst>
                            <p:childTnLst>
                              <p:par>
                                <p:cTn id="8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2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3" fill="hold">
                      <p:stCondLst>
                        <p:cond delay="indefinite"/>
                      </p:stCondLst>
                      <p:childTnLst>
                        <p:par>
                          <p:cTn id="904" fill="hold">
                            <p:stCondLst>
                              <p:cond delay="0"/>
                            </p:stCondLst>
                            <p:childTnLst>
                              <p:par>
                                <p:cTn id="9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7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0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1" fill="hold">
                      <p:stCondLst>
                        <p:cond delay="indefinite"/>
                      </p:stCondLst>
                      <p:childTnLst>
                        <p:par>
                          <p:cTn id="912" fill="hold">
                            <p:stCondLst>
                              <p:cond delay="0"/>
                            </p:stCondLst>
                            <p:childTnLst>
                              <p:par>
                                <p:cTn id="9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8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9" fill="hold">
                      <p:stCondLst>
                        <p:cond delay="indefinite"/>
                      </p:stCondLst>
                      <p:childTnLst>
                        <p:par>
                          <p:cTn id="920" fill="hold">
                            <p:stCondLst>
                              <p:cond delay="0"/>
                            </p:stCondLst>
                            <p:childTnLst>
                              <p:par>
                                <p:cTn id="9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2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9" fill="hold">
                      <p:stCondLst>
                        <p:cond delay="indefinite"/>
                      </p:stCondLst>
                      <p:childTnLst>
                        <p:par>
                          <p:cTn id="940" fill="hold">
                            <p:stCondLst>
                              <p:cond delay="0"/>
                            </p:stCondLst>
                            <p:childTnLst>
                              <p:par>
                                <p:cTn id="9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4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6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2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8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4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5" fill="hold">
                      <p:stCondLst>
                        <p:cond delay="indefinite"/>
                      </p:stCondLst>
                      <p:childTnLst>
                        <p:par>
                          <p:cTn id="966" fill="hold">
                            <p:stCondLst>
                              <p:cond delay="0"/>
                            </p:stCondLst>
                            <p:childTnLst>
                              <p:par>
                                <p:cTn id="9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2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3" fill="hold">
                      <p:stCondLst>
                        <p:cond delay="indefinite"/>
                      </p:stCondLst>
                      <p:childTnLst>
                        <p:par>
                          <p:cTn id="974" fill="hold">
                            <p:stCondLst>
                              <p:cond delay="0"/>
                            </p:stCondLst>
                            <p:childTnLst>
                              <p:par>
                                <p:cTn id="9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0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1" fill="hold">
                      <p:stCondLst>
                        <p:cond delay="indefinite"/>
                      </p:stCondLst>
                      <p:childTnLst>
                        <p:par>
                          <p:cTn id="982" fill="hold">
                            <p:stCondLst>
                              <p:cond delay="0"/>
                            </p:stCondLst>
                            <p:childTnLst>
                              <p:par>
                                <p:cTn id="9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9" fill="hold">
                      <p:stCondLst>
                        <p:cond delay="indefinite"/>
                      </p:stCondLst>
                      <p:childTnLst>
                        <p:par>
                          <p:cTn id="990" fill="hold">
                            <p:stCondLst>
                              <p:cond delay="0"/>
                            </p:stCondLst>
                            <p:childTnLst>
                              <p:par>
                                <p:cTn id="9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3" fill="hold">
                      <p:stCondLst>
                        <p:cond delay="indefinite"/>
                      </p:stCondLst>
                      <p:childTnLst>
                        <p:par>
                          <p:cTn id="1004" fill="hold">
                            <p:stCondLst>
                              <p:cond delay="0"/>
                            </p:stCondLst>
                            <p:childTnLst>
                              <p:par>
                                <p:cTn id="10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7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0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84" grpId="0"/>
      <p:bldP spid="92" grpId="0"/>
      <p:bldP spid="93" grpId="0"/>
      <p:bldP spid="103" grpId="0"/>
      <p:bldP spid="105" grpId="0"/>
      <p:bldP spid="107" grpId="0"/>
      <p:bldP spid="108" grpId="0"/>
      <p:bldP spid="110" grpId="0" animBg="1"/>
      <p:bldP spid="111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5" grpId="0"/>
      <p:bldP spid="246" grpId="0"/>
      <p:bldP spid="247" grpId="0"/>
      <p:bldP spid="248" grpId="0"/>
      <p:bldP spid="249" grpId="0"/>
      <p:bldP spid="250" grpId="0"/>
      <p:bldP spid="251" grpId="0"/>
      <p:bldP spid="252" grpId="0"/>
      <p:bldP spid="253" grpId="0"/>
      <p:bldP spid="255" grpId="0"/>
      <p:bldP spid="256" grpId="0"/>
      <p:bldP spid="257" grpId="0"/>
      <p:bldP spid="258" grpId="0" animBg="1"/>
      <p:bldP spid="259" grpId="0" animBg="1"/>
      <p:bldP spid="260" grpId="0"/>
      <p:bldP spid="2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251520" y="158729"/>
            <a:ext cx="8424936" cy="16140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700" b="1" dirty="0">
                <a:solidFill>
                  <a:srgbClr val="FF0000"/>
                </a:solidFill>
              </a:rPr>
              <a:t>Soru 3: 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2800" b="1" dirty="0"/>
              <a:t>Hasan’ </a:t>
            </a:r>
            <a:r>
              <a:rPr lang="tr-TR" sz="2800" b="1" dirty="0" err="1"/>
              <a:t>ın</a:t>
            </a:r>
            <a:r>
              <a:rPr lang="tr-TR" sz="2800" b="1" dirty="0"/>
              <a:t> 7 deste, Damla’nın 10 düzine kalemi vardır. O halde ikisinin ne kadar kalemi olur?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812435" y="2045167"/>
            <a:ext cx="6581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945737" y="2017786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12635" y="2063836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7" name="Çarpma 6"/>
          <p:cNvSpPr/>
          <p:nvPr/>
        </p:nvSpPr>
        <p:spPr>
          <a:xfrm>
            <a:off x="3606582" y="2204331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460598" y="2017785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0" name="Eşittir 9"/>
          <p:cNvSpPr/>
          <p:nvPr/>
        </p:nvSpPr>
        <p:spPr>
          <a:xfrm>
            <a:off x="5845283" y="2308100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053692" y="2119962"/>
            <a:ext cx="1306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Hasan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51520" y="1966075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1.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483768" y="3186815"/>
            <a:ext cx="9868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6688307" y="3159434"/>
            <a:ext cx="9080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612635" y="3205484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6" name="Çarpma 15"/>
          <p:cNvSpPr/>
          <p:nvPr/>
        </p:nvSpPr>
        <p:spPr>
          <a:xfrm>
            <a:off x="3606582" y="3345979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460598" y="3159433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8" name="Eşittir 17"/>
          <p:cNvSpPr/>
          <p:nvPr/>
        </p:nvSpPr>
        <p:spPr>
          <a:xfrm>
            <a:off x="5845283" y="3449748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053692" y="3340701"/>
            <a:ext cx="1306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rgbClr val="FFC000"/>
                </a:solidFill>
                <a:latin typeface="Arial Rounded MT Bold" pitchFamily="34" charset="0"/>
              </a:rPr>
              <a:t>Damla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251520" y="3186814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2.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483768" y="4365105"/>
            <a:ext cx="9868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7</a:t>
            </a:r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6688308" y="4337724"/>
            <a:ext cx="4540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4341890" y="4337722"/>
            <a:ext cx="13444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2</a:t>
            </a:r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7173904" y="4332870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9</a:t>
            </a:r>
          </a:p>
        </p:txBody>
      </p:sp>
      <p:sp>
        <p:nvSpPr>
          <p:cNvPr id="26" name="Eşittir 25"/>
          <p:cNvSpPr/>
          <p:nvPr/>
        </p:nvSpPr>
        <p:spPr>
          <a:xfrm>
            <a:off x="5845283" y="4559001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53692" y="4518991"/>
            <a:ext cx="1142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rgbClr val="FF0000"/>
                </a:solidFill>
                <a:latin typeface="Arial Rounded MT Bold" pitchFamily="34" charset="0"/>
              </a:rPr>
              <a:t>H + D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251520" y="4365104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3.</a:t>
            </a:r>
          </a:p>
        </p:txBody>
      </p:sp>
      <p:sp>
        <p:nvSpPr>
          <p:cNvPr id="29" name="Artı 28"/>
          <p:cNvSpPr/>
          <p:nvPr/>
        </p:nvSpPr>
        <p:spPr>
          <a:xfrm>
            <a:off x="3610732" y="4434410"/>
            <a:ext cx="629403" cy="57606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688765" y="4329555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792525" y="5373216"/>
            <a:ext cx="70987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190 tane kalemleri olur.</a:t>
            </a:r>
          </a:p>
        </p:txBody>
      </p:sp>
      <p:cxnSp>
        <p:nvCxnSpPr>
          <p:cNvPr id="33" name="Düz Bağlayıcı 32"/>
          <p:cNvCxnSpPr/>
          <p:nvPr/>
        </p:nvCxnSpPr>
        <p:spPr>
          <a:xfrm>
            <a:off x="379289" y="1052736"/>
            <a:ext cx="243314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3125317" y="1045521"/>
            <a:ext cx="5078309" cy="7215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Bağlayıcı 36"/>
          <p:cNvCxnSpPr/>
          <p:nvPr/>
        </p:nvCxnSpPr>
        <p:spPr>
          <a:xfrm>
            <a:off x="327076" y="1484784"/>
            <a:ext cx="4687043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577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0" y="158729"/>
            <a:ext cx="9036496" cy="16140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700" b="1" dirty="0">
                <a:solidFill>
                  <a:srgbClr val="FF0000"/>
                </a:solidFill>
              </a:rPr>
              <a:t>Soru 4: 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2700" b="1" dirty="0"/>
              <a:t>Hasan’ </a:t>
            </a:r>
            <a:r>
              <a:rPr lang="tr-TR" sz="2700" b="1" dirty="0" err="1"/>
              <a:t>ın</a:t>
            </a:r>
            <a:r>
              <a:rPr lang="tr-TR" sz="2700" b="1" dirty="0"/>
              <a:t> 7 deste,     Damla’nın 10 düzine kalemi vardır. </a:t>
            </a:r>
          </a:p>
          <a:p>
            <a:pPr algn="l"/>
            <a:r>
              <a:rPr lang="tr-TR" sz="2700" b="1" dirty="0"/>
              <a:t>Damla’ </a:t>
            </a:r>
            <a:r>
              <a:rPr lang="tr-TR" sz="2700" b="1" dirty="0" err="1"/>
              <a:t>ın</a:t>
            </a:r>
            <a:r>
              <a:rPr lang="tr-TR" sz="2700" b="1" dirty="0"/>
              <a:t> kalemleri Hasan’ın kalemlerinden ne kadar fazladır?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812435" y="2045167"/>
            <a:ext cx="6581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945737" y="2017786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7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12635" y="2063836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7" name="Çarpma 6"/>
          <p:cNvSpPr/>
          <p:nvPr/>
        </p:nvSpPr>
        <p:spPr>
          <a:xfrm>
            <a:off x="3606582" y="2204331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460598" y="2017785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0" name="Eşittir 9"/>
          <p:cNvSpPr/>
          <p:nvPr/>
        </p:nvSpPr>
        <p:spPr>
          <a:xfrm>
            <a:off x="5845283" y="2308100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053692" y="2119962"/>
            <a:ext cx="1306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Hasan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51520" y="1966075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1.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483768" y="3186815"/>
            <a:ext cx="9868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6688307" y="3159434"/>
            <a:ext cx="9080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612635" y="3205484"/>
            <a:ext cx="1073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12</a:t>
            </a:r>
          </a:p>
        </p:txBody>
      </p:sp>
      <p:sp>
        <p:nvSpPr>
          <p:cNvPr id="16" name="Çarpma 15"/>
          <p:cNvSpPr/>
          <p:nvPr/>
        </p:nvSpPr>
        <p:spPr>
          <a:xfrm>
            <a:off x="3606582" y="3345979"/>
            <a:ext cx="735308" cy="522180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460598" y="3159433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92D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18" name="Eşittir 17"/>
          <p:cNvSpPr/>
          <p:nvPr/>
        </p:nvSpPr>
        <p:spPr>
          <a:xfrm>
            <a:off x="5845283" y="3449748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053692" y="3340701"/>
            <a:ext cx="1306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rgbClr val="FFC000"/>
                </a:solidFill>
                <a:latin typeface="Arial Rounded MT Bold" pitchFamily="34" charset="0"/>
              </a:rPr>
              <a:t>Damla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251520" y="3186814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2.</a:t>
            </a:r>
          </a:p>
        </p:txBody>
      </p:sp>
      <p:sp>
        <p:nvSpPr>
          <p:cNvPr id="21" name="Dikdörtgen 20"/>
          <p:cNvSpPr/>
          <p:nvPr/>
        </p:nvSpPr>
        <p:spPr>
          <a:xfrm>
            <a:off x="2326519" y="4374571"/>
            <a:ext cx="14416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1</a:t>
            </a:r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2</a:t>
            </a:r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4624485" y="4329554"/>
            <a:ext cx="10618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7</a:t>
            </a:r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6945737" y="4328141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5</a:t>
            </a:r>
          </a:p>
        </p:txBody>
      </p:sp>
      <p:sp>
        <p:nvSpPr>
          <p:cNvPr id="26" name="Eşittir 25"/>
          <p:cNvSpPr/>
          <p:nvPr/>
        </p:nvSpPr>
        <p:spPr>
          <a:xfrm>
            <a:off x="5845283" y="4559001"/>
            <a:ext cx="658167" cy="400582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53692" y="4518991"/>
            <a:ext cx="1142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>
                <a:solidFill>
                  <a:srgbClr val="FF0000"/>
                </a:solidFill>
                <a:latin typeface="Arial Rounded MT Bold" pitchFamily="34" charset="0"/>
              </a:rPr>
              <a:t> D -H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251520" y="4365104"/>
            <a:ext cx="80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</a:rPr>
              <a:t>3.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7460598" y="4324826"/>
            <a:ext cx="514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00B050"/>
                </a:solidFill>
                <a:latin typeface="Arial Rounded MT Bold" pitchFamily="34" charset="0"/>
              </a:rPr>
              <a:t>0</a:t>
            </a:r>
          </a:p>
        </p:txBody>
      </p:sp>
      <p:sp>
        <p:nvSpPr>
          <p:cNvPr id="31" name="Dikdörtgen 30"/>
          <p:cNvSpPr/>
          <p:nvPr/>
        </p:nvSpPr>
        <p:spPr>
          <a:xfrm>
            <a:off x="1741848" y="5445224"/>
            <a:ext cx="47033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latin typeface="Arial Rounded MT Bold" pitchFamily="34" charset="0"/>
              </a:rPr>
              <a:t>50 tane fazladır.</a:t>
            </a:r>
          </a:p>
        </p:txBody>
      </p:sp>
      <p:cxnSp>
        <p:nvCxnSpPr>
          <p:cNvPr id="33" name="Düz Bağlayıcı 32"/>
          <p:cNvCxnSpPr/>
          <p:nvPr/>
        </p:nvCxnSpPr>
        <p:spPr>
          <a:xfrm>
            <a:off x="179512" y="1017162"/>
            <a:ext cx="243314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2977179" y="1006887"/>
            <a:ext cx="499828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Düz Bağlayıcı 36"/>
          <p:cNvCxnSpPr/>
          <p:nvPr/>
        </p:nvCxnSpPr>
        <p:spPr>
          <a:xfrm>
            <a:off x="149445" y="1417992"/>
            <a:ext cx="8238979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Eksi 33"/>
          <p:cNvSpPr/>
          <p:nvPr/>
        </p:nvSpPr>
        <p:spPr>
          <a:xfrm>
            <a:off x="3643060" y="4518991"/>
            <a:ext cx="662352" cy="434466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6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/>
      <p:bldP spid="21" grpId="0"/>
      <p:bldP spid="23" grpId="0"/>
      <p:bldP spid="25" grpId="0"/>
      <p:bldP spid="26" grpId="0" animBg="1"/>
      <p:bldP spid="27" grpId="0"/>
      <p:bldP spid="28" grpId="0"/>
      <p:bldP spid="30" grpId="0"/>
      <p:bldP spid="31" grpId="0"/>
      <p:bldP spid="3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237</Words>
  <PresentationFormat>Ekran Gösterisi (4:3)</PresentationFormat>
  <Paragraphs>100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9" baseType="lpstr">
      <vt:lpstr>Arial</vt:lpstr>
      <vt:lpstr>Arial Rounded MT Bold</vt:lpstr>
      <vt:lpstr>Calibri</vt:lpstr>
      <vt:lpstr>Pristina</vt:lpstr>
      <vt:lpstr>Ofis Teması</vt:lpstr>
      <vt:lpstr>Soru 1:  Hasan’ ın 7 deste kalemi vardır. O halde Hasan’ ın kaç kalemi vardır?</vt:lpstr>
      <vt:lpstr>Soru 2:  Damla’ nın 10 düzine kalemi vardır. Damla’ nın kaç kalemi vardır?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2020-11-12T17:09:01Z</dcterms:created>
  <dcterms:modified xsi:type="dcterms:W3CDTF">2021-01-14T07:20:01Z</dcterms:modified>
  <cp:category>https://www.sorubak.com</cp:category>
</cp:coreProperties>
</file>