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404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 snapToGrid="0">
      <p:cViewPr varScale="1">
        <p:scale>
          <a:sx n="27" d="100"/>
          <a:sy n="27" d="100"/>
        </p:scale>
        <p:origin x="27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1576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521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666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806091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77424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5/18/2021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5420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5/18/2021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993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2137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30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942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306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868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513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5/18/2021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044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5/18/2021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31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5/18/2021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259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682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5/18/2021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3429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2F77595-5397-46AE-92B7-B97B9BC8D2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9428" y="986544"/>
            <a:ext cx="7853144" cy="1161345"/>
          </a:xfrm>
        </p:spPr>
        <p:txBody>
          <a:bodyPr/>
          <a:lstStyle/>
          <a:p>
            <a:r>
              <a:rPr lang="tr-TR" sz="7000" dirty="0"/>
              <a:t>Problem Çözelim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BEDBD32A-EE11-4FD4-AE9D-284BA37C99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706" t="10074" r="8163" b="9486"/>
          <a:stretch/>
        </p:blipFill>
        <p:spPr>
          <a:xfrm>
            <a:off x="8139646" y="2064327"/>
            <a:ext cx="4052354" cy="4017818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780F6537-C844-4503-BBE3-DCDF0BB447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455" y="2921186"/>
            <a:ext cx="3160959" cy="3160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969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2" y="942764"/>
            <a:ext cx="9358745" cy="1703453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ahoma" panose="020B0604030504040204" pitchFamily="34" charset="0"/>
                <a:ea typeface="Times New Roman" panose="02020603050405020304" pitchFamily="18" charset="0"/>
              </a:rPr>
              <a:t>9. </a:t>
            </a:r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95 litrelik yağın 35 litresi satılıyor. Geriye kalan yağ 5 litrelik kaç şişeye doldurulur ?</a:t>
            </a:r>
            <a:endParaRPr lang="tr-T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CF47AADC-405D-43B1-875C-24AA1FCB9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3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2" y="942764"/>
            <a:ext cx="9247909" cy="1703453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ahoma" panose="020B0604030504040204" pitchFamily="34" charset="0"/>
                <a:ea typeface="Times New Roman" panose="02020603050405020304" pitchFamily="18" charset="0"/>
              </a:rPr>
              <a:t>10. </a:t>
            </a:r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Üç basamaklı en büyük çift sayı ile üç basamaklı en küçük tek sayının farkı kaçtır?</a:t>
            </a:r>
            <a:endParaRPr lang="tr-T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AD247D51-04D9-4E63-8E20-A6C8C7C609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23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1" y="942764"/>
            <a:ext cx="9521921" cy="1703453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ahoma" panose="020B0604030504040204" pitchFamily="34" charset="0"/>
                <a:ea typeface="Times New Roman" panose="02020603050405020304" pitchFamily="18" charset="0"/>
              </a:rPr>
              <a:t>11. </a:t>
            </a:r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Öğretmen 110 kitabı öğrencilerine üçer kitap vererek dağıtıyor. 14 kitap artıyor. Sınıfta kaç öğrenci vardır ?</a:t>
            </a:r>
            <a:endParaRPr lang="tr-T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7B56D558-EE57-4C79-8AEA-D94A08C4F3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9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1" y="942764"/>
            <a:ext cx="9521921" cy="1703453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ahoma" panose="020B0604030504040204" pitchFamily="34" charset="0"/>
                <a:ea typeface="Times New Roman" panose="02020603050405020304" pitchFamily="18" charset="0"/>
              </a:rPr>
              <a:t>12. </a:t>
            </a:r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Okul gezisine 42 öğrencilik 12 araç ile gidilecekti. 37 öğrenci gitmediğine göre geziye katılan öğrenci sayısı kaçtır?</a:t>
            </a:r>
            <a:endParaRPr lang="tr-T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10095193-8F1D-497D-B08B-320C5625C3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48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1" y="942764"/>
            <a:ext cx="8873837" cy="1703453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ahoma" panose="020B0604030504040204" pitchFamily="34" charset="0"/>
                <a:ea typeface="Times New Roman" panose="02020603050405020304" pitchFamily="18" charset="0"/>
              </a:rPr>
              <a:t>13. </a:t>
            </a:r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Engin 12 yıl sonra 36 yaşında olacak. Engin 5 yıl önce kaç yaşındaydı?</a:t>
            </a:r>
            <a:endParaRPr lang="tr-T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5AA6C93A-BBB8-40AB-A859-2ED1BCD0D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5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2" y="942764"/>
            <a:ext cx="9344892" cy="1703453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ahoma" panose="020B0604030504040204" pitchFamily="34" charset="0"/>
                <a:ea typeface="Times New Roman" panose="02020603050405020304" pitchFamily="18" charset="0"/>
              </a:rPr>
              <a:t>14. </a:t>
            </a:r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Engin 12 yıl sonra 36 yaşında olacak. Engin 5 yıl önce kaç yaşındaydı?</a:t>
            </a:r>
            <a:endParaRPr lang="tr-T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3B6EEB5-B8BB-4561-B08B-7AAEE53E15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26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1" y="942764"/>
            <a:ext cx="9331037" cy="1703453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ahoma" panose="020B0604030504040204" pitchFamily="34" charset="0"/>
                <a:ea typeface="Times New Roman" panose="02020603050405020304" pitchFamily="18" charset="0"/>
              </a:rPr>
              <a:t>15. </a:t>
            </a:r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Üç sayının toplamı 980’dir. Sayılardan biri 405, diğeri 310 dur. Üçüncü sayı kaçtır?</a:t>
            </a:r>
            <a:endParaRPr lang="tr-T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154C1D9C-257F-4B6F-B675-4546F66AC8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88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73" y="984326"/>
            <a:ext cx="9358746" cy="1703453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ahoma" panose="020B0604030504040204" pitchFamily="34" charset="0"/>
                <a:ea typeface="Times New Roman" panose="02020603050405020304" pitchFamily="18" charset="0"/>
              </a:rPr>
              <a:t>16. </a:t>
            </a:r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Toplamları 85 olan iki sayıdan büyüğü, küçüğünün 4 katıdır. Büyük sayı kaçtır?</a:t>
            </a:r>
            <a:endParaRPr lang="tr-T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D384BD6C-AD0B-4BBF-9FA9-963239E655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72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1" y="942764"/>
            <a:ext cx="9386455" cy="1703453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ahoma" panose="020B0604030504040204" pitchFamily="34" charset="0"/>
                <a:ea typeface="Times New Roman" panose="02020603050405020304" pitchFamily="18" charset="0"/>
              </a:rPr>
              <a:t>17. </a:t>
            </a:r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96 m  kumaşın yarısı kullanılıyor. Kalan kumaş 3 metrelik parçalar halinde satılıyor. Kaç parça kumaş satıldı?</a:t>
            </a:r>
            <a:endParaRPr lang="tr-T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C9771D2B-C504-488C-8C01-F035C0FE50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09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2" y="942764"/>
            <a:ext cx="9400310" cy="1703453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ahoma" panose="020B0604030504040204" pitchFamily="34" charset="0"/>
                <a:ea typeface="Times New Roman" panose="02020603050405020304" pitchFamily="18" charset="0"/>
              </a:rPr>
              <a:t>18. </a:t>
            </a:r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360 kilometrelik yolun çeyreğini giden bir otomobilin gideceği kaç km yolu kalmıştır?</a:t>
            </a:r>
            <a:endParaRPr lang="tr-T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FCFCD4E-FFC2-48E9-9212-6034E13F74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03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2218" y="818074"/>
            <a:ext cx="9615055" cy="1703453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Bir okulda 374 kız öğrenci, kız öğrencilerin 37 fazlası erkek öğrenci var. Okuldaki öğrenci sayısı kaçtır?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55F2A370-4A36-4CB3-A972-4CACEC18D4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12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1" y="942764"/>
            <a:ext cx="10508673" cy="1703453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ahoma" panose="020B0604030504040204" pitchFamily="34" charset="0"/>
                <a:ea typeface="Times New Roman" panose="02020603050405020304" pitchFamily="18" charset="0"/>
              </a:rPr>
              <a:t>19. </a:t>
            </a:r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6 kg’ı 48 YTL olan zeytinyağının 2 kg’ı kaç liradır?</a:t>
            </a:r>
            <a:endParaRPr lang="tr-T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04308FAD-1C9A-4A90-A167-592CCDAB6C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59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1" y="942764"/>
            <a:ext cx="9178637" cy="1703453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ahoma" panose="020B0604030504040204" pitchFamily="34" charset="0"/>
                <a:ea typeface="Times New Roman" panose="02020603050405020304" pitchFamily="18" charset="0"/>
              </a:rPr>
              <a:t>20. </a:t>
            </a:r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Metin’in yaşının 4 katı 36’dır. Metin’in yaşının 6 katı kaçtır?</a:t>
            </a:r>
            <a:endParaRPr lang="tr-T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AE1D500B-E2E3-4397-A8D3-37DB47C8D7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94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664" y="1025892"/>
            <a:ext cx="9355282" cy="1176981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ahoma" panose="020B0604030504040204" pitchFamily="34" charset="0"/>
                <a:ea typeface="Times New Roman" panose="02020603050405020304" pitchFamily="18" charset="0"/>
              </a:rPr>
              <a:t>21. </a:t>
            </a:r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Ceyda yarım kg leblebi, çeyrek kg çekirdek 150 gram fıstık alıyor. Ceyda kaç gram kuruyemiş aldı?</a:t>
            </a:r>
            <a:endParaRPr lang="tr-T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A34680F6-E39F-4A0D-827B-75479A8F6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069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14" y="223856"/>
            <a:ext cx="868043" cy="865710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67" y="3353808"/>
            <a:ext cx="2356718" cy="3111104"/>
          </a:xfrm>
          <a:prstGeom prst="rect">
            <a:avLst/>
          </a:prstGeom>
        </p:spPr>
      </p:pic>
      <p:sp>
        <p:nvSpPr>
          <p:cNvPr id="19" name="Köşeleri Yuvarlanmış Dikdörtgen Belirtme Çizgisi 18"/>
          <p:cNvSpPr/>
          <p:nvPr/>
        </p:nvSpPr>
        <p:spPr>
          <a:xfrm>
            <a:off x="3674533" y="1524000"/>
            <a:ext cx="8060267" cy="3183467"/>
          </a:xfrm>
          <a:prstGeom prst="wedgeRoundRectCallout">
            <a:avLst>
              <a:gd name="adj1" fmla="val -70524"/>
              <a:gd name="adj2" fmla="val 37937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b="1" dirty="0">
                <a:solidFill>
                  <a:schemeClr val="bg1"/>
                </a:solidFill>
                <a:latin typeface="ALFABET98" pitchFamily="2" charset="0"/>
              </a:rPr>
              <a:t>Arkadaşlar,</a:t>
            </a:r>
          </a:p>
          <a:p>
            <a:endParaRPr lang="tr-TR" sz="4000" b="1" dirty="0">
              <a:solidFill>
                <a:schemeClr val="bg1"/>
              </a:solidFill>
              <a:latin typeface="ALFABET98" pitchFamily="2" charset="0"/>
            </a:endParaRPr>
          </a:p>
          <a:p>
            <a:r>
              <a:rPr lang="tr-TR" sz="4000" b="1" dirty="0">
                <a:solidFill>
                  <a:schemeClr val="bg1"/>
                </a:solidFill>
                <a:latin typeface="ALFABET98" pitchFamily="2" charset="0"/>
              </a:rPr>
              <a:t>Öğrendiklerimizle ilgili bol bol alıştırma yaparak pekiştirelim.</a:t>
            </a:r>
          </a:p>
        </p:txBody>
      </p:sp>
      <p:sp>
        <p:nvSpPr>
          <p:cNvPr id="22" name="Köşeleri Yuvarlanmış Dikdörtgen Belirtme Çizgisi 21"/>
          <p:cNvSpPr/>
          <p:nvPr/>
        </p:nvSpPr>
        <p:spPr>
          <a:xfrm>
            <a:off x="3064933" y="2912533"/>
            <a:ext cx="4859867" cy="1591733"/>
          </a:xfrm>
          <a:prstGeom prst="wedgeRoundRectCallout">
            <a:avLst>
              <a:gd name="adj1" fmla="val -70524"/>
              <a:gd name="adj2" fmla="val 37937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b="1" dirty="0">
                <a:solidFill>
                  <a:schemeClr val="bg1"/>
                </a:solidFill>
                <a:latin typeface="ALFABET98" pitchFamily="2" charset="0"/>
              </a:rPr>
              <a:t>Başarılar diliyorum.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22"/>
          <a:stretch/>
        </p:blipFill>
        <p:spPr>
          <a:xfrm>
            <a:off x="2623036" y="4039339"/>
            <a:ext cx="7646900" cy="2303408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01" b="12957"/>
          <a:stretch/>
        </p:blipFill>
        <p:spPr>
          <a:xfrm>
            <a:off x="2609586" y="223856"/>
            <a:ext cx="7646900" cy="3811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24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19" grpId="2" animBg="1"/>
      <p:bldP spid="22" grpId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046" y="804218"/>
            <a:ext cx="9020263" cy="1703453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tr-TR" sz="32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Dedem 67, babam 44 yaşındadır. 6 yıl sonra ikisinin yaşları toplamı kaç olur ?</a:t>
            </a:r>
            <a:endParaRPr lang="tr-TR" sz="3200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F6FD769D-516C-4DED-AE79-584914459B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06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9762" y="942764"/>
            <a:ext cx="9677400" cy="1703453"/>
          </a:xfrm>
        </p:spPr>
        <p:txBody>
          <a:bodyPr>
            <a:normAutofit/>
          </a:bodyPr>
          <a:lstStyle/>
          <a:p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3. Alper 280 sayfalık kitabın önce 45, sonra 56 sayfasını okudu. Alper’in okuyacağı kaç sayfası kaldı?</a:t>
            </a:r>
            <a:endParaRPr lang="tr-T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09BA2DA1-BEF0-4C77-8871-03505076C4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2" y="942764"/>
            <a:ext cx="10321636" cy="1703453"/>
          </a:xfrm>
        </p:spPr>
        <p:txBody>
          <a:bodyPr>
            <a:normAutofit/>
          </a:bodyPr>
          <a:lstStyle/>
          <a:p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4. Bir kırtasiyeci 95 deste kalemin 675’ini sattı. Kırtasiyecinin satacağı kaç kalemi kaldı?</a:t>
            </a:r>
            <a:endParaRPr lang="tr-T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E7168B03-0274-4E99-A195-5BFDD732E2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22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2" y="942764"/>
            <a:ext cx="9521920" cy="1703453"/>
          </a:xfrm>
        </p:spPr>
        <p:txBody>
          <a:bodyPr>
            <a:normAutofit/>
          </a:bodyPr>
          <a:lstStyle/>
          <a:p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5. Bir kamyona 25 kg’lık 38 çuval toz şeker yükleniyor. Kamyona kaç kg toz şeker yüklenmiştir ?</a:t>
            </a:r>
            <a:endParaRPr lang="tr-T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E1FCC7CB-A03F-41E5-BBC2-0BEF9A5CE7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23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2" y="942764"/>
            <a:ext cx="10321636" cy="1703453"/>
          </a:xfrm>
        </p:spPr>
        <p:txBody>
          <a:bodyPr>
            <a:normAutofit/>
          </a:bodyPr>
          <a:lstStyle/>
          <a:p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6. Balıkçılar 865 kg balık tutuyor. Balıkların 376 kg’ı hamsi, 217 kg’ı lüferdir. Geriye kalan mezgitler kaç kilogramdır ?</a:t>
            </a:r>
            <a:endParaRPr lang="tr-T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9F041C07-85DE-41A8-AD61-75D57B1A8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22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2" y="942764"/>
            <a:ext cx="10321636" cy="1703453"/>
          </a:xfrm>
        </p:spPr>
        <p:txBody>
          <a:bodyPr>
            <a:normAutofit/>
          </a:bodyPr>
          <a:lstStyle/>
          <a:p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7. 90 metre kablonun yarısı kesiliyor. Diğer yarısı 9 metrelik kaç parçaya ayrılır?</a:t>
            </a:r>
            <a:endParaRPr lang="tr-T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7687AD8E-3C2E-4AAF-80B2-1B6B4118BC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54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489F71-CB2C-48A6-8CCC-4510306B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2" y="942764"/>
            <a:ext cx="9521920" cy="1703453"/>
          </a:xfrm>
        </p:spPr>
        <p:txBody>
          <a:bodyPr>
            <a:normAutofit/>
          </a:bodyPr>
          <a:lstStyle/>
          <a:p>
            <a:r>
              <a:rPr lang="tr-TR" sz="3200" dirty="0">
                <a:latin typeface="Tahoma" panose="020B0604030504040204" pitchFamily="34" charset="0"/>
                <a:ea typeface="Times New Roman" panose="02020603050405020304" pitchFamily="18" charset="0"/>
              </a:rPr>
              <a:t>8. </a:t>
            </a:r>
            <a:r>
              <a:rPr lang="tr-TR" sz="3200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Satıcı her birinin içinde 25 yumurta olan 34 koli yumurta alıyor. Yumurtaların 15 düzinesini satıyor. Satacağı kaç yumurta kalmıştır ?</a:t>
            </a:r>
            <a:endParaRPr lang="tr-TR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7A2A819-F49E-4DE3-8B8A-CEFF8D91A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102" y="1177637"/>
            <a:ext cx="1600684" cy="158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63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İy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49</TotalTime>
  <Words>403</Words>
  <PresentationFormat>Geniş ekran</PresentationFormat>
  <Paragraphs>26</Paragraphs>
  <Slides>23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30" baseType="lpstr">
      <vt:lpstr>ALFABET98</vt:lpstr>
      <vt:lpstr>Arial</vt:lpstr>
      <vt:lpstr>Century Gothic</vt:lpstr>
      <vt:lpstr>Tahoma</vt:lpstr>
      <vt:lpstr>Times New Roman</vt:lpstr>
      <vt:lpstr>Wingdings 3</vt:lpstr>
      <vt:lpstr>İyon</vt:lpstr>
      <vt:lpstr>Problem Çözelim</vt:lpstr>
      <vt:lpstr>1. Bir okulda 374 kız öğrenci, kız öğrencilerin 37 fazlası erkek öğrenci var. Okuldaki öğrenci sayısı kaçtır?</vt:lpstr>
      <vt:lpstr>2.  Dedem 67, babam 44 yaşındadır. 6 yıl sonra ikisinin yaşları toplamı kaç olur ?</vt:lpstr>
      <vt:lpstr>3. Alper 280 sayfalık kitabın önce 45, sonra 56 sayfasını okudu. Alper’in okuyacağı kaç sayfası kaldı?</vt:lpstr>
      <vt:lpstr>4. Bir kırtasiyeci 95 deste kalemin 675’ini sattı. Kırtasiyecinin satacağı kaç kalemi kaldı?</vt:lpstr>
      <vt:lpstr>5. Bir kamyona 25 kg’lık 38 çuval toz şeker yükleniyor. Kamyona kaç kg toz şeker yüklenmiştir ?</vt:lpstr>
      <vt:lpstr>6. Balıkçılar 865 kg balık tutuyor. Balıkların 376 kg’ı hamsi, 217 kg’ı lüferdir. Geriye kalan mezgitler kaç kilogramdır ?</vt:lpstr>
      <vt:lpstr>7. 90 metre kablonun yarısı kesiliyor. Diğer yarısı 9 metrelik kaç parçaya ayrılır?</vt:lpstr>
      <vt:lpstr>8. Satıcı her birinin içinde 25 yumurta olan 34 koli yumurta alıyor. Yumurtaların 15 düzinesini satıyor. Satacağı kaç yumurta kalmıştır ?</vt:lpstr>
      <vt:lpstr>9. 95 litrelik yağın 35 litresi satılıyor. Geriye kalan yağ 5 litrelik kaç şişeye doldurulur ?</vt:lpstr>
      <vt:lpstr>10. Üç basamaklı en büyük çift sayı ile üç basamaklı en küçük tek sayının farkı kaçtır?</vt:lpstr>
      <vt:lpstr>11. Öğretmen 110 kitabı öğrencilerine üçer kitap vererek dağıtıyor. 14 kitap artıyor. Sınıfta kaç öğrenci vardır ?</vt:lpstr>
      <vt:lpstr>12. Okul gezisine 42 öğrencilik 12 araç ile gidilecekti. 37 öğrenci gitmediğine göre geziye katılan öğrenci sayısı kaçtır?</vt:lpstr>
      <vt:lpstr>13. Engin 12 yıl sonra 36 yaşında olacak. Engin 5 yıl önce kaç yaşındaydı?</vt:lpstr>
      <vt:lpstr>14. Engin 12 yıl sonra 36 yaşında olacak. Engin 5 yıl önce kaç yaşındaydı?</vt:lpstr>
      <vt:lpstr>15. Üç sayının toplamı 980’dir. Sayılardan biri 405, diğeri 310 dur. Üçüncü sayı kaçtır?</vt:lpstr>
      <vt:lpstr>16. Toplamları 85 olan iki sayıdan büyüğü, küçüğünün 4 katıdır. Büyük sayı kaçtır?</vt:lpstr>
      <vt:lpstr>17. 96 m  kumaşın yarısı kullanılıyor. Kalan kumaş 3 metrelik parçalar halinde satılıyor. Kaç parça kumaş satıldı?</vt:lpstr>
      <vt:lpstr>18. 360 kilometrelik yolun çeyreğini giden bir otomobilin gideceği kaç km yolu kalmıştır?</vt:lpstr>
      <vt:lpstr>19. 6 kg’ı 48 YTL olan zeytinyağının 2 kg’ı kaç liradır?</vt:lpstr>
      <vt:lpstr>20. Metin’in yaşının 4 katı 36’dır. Metin’in yaşının 6 katı kaçtır?</vt:lpstr>
      <vt:lpstr>21. Ceyda yarım kg leblebi, çeyrek kg çekirdek 150 gram fıstık alıyor. Ceyda kaç gram kuruyemiş aldı?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2021-05-16T19:53:21Z</dcterms:created>
  <dcterms:modified xsi:type="dcterms:W3CDTF">2021-05-18T14:05:41Z</dcterms:modified>
  <cp:category>https://www.sorubak.com</cp:category>
</cp:coreProperties>
</file>