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3"/>
  </p:notesMasterIdLst>
  <p:sldIdLst>
    <p:sldId id="256" r:id="rId2"/>
    <p:sldId id="259" r:id="rId3"/>
    <p:sldId id="257" r:id="rId4"/>
    <p:sldId id="260" r:id="rId5"/>
    <p:sldId id="262" r:id="rId6"/>
    <p:sldId id="263" r:id="rId7"/>
    <p:sldId id="261" r:id="rId8"/>
    <p:sldId id="264" r:id="rId9"/>
    <p:sldId id="266" r:id="rId10"/>
    <p:sldId id="265" r:id="rId11"/>
    <p:sldId id="267" r:id="rId12"/>
  </p:sldIdLst>
  <p:sldSz cx="9144000" cy="5143500" type="screen16x9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46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5CAE20-3DBD-405D-B178-5D6124AFA1F8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8ECED2-5FFE-446D-A559-AC953FCB680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099968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8ECED2-5FFE-446D-A559-AC953FCB6808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787090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8ECED2-5FFE-446D-A559-AC953FCB6808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567253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8ECED2-5FFE-446D-A559-AC953FCB6808}" type="slidenum">
              <a:rPr lang="tr-TR" smtClean="0"/>
              <a:pPr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287843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8ECED2-5FFE-446D-A559-AC953FCB6808}" type="slidenum">
              <a:rPr lang="tr-TR" smtClean="0"/>
              <a:pPr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302983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51435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16133"/>
            <a:ext cx="3679116" cy="470388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16133"/>
            <a:ext cx="3505200" cy="17346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6" y="2031357"/>
            <a:ext cx="3313355" cy="127662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6" y="3315810"/>
            <a:ext cx="3309803" cy="945472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137621"/>
            <a:ext cx="2133600" cy="563236"/>
          </a:xfrm>
        </p:spPr>
        <p:txBody>
          <a:bodyPr anchor="b"/>
          <a:lstStyle>
            <a:lvl1pPr algn="l">
              <a:defRPr sz="2400"/>
            </a:lvl1pPr>
          </a:lstStyle>
          <a:p>
            <a:fld id="{07757AF4-5A5B-40D7-99FC-87BE0A3D46F7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50" name="Rectangle 49"/>
          <p:cNvSpPr/>
          <p:nvPr/>
        </p:nvSpPr>
        <p:spPr>
          <a:xfrm>
            <a:off x="4650889" y="4566213"/>
            <a:ext cx="3505200" cy="6130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4289975"/>
            <a:ext cx="2831592" cy="273844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4289975"/>
            <a:ext cx="643666" cy="273844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69FBF4D3-F05C-4180-BDF9-82542768DCE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9" name="Rectangle 88"/>
          <p:cNvSpPr/>
          <p:nvPr/>
        </p:nvSpPr>
        <p:spPr>
          <a:xfrm>
            <a:off x="4650889" y="4566213"/>
            <a:ext cx="3505200" cy="6130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57AF4-5A5B-40D7-99FC-87BE0A3D46F7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BF4D3-F05C-4180-BDF9-82542768DCE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772610"/>
            <a:ext cx="1484453" cy="3585258"/>
          </a:xfrm>
        </p:spPr>
        <p:txBody>
          <a:bodyPr vert="eaVert" anchor="ctr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772610"/>
            <a:ext cx="5423704" cy="358525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57AF4-5A5B-40D7-99FC-87BE0A3D46F7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BF4D3-F05C-4180-BDF9-82542768DCE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57AF4-5A5B-40D7-99FC-87BE0A3D46F7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BF4D3-F05C-4180-BDF9-82542768DCE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175622"/>
            <a:ext cx="6637468" cy="1021556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6" y="3200400"/>
            <a:ext cx="6637467" cy="1140310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57AF4-5A5B-40D7-99FC-87BE0A3D46F7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BF4D3-F05C-4180-BDF9-82542768DCE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57AF4-5A5B-40D7-99FC-87BE0A3D46F7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BF4D3-F05C-4180-BDF9-82542768DCE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1735074"/>
            <a:ext cx="3419856" cy="2619756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1735073"/>
            <a:ext cx="3419856" cy="2619756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1737007"/>
            <a:ext cx="3057148" cy="47982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231021"/>
            <a:ext cx="3419856" cy="21268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8" y="1737007"/>
            <a:ext cx="3055717" cy="47982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231021"/>
            <a:ext cx="3419856" cy="21268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57AF4-5A5B-40D7-99FC-87BE0A3D46F7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BF4D3-F05C-4180-BDF9-82542768DCE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57AF4-5A5B-40D7-99FC-87BE0A3D46F7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BF4D3-F05C-4180-BDF9-82542768DCE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57AF4-5A5B-40D7-99FC-87BE0A3D46F7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BF4D3-F05C-4180-BDF9-82542768DCE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51435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16133"/>
            <a:ext cx="3679116" cy="470388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16133"/>
            <a:ext cx="3505200" cy="4679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57AF4-5A5B-40D7-99FC-87BE0A3D46F7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BF4D3-F05C-4180-BDF9-82542768DCE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8" name="Rectangle 57"/>
          <p:cNvSpPr/>
          <p:nvPr/>
        </p:nvSpPr>
        <p:spPr>
          <a:xfrm>
            <a:off x="905572" y="451413"/>
            <a:ext cx="3562257" cy="423633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642395"/>
            <a:ext cx="3090440" cy="3863051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4566213"/>
            <a:ext cx="3505200" cy="6130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4293627"/>
            <a:ext cx="3493664" cy="273844"/>
          </a:xfrm>
        </p:spPr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1993076"/>
            <a:ext cx="3304572" cy="1097365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3102746"/>
            <a:ext cx="3298784" cy="1138428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51435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16133"/>
            <a:ext cx="3679116" cy="470388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16133"/>
            <a:ext cx="3505200" cy="4679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2" y="451413"/>
            <a:ext cx="3562257" cy="4236334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4566213"/>
            <a:ext cx="3505200" cy="6130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1995678"/>
            <a:ext cx="3300984" cy="109728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9" y="520346"/>
            <a:ext cx="3359623" cy="4101084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1" y="3099816"/>
            <a:ext cx="3300573" cy="113967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57AF4-5A5B-40D7-99FC-87BE0A3D46F7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4293627"/>
            <a:ext cx="3493664" cy="273844"/>
          </a:xfrm>
        </p:spPr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BF4D3-F05C-4180-BDF9-82542768DCE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51435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250116"/>
            <a:ext cx="8229600" cy="4639235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16133"/>
            <a:ext cx="3679116" cy="52443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16133"/>
            <a:ext cx="3505200" cy="4679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770748"/>
            <a:ext cx="7024744" cy="8572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3" y="1742739"/>
            <a:ext cx="6777317" cy="26317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168369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07757AF4-5A5B-40D7-99FC-87BE0A3D46F7}" type="datetimeFigureOut">
              <a:rPr lang="tr-TR" smtClean="0"/>
              <a:pPr/>
              <a:t>31/12/2020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4389120"/>
            <a:ext cx="3502152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168369"/>
            <a:ext cx="13321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69FBF4D3-F05C-4180-BDF9-82542768DCE2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egitimhane.com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egitimhane.com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İSTEK Mİ İHTİYAÇ MI?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MURAT ÖZKAN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636521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71710" y="-380578"/>
            <a:ext cx="7456674" cy="1360504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Gider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11561" y="987574"/>
            <a:ext cx="6264696" cy="3888432"/>
          </a:xfrm>
        </p:spPr>
        <p:txBody>
          <a:bodyPr>
            <a:normAutofit fontScale="85000" lnSpcReduction="20000"/>
          </a:bodyPr>
          <a:lstStyle/>
          <a:p>
            <a:r>
              <a:rPr lang="tr-TR" b="1" dirty="0"/>
              <a:t>Gider </a:t>
            </a:r>
            <a:r>
              <a:rPr lang="tr-TR" b="1" dirty="0" smtClean="0"/>
              <a:t>nedir?</a:t>
            </a:r>
          </a:p>
          <a:p>
            <a:pPr marL="68580" indent="0">
              <a:buNone/>
            </a:pPr>
            <a:r>
              <a:rPr lang="tr-TR" b="1" dirty="0"/>
              <a:t> </a:t>
            </a:r>
            <a:r>
              <a:rPr lang="tr-TR" dirty="0"/>
              <a:t>Bir hizmet ya da ürün karşılığı harcanan paraya gider denir</a:t>
            </a:r>
            <a:r>
              <a:rPr lang="tr-TR" b="1" dirty="0"/>
              <a:t>. </a:t>
            </a:r>
            <a:endParaRPr lang="tr-TR" dirty="0"/>
          </a:p>
          <a:p>
            <a:pPr marL="68580" indent="0">
              <a:buNone/>
            </a:pPr>
            <a:r>
              <a:rPr lang="tr-TR" b="1" u="sng" dirty="0" smtClean="0"/>
              <a:t>Aile </a:t>
            </a:r>
            <a:r>
              <a:rPr lang="tr-TR" b="1" u="sng" dirty="0"/>
              <a:t>bütçesinin giderlerini;</a:t>
            </a:r>
            <a:endParaRPr lang="tr-TR" dirty="0"/>
          </a:p>
          <a:p>
            <a:r>
              <a:rPr lang="tr-TR" b="1" dirty="0"/>
              <a:t>◘ Beslenme,                                        </a:t>
            </a:r>
            <a:endParaRPr lang="tr-TR" dirty="0"/>
          </a:p>
          <a:p>
            <a:r>
              <a:rPr lang="tr-TR" b="1" dirty="0"/>
              <a:t>◘ Harcamalar,</a:t>
            </a:r>
            <a:endParaRPr lang="tr-TR" dirty="0"/>
          </a:p>
          <a:p>
            <a:r>
              <a:rPr lang="tr-TR" b="1" dirty="0"/>
              <a:t>◘ Ev kirası,                                           </a:t>
            </a:r>
            <a:endParaRPr lang="tr-TR" dirty="0"/>
          </a:p>
          <a:p>
            <a:r>
              <a:rPr lang="tr-TR" b="1" dirty="0"/>
              <a:t>◘ Eğitim,</a:t>
            </a:r>
            <a:endParaRPr lang="tr-TR" dirty="0"/>
          </a:p>
          <a:p>
            <a:r>
              <a:rPr lang="tr-TR" b="1" dirty="0"/>
              <a:t>◘ Yol masrafları,                              </a:t>
            </a:r>
            <a:endParaRPr lang="tr-TR" dirty="0"/>
          </a:p>
          <a:p>
            <a:r>
              <a:rPr lang="tr-TR" b="1" dirty="0"/>
              <a:t>◘ Sağlık harcamaları</a:t>
            </a:r>
            <a:endParaRPr lang="tr-TR" dirty="0"/>
          </a:p>
          <a:p>
            <a:r>
              <a:rPr lang="tr-TR" b="1" dirty="0"/>
              <a:t>◘ Faturalar(Telefon, su, elektrik, yakıt)           </a:t>
            </a:r>
            <a:endParaRPr lang="tr-TR" dirty="0"/>
          </a:p>
          <a:p>
            <a:r>
              <a:rPr lang="tr-TR" b="1" dirty="0"/>
              <a:t>◘ Giyim oluşturur. </a:t>
            </a:r>
            <a:endParaRPr lang="tr-TR" dirty="0"/>
          </a:p>
          <a:p>
            <a:endParaRPr lang="tr-TR" dirty="0"/>
          </a:p>
        </p:txBody>
      </p:sp>
      <p:pic>
        <p:nvPicPr>
          <p:cNvPr id="10242" name="Picture 2" descr="Ordu Ticaret ve Sanayi Odasından Türk lirasına destek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923678"/>
            <a:ext cx="3200355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57534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3568" y="339502"/>
            <a:ext cx="7024744" cy="857250"/>
          </a:xfrm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Tasarruf: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3569" y="1203599"/>
            <a:ext cx="4896543" cy="3170874"/>
          </a:xfrm>
        </p:spPr>
        <p:txBody>
          <a:bodyPr/>
          <a:lstStyle/>
          <a:p>
            <a:r>
              <a:rPr lang="tr-TR" b="1" dirty="0"/>
              <a:t>Tasarruf </a:t>
            </a:r>
            <a:r>
              <a:rPr lang="tr-TR" b="1" dirty="0" smtClean="0"/>
              <a:t>nedir</a:t>
            </a:r>
            <a:r>
              <a:rPr lang="tr-TR" b="1" dirty="0"/>
              <a:t>?</a:t>
            </a:r>
          </a:p>
          <a:p>
            <a:r>
              <a:rPr lang="tr-TR" dirty="0"/>
              <a:t>İhtiyacını karşılayıp lükse ve israfa kaçmadan ölçülü harcama yapmak, ya da geleceğini düşünerek kazandığımızın bir kısmını </a:t>
            </a:r>
            <a:r>
              <a:rPr lang="tr-TR"/>
              <a:t>biriktirmek </a:t>
            </a:r>
            <a:r>
              <a:rPr lang="tr-TR" smtClean="0"/>
              <a:t>demektir</a:t>
            </a:r>
            <a:endParaRPr lang="tr-T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3563" y="987574"/>
            <a:ext cx="3307077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81710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11560" y="267494"/>
            <a:ext cx="7024744" cy="857250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İhtiyaç 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11561" y="1059583"/>
            <a:ext cx="4752527" cy="3314890"/>
          </a:xfrm>
        </p:spPr>
        <p:txBody>
          <a:bodyPr>
            <a:normAutofit fontScale="92500" lnSpcReduction="20000"/>
          </a:bodyPr>
          <a:lstStyle/>
          <a:p>
            <a:r>
              <a:rPr lang="tr-TR" b="1" dirty="0"/>
              <a:t>İhtiyaç :</a:t>
            </a:r>
            <a:r>
              <a:rPr lang="tr-TR" dirty="0"/>
              <a:t>  İnsan yaşamı için gerekli olan ve yokluğunda sıkıntı çekilen koşul ya  da maddelerdir.</a:t>
            </a:r>
          </a:p>
          <a:p>
            <a:pPr lvl="0"/>
            <a:r>
              <a:rPr lang="tr-TR" dirty="0"/>
              <a:t>Temel ihtiyaçlar herkes için geçerlidir.</a:t>
            </a:r>
          </a:p>
          <a:p>
            <a:r>
              <a:rPr lang="tr-TR" dirty="0"/>
              <a:t>Temel ihtiyaçlarımız bunlarla sınırlı değildir. Okula giden bir öğrencinin kitap, defter, kalem, silgi, çanta gibi okul gereçleri de temel ihtiyaçlarıdır.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699542"/>
            <a:ext cx="3157000" cy="2794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85313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971600" y="411510"/>
            <a:ext cx="7024744" cy="857250"/>
          </a:xfrm>
        </p:spPr>
        <p:txBody>
          <a:bodyPr>
            <a:normAutofit/>
          </a:bodyPr>
          <a:lstStyle/>
          <a:p>
            <a:pPr algn="ctr"/>
            <a:r>
              <a:rPr lang="tr-TR" sz="3200" b="1" dirty="0">
                <a:solidFill>
                  <a:srgbClr val="FF0000"/>
                </a:solidFill>
              </a:rPr>
              <a:t>TEMEL İHTİYAÇLARIMIZ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755576" y="1275606"/>
            <a:ext cx="2664411" cy="2629211"/>
          </a:xfrm>
        </p:spPr>
        <p:txBody>
          <a:bodyPr/>
          <a:lstStyle/>
          <a:p>
            <a:pPr marL="68580" lvl="0"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BESLENME</a:t>
            </a:r>
          </a:p>
          <a:p>
            <a:pPr marL="68580" indent="0">
              <a:buNone/>
            </a:pPr>
            <a:r>
              <a:rPr lang="tr-TR" dirty="0"/>
              <a:t>İnsanlar su içmeden, yemek yemeden </a:t>
            </a:r>
            <a:r>
              <a:rPr lang="tr-TR" dirty="0" smtClean="0"/>
              <a:t>yaşayamaz.</a:t>
            </a:r>
            <a:endParaRPr lang="tr-TR" dirty="0"/>
          </a:p>
          <a:p>
            <a:pPr marL="68580" lvl="0" indent="0">
              <a:buNone/>
            </a:pPr>
            <a:endParaRPr lang="tr-TR" dirty="0">
              <a:solidFill>
                <a:srgbClr val="FF0000"/>
              </a:solidFill>
            </a:endParaRPr>
          </a:p>
          <a:p>
            <a:pPr marL="68580" indent="0">
              <a:buNone/>
            </a:pPr>
            <a:endParaRPr lang="tr-TR" dirty="0"/>
          </a:p>
        </p:txBody>
      </p:sp>
      <p:sp>
        <p:nvSpPr>
          <p:cNvPr id="4" name="İçerik Yer Tutucusu 2"/>
          <p:cNvSpPr txBox="1">
            <a:spLocks/>
          </p:cNvSpPr>
          <p:nvPr/>
        </p:nvSpPr>
        <p:spPr>
          <a:xfrm>
            <a:off x="2915816" y="1310691"/>
            <a:ext cx="2664411" cy="262921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8580" lvl="0" indent="0">
              <a:buNone/>
            </a:pPr>
            <a:r>
              <a:rPr lang="tr-TR" dirty="0">
                <a:solidFill>
                  <a:srgbClr val="FF0000"/>
                </a:solidFill>
              </a:rPr>
              <a:t>BARINMA</a:t>
            </a:r>
          </a:p>
          <a:p>
            <a:pPr marL="68580" lvl="0" indent="0">
              <a:buNone/>
            </a:pPr>
            <a:r>
              <a:rPr lang="tr-TR" dirty="0"/>
              <a:t>Tehlikelerden, soğuktan, sıcaktan korunmak için bir eve ihtiyacımız vardır.</a:t>
            </a:r>
          </a:p>
          <a:p>
            <a:pPr marL="68580" indent="0">
              <a:buFont typeface="Wingdings 2" pitchFamily="18" charset="2"/>
              <a:buNone/>
            </a:pPr>
            <a:endParaRPr lang="tr-TR" dirty="0" smtClean="0">
              <a:solidFill>
                <a:srgbClr val="FF0000"/>
              </a:solidFill>
            </a:endParaRPr>
          </a:p>
          <a:p>
            <a:pPr marL="68580" indent="0">
              <a:buFont typeface="Wingdings 2" pitchFamily="18" charset="2"/>
              <a:buNone/>
            </a:pPr>
            <a:endParaRPr lang="tr-TR" dirty="0"/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>
          <a:xfrm>
            <a:off x="5363973" y="1310691"/>
            <a:ext cx="2664411" cy="262921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8580" lvl="0" indent="0">
              <a:buNone/>
            </a:pPr>
            <a:r>
              <a:rPr lang="tr-TR" dirty="0">
                <a:solidFill>
                  <a:srgbClr val="FF0000"/>
                </a:solidFill>
              </a:rPr>
              <a:t>GİYİNME</a:t>
            </a:r>
          </a:p>
          <a:p>
            <a:pPr marL="68580" lvl="0" indent="0">
              <a:buNone/>
            </a:pPr>
            <a:r>
              <a:rPr lang="tr-TR" dirty="0"/>
              <a:t>İnsanların en temel ihtiyaçlarından birisi de giyinmedir. Çıplak gezemeyiz, giyinme ihtiyacı duyarız.</a:t>
            </a:r>
          </a:p>
          <a:p>
            <a:pPr marL="68580" indent="0">
              <a:buFont typeface="Wingdings 2" pitchFamily="18" charset="2"/>
              <a:buNone/>
            </a:pPr>
            <a:endParaRPr lang="tr-TR" dirty="0" smtClean="0"/>
          </a:p>
          <a:p>
            <a:pPr marL="68580" indent="0">
              <a:buFont typeface="Wingdings 2" pitchFamily="18" charset="2"/>
              <a:buNone/>
            </a:pPr>
            <a:endParaRPr lang="tr-TR" dirty="0" smtClean="0">
              <a:solidFill>
                <a:srgbClr val="FF0000"/>
              </a:solidFill>
            </a:endParaRPr>
          </a:p>
          <a:p>
            <a:pPr marL="68580" indent="0">
              <a:buFont typeface="Wingdings 2" pitchFamily="18" charset="2"/>
              <a:buNone/>
            </a:pPr>
            <a:endParaRPr lang="tr-TR" dirty="0"/>
          </a:p>
        </p:txBody>
      </p:sp>
      <p:pic>
        <p:nvPicPr>
          <p:cNvPr id="6" name="Picture 2" descr="Çocuklara Özel Beslenme Önerileri | Diyetisyen Gülden Demir, Ankara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3651870"/>
            <a:ext cx="1945272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Mikro konut barınma ihtiyacını çözebilir – Zingat Blog 🏠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795886"/>
            <a:ext cx="1512168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Başınızı Döndürecek Giyinme Odaları - Milliyet Emlak Dergi">
            <a:hlinkClick r:id="rId2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5587" y="3680127"/>
            <a:ext cx="1753816" cy="1167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17061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55576" y="411510"/>
            <a:ext cx="7024744" cy="857250"/>
          </a:xfrm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İstek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11561" y="1203599"/>
            <a:ext cx="5112568" cy="3170874"/>
          </a:xfrm>
        </p:spPr>
        <p:txBody>
          <a:bodyPr>
            <a:normAutofit/>
          </a:bodyPr>
          <a:lstStyle/>
          <a:p>
            <a:r>
              <a:rPr lang="tr-TR" b="1" dirty="0"/>
              <a:t>İstek : </a:t>
            </a:r>
            <a:r>
              <a:rPr lang="tr-TR" dirty="0"/>
              <a:t> Hayatımızı sürdürmek için gerekli olmayan ancak karşılandığında insanı mutlu eden beklentilerimize deriz.</a:t>
            </a:r>
          </a:p>
          <a:p>
            <a:pPr lvl="0"/>
            <a:r>
              <a:rPr lang="tr-TR" dirty="0"/>
              <a:t>İstekler kişiden kişiye göre değişir.</a:t>
            </a:r>
          </a:p>
          <a:p>
            <a:pPr lvl="0"/>
            <a:r>
              <a:rPr lang="tr-TR" dirty="0"/>
              <a:t>İstekler sınırsızdır.</a:t>
            </a:r>
          </a:p>
          <a:p>
            <a:endParaRPr lang="tr-TR" dirty="0"/>
          </a:p>
        </p:txBody>
      </p:sp>
      <p:pic>
        <p:nvPicPr>
          <p:cNvPr id="6146" name="Picture 2" descr="4.Sınıf Sosyal Bilgiler: isteklerimiz ihtiyaçlarımız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112" y="915566"/>
            <a:ext cx="3027361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26559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827584" y="411510"/>
            <a:ext cx="7024744" cy="857250"/>
          </a:xfrm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Harçlık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3569" y="1203599"/>
            <a:ext cx="4464495" cy="3170874"/>
          </a:xfrm>
        </p:spPr>
        <p:txBody>
          <a:bodyPr>
            <a:normAutofit fontScale="92500"/>
          </a:bodyPr>
          <a:lstStyle/>
          <a:p>
            <a:r>
              <a:rPr lang="tr-TR" b="1" dirty="0"/>
              <a:t>Harçlık : </a:t>
            </a:r>
            <a:r>
              <a:rPr lang="tr-TR" dirty="0"/>
              <a:t>Ailemiz bize ihtiyaçlarımızı karşılamak için verdiği paraya harçlık denir. </a:t>
            </a:r>
          </a:p>
          <a:p>
            <a:pPr lvl="0"/>
            <a:r>
              <a:rPr lang="tr-TR" dirty="0"/>
              <a:t>Bize verilen harçlıkları harcarken dikkatli </a:t>
            </a:r>
            <a:r>
              <a:rPr lang="tr-TR" dirty="0" smtClean="0"/>
              <a:t>olmalıyız.</a:t>
            </a:r>
          </a:p>
          <a:p>
            <a:pPr lvl="0"/>
            <a:r>
              <a:rPr lang="tr-TR" dirty="0" smtClean="0"/>
              <a:t>Paramızı </a:t>
            </a:r>
            <a:r>
              <a:rPr lang="tr-TR" dirty="0"/>
              <a:t>harcarken ihtiyaçlarımıza öncelik </a:t>
            </a:r>
            <a:r>
              <a:rPr lang="tr-TR" dirty="0" smtClean="0"/>
              <a:t>vermeliyiz.</a:t>
            </a:r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6" y="555526"/>
            <a:ext cx="312420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19543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3568" y="411510"/>
            <a:ext cx="7024744" cy="857250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Harçlık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27585" y="1275607"/>
            <a:ext cx="5328591" cy="3098866"/>
          </a:xfrm>
        </p:spPr>
        <p:txBody>
          <a:bodyPr>
            <a:normAutofit fontScale="92500"/>
          </a:bodyPr>
          <a:lstStyle/>
          <a:p>
            <a:pPr lvl="0"/>
            <a:r>
              <a:rPr lang="tr-TR" dirty="0" smtClean="0"/>
              <a:t>Gerekirse İsteklerimizi </a:t>
            </a:r>
            <a:r>
              <a:rPr lang="tr-TR" dirty="0"/>
              <a:t>ertelemeliyiz.</a:t>
            </a:r>
          </a:p>
          <a:p>
            <a:pPr lvl="0"/>
            <a:r>
              <a:rPr lang="tr-TR" dirty="0"/>
              <a:t>Ailemizin verdiği harçlıklardan artan paraları kumbaraya atarak birikim yapmalıyız. </a:t>
            </a:r>
          </a:p>
          <a:p>
            <a:pPr lvl="0"/>
            <a:r>
              <a:rPr lang="tr-TR" dirty="0"/>
              <a:t>Eğer isteklerimiz konusunda ısrarcı olursak, hem ailemizi üzeriz hem de paramızı boş yere harcamış oluruz.            </a:t>
            </a:r>
          </a:p>
          <a:p>
            <a:endParaRPr lang="tr-TR" dirty="0"/>
          </a:p>
        </p:txBody>
      </p:sp>
      <p:pic>
        <p:nvPicPr>
          <p:cNvPr id="4098" name="Picture 2" descr="Harçlık nedir ne demektir? Anlamı - Laf Sözlük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79650" y="627534"/>
            <a:ext cx="2570467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99523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39552" y="339502"/>
            <a:ext cx="7024744" cy="857250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Bütçe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03848" y="1203599"/>
            <a:ext cx="5400599" cy="3170874"/>
          </a:xfrm>
        </p:spPr>
        <p:txBody>
          <a:bodyPr>
            <a:normAutofit fontScale="85000" lnSpcReduction="10000"/>
          </a:bodyPr>
          <a:lstStyle/>
          <a:p>
            <a:r>
              <a:rPr lang="tr-TR" b="1" dirty="0"/>
              <a:t>Bütçe </a:t>
            </a:r>
            <a:r>
              <a:rPr lang="tr-TR" b="1" dirty="0" smtClean="0"/>
              <a:t>: </a:t>
            </a:r>
            <a:r>
              <a:rPr lang="tr-TR" dirty="0"/>
              <a:t>Ailemizin bütçesi anne ve babamızın çalışarak kazandıkları paralardan ve ailemizin yaptığı harcamalardan oluşur.</a:t>
            </a:r>
          </a:p>
          <a:p>
            <a:pPr lvl="0"/>
            <a:r>
              <a:rPr lang="tr-TR" dirty="0"/>
              <a:t>Gelirimizin bir kısmı ile öncelikle temel ihtiyaçlarımızı karşılarız.</a:t>
            </a:r>
          </a:p>
          <a:p>
            <a:pPr lvl="0"/>
            <a:r>
              <a:rPr lang="tr-TR" dirty="0"/>
              <a:t>Harcamalarımıza dikkat etmezsek aile bütçemiz açık verebilir.(Ailemizin giderleri gelirlerinden fazla olursa bütçemizde açık oluşur.)</a:t>
            </a:r>
          </a:p>
          <a:p>
            <a:endParaRPr lang="tr-TR" dirty="0"/>
          </a:p>
        </p:txBody>
      </p:sp>
      <p:pic>
        <p:nvPicPr>
          <p:cNvPr id="5122" name="Picture 2" descr="Plan ve Bütçe – 2 | Uğur Özme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5152" y="1419622"/>
            <a:ext cx="2137420" cy="1937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0245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Aile bütçesi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9552" y="1635646"/>
            <a:ext cx="4752527" cy="2738826"/>
          </a:xfrm>
        </p:spPr>
        <p:txBody>
          <a:bodyPr>
            <a:normAutofit/>
          </a:bodyPr>
          <a:lstStyle/>
          <a:p>
            <a:r>
              <a:rPr lang="tr-TR" b="1" dirty="0" smtClean="0"/>
              <a:t>Aile </a:t>
            </a:r>
            <a:r>
              <a:rPr lang="tr-TR" b="1" dirty="0"/>
              <a:t>bütçesi nedir?</a:t>
            </a:r>
          </a:p>
          <a:p>
            <a:r>
              <a:rPr lang="tr-TR" dirty="0"/>
              <a:t>Ailedeki gelir ve gider </a:t>
            </a:r>
            <a:r>
              <a:rPr lang="tr-TR" dirty="0" smtClean="0"/>
              <a:t>dengesinin oluşturulmasıdır.</a:t>
            </a:r>
            <a:endParaRPr lang="tr-TR" dirty="0"/>
          </a:p>
        </p:txBody>
      </p:sp>
      <p:pic>
        <p:nvPicPr>
          <p:cNvPr id="8194" name="Picture 2" descr="Aile bütçesine nasıl katkı sağlarım? Aile bütçesine katkı sağlamanın  yolları - Pratik Bilgiler Haberleri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987574"/>
            <a:ext cx="3109437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34874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339502"/>
            <a:ext cx="7600690" cy="792088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Gelir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63888" y="1203598"/>
            <a:ext cx="4256923" cy="3170875"/>
          </a:xfrm>
        </p:spPr>
        <p:txBody>
          <a:bodyPr>
            <a:normAutofit/>
          </a:bodyPr>
          <a:lstStyle/>
          <a:p>
            <a:r>
              <a:rPr lang="tr-TR" b="1" dirty="0"/>
              <a:t>Gelir nedir?</a:t>
            </a:r>
          </a:p>
          <a:p>
            <a:r>
              <a:rPr lang="tr-TR" dirty="0"/>
              <a:t>Ailemizin ya da bizim belli bir süre içinde kazandığımız ücrete denir.</a:t>
            </a:r>
            <a:r>
              <a:rPr lang="tr-TR" b="1" dirty="0"/>
              <a:t> </a:t>
            </a:r>
            <a:endParaRPr lang="tr-TR" dirty="0"/>
          </a:p>
          <a:p>
            <a:endParaRPr lang="tr-TR" dirty="0"/>
          </a:p>
        </p:txBody>
      </p:sp>
      <p:pic>
        <p:nvPicPr>
          <p:cNvPr id="9218" name="Picture 2" descr="Gelir Vergisi hakkında bilmen gerekenler - MikroX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03598"/>
            <a:ext cx="2773030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15429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İSTEK Mİ İHTİYAÇ MI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İSTEK Mİ İHTİYAÇ MI</Template>
  <TotalTime>0</TotalTime>
  <Words>287</Words>
  <PresentationFormat>Ekran Gösterisi (16:9)</PresentationFormat>
  <Paragraphs>59</Paragraphs>
  <Slides>11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İSTEK Mİ İHTİYAÇ MI</vt:lpstr>
      <vt:lpstr>İSTEK Mİ İHTİYAÇ MI?</vt:lpstr>
      <vt:lpstr>İhtiyaç </vt:lpstr>
      <vt:lpstr>TEMEL İHTİYAÇLARIMIZ</vt:lpstr>
      <vt:lpstr>İstek</vt:lpstr>
      <vt:lpstr>Harçlık</vt:lpstr>
      <vt:lpstr>Harçlık</vt:lpstr>
      <vt:lpstr>Bütçe</vt:lpstr>
      <vt:lpstr>Aile bütçesi</vt:lpstr>
      <vt:lpstr>Gelir</vt:lpstr>
      <vt:lpstr>Gider</vt:lpstr>
      <vt:lpstr>Tasarruf: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2020-12-30T19:27:57Z</dcterms:created>
  <dcterms:modified xsi:type="dcterms:W3CDTF">2020-12-31T07:41:19Z</dcterms:modified>
  <cp:category>https://www.sorubak.com</cp:category>
</cp:coreProperties>
</file>