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57" r:id="rId4"/>
    <p:sldId id="264" r:id="rId5"/>
    <p:sldId id="263" r:id="rId6"/>
    <p:sldId id="262" r:id="rId7"/>
    <p:sldId id="261" r:id="rId8"/>
    <p:sldId id="260" r:id="rId9"/>
    <p:sldId id="272" r:id="rId10"/>
    <p:sldId id="271" r:id="rId11"/>
    <p:sldId id="270" r:id="rId12"/>
    <p:sldId id="269" r:id="rId13"/>
    <p:sldId id="268" r:id="rId14"/>
    <p:sldId id="267" r:id="rId15"/>
    <p:sldId id="266" r:id="rId16"/>
    <p:sldId id="265" r:id="rId17"/>
    <p:sldId id="277" r:id="rId18"/>
    <p:sldId id="276" r:id="rId19"/>
    <p:sldId id="275" r:id="rId20"/>
    <p:sldId id="278"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49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7.03.2021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0.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7.03.2021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000">
        <p14:vortex dir="r"/>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0.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2292"/>
            <a:ext cx="896448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HAYAT BİLGİSİ</a:t>
            </a:r>
          </a:p>
        </p:txBody>
      </p:sp>
      <p:sp>
        <p:nvSpPr>
          <p:cNvPr id="5" name="Dikdörtgen 4"/>
          <p:cNvSpPr/>
          <p:nvPr/>
        </p:nvSpPr>
        <p:spPr>
          <a:xfrm>
            <a:off x="179512" y="921038"/>
            <a:ext cx="8784976"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ÜLKEMİN GELİŞMESİNDEKİ SORUMLULUKLARIM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0" y="4254401"/>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CUMA ARAYICI</a:t>
            </a:r>
          </a:p>
          <a:p>
            <a:pPr algn="ct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Ö.İ.İLKOKULU-MALATYA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3673169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401311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9144000" cy="155312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9756" y="1553121"/>
            <a:ext cx="8964488"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Sınıfımızdaki sıraları özenli kullanmazsak sıralarımız eskir, yıpranır ve kullanılamayacak hale gelir. Sıralarımızı özenli bir şekilde kullanmalı ve onlara zarar vermemeliyiz.</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0650584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2859"/>
            <a:ext cx="9144000" cy="153026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9756" y="1553121"/>
            <a:ext cx="8964488"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Milli birlik ve beraberliğin olduğu toplumlarda huzur ve mutluluk olur. Anlaşmazlık, tartışmalar, kavgalar çok az olur. Zor günde insanlar birbirine yardımcı olurlar. </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5092098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700"/>
            <a:ext cx="9144000" cy="68637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115616" y="3789040"/>
            <a:ext cx="7704856" cy="2308324"/>
          </a:xfrm>
          <a:prstGeom prst="rect">
            <a:avLst/>
          </a:prstGeom>
          <a:noFill/>
        </p:spPr>
        <p:txBody>
          <a:bodyPr wrap="square" rtlCol="0">
            <a:spAutoFit/>
          </a:bodyPr>
          <a:lstStyle/>
          <a:p>
            <a:r>
              <a:rPr lang="tr-TR" sz="3600" b="1" dirty="0">
                <a:solidFill>
                  <a:srgbClr val="0070C0"/>
                </a:solidFill>
                <a:latin typeface="Times New Roman" pitchFamily="18" charset="0"/>
                <a:cs typeface="Times New Roman" pitchFamily="18" charset="0"/>
              </a:rPr>
              <a:t>Görselde verilen öğrencilerin davranışları doğrudur. Sınıftaki öğrenciler sorumluluk bilinciyle hareket ediyorlar.</a:t>
            </a:r>
          </a:p>
        </p:txBody>
      </p:sp>
    </p:spTree>
    <p:extLst>
      <p:ext uri="{BB962C8B-B14F-4D97-AF65-F5344CB8AC3E}">
        <p14:creationId xmlns:p14="http://schemas.microsoft.com/office/powerpoint/2010/main" val="395030376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50" y="14878"/>
            <a:ext cx="9138250" cy="684312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115616" y="3356992"/>
            <a:ext cx="7704856" cy="2862322"/>
          </a:xfrm>
          <a:prstGeom prst="rect">
            <a:avLst/>
          </a:prstGeom>
          <a:noFill/>
        </p:spPr>
        <p:txBody>
          <a:bodyPr wrap="square" rtlCol="0">
            <a:spAutoFit/>
          </a:bodyPr>
          <a:lstStyle/>
          <a:p>
            <a:r>
              <a:rPr lang="tr-TR" sz="3600" b="1" dirty="0">
                <a:solidFill>
                  <a:srgbClr val="7030A0"/>
                </a:solidFill>
                <a:latin typeface="Times New Roman" pitchFamily="18" charset="0"/>
                <a:cs typeface="Times New Roman" pitchFamily="18" charset="0"/>
              </a:rPr>
              <a:t>Turan ve arkadaşları voleybol topuyla futbol oynayarak topa zarar vermişler ve topu patlatmışlardır. Bu yanlış bir davranıştır. Çünkü okulun malzemesine zarar vermişlerdir</a:t>
            </a:r>
            <a:r>
              <a:rPr lang="tr-TR" b="1" dirty="0">
                <a:latin typeface="Times New Roman" pitchFamily="18" charset="0"/>
                <a:cs typeface="Times New Roman" pitchFamily="18" charset="0"/>
              </a:rPr>
              <a:t>.</a:t>
            </a:r>
          </a:p>
        </p:txBody>
      </p:sp>
    </p:spTree>
    <p:extLst>
      <p:ext uri="{BB962C8B-B14F-4D97-AF65-F5344CB8AC3E}">
        <p14:creationId xmlns:p14="http://schemas.microsoft.com/office/powerpoint/2010/main" val="358909960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14573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9756" y="1553121"/>
            <a:ext cx="8964488"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Millî birlik ve beraberlik milletçe birliği, bir arada yaşamayı ve bütünlüğü belirtir. Toplumdaki millî birlik ve beraberlik duygusu, vatandaşları bir arada tutar.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5240402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914400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112093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536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561929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6004"/>
            <a:ext cx="9144000" cy="13430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9756" y="1196752"/>
            <a:ext cx="8964488"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Mustafa Kemal Atatürk’ün bu sözüne en güzel örnek Kurtuluş Savaşı’nda milletimizin ve ordumuzun göstermiş olduğu mücadeledir. Kurtuluş savaşında milletimiz birlik ve beraberlik içinde ülkemizden düşman işgalinden kurtulmasını sağlamıştır. </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0786395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79512" y="908720"/>
            <a:ext cx="8784976" cy="5632311"/>
          </a:xfrm>
          <a:prstGeom prst="rect">
            <a:avLst/>
          </a:prstGeom>
          <a:noFill/>
        </p:spPr>
        <p:txBody>
          <a:bodyPr wrap="square" rtlCol="0">
            <a:spAutoFit/>
          </a:bodyPr>
          <a:lstStyle/>
          <a:p>
            <a:r>
              <a:rPr lang="tr-TR" sz="3600" b="1" dirty="0">
                <a:solidFill>
                  <a:srgbClr val="7030A0"/>
                </a:solidFill>
                <a:latin typeface="Times New Roman" pitchFamily="18" charset="0"/>
                <a:cs typeface="Times New Roman" pitchFamily="18" charset="0"/>
              </a:rPr>
              <a:t>*15 Temmuz İki Bin On Altı tarihinde, devletimize ve milletimize karşı bir saldırı yapılmıştır. Milletimiz, devletimiz parçalanıp bölünmek istenmiştir. Bu saldırıya halkımız, devletimiz ve ordumuz millî birlik ve beraberlik duygusu içerisinde karşı koymuştur. Düşmanların, devletimizi ve milletimizi bölmesine izin vermemiştir. 15 Temmuz, millî birlik ve beraberliğimizin bütün dünyaya gösterildiği gündür.</a:t>
            </a:r>
            <a:endParaRPr lang="tr-TR" sz="3600" b="1" dirty="0">
              <a:latin typeface="Times New Roman" pitchFamily="18" charset="0"/>
              <a:cs typeface="Times New Roman" pitchFamily="18" charset="0"/>
            </a:endParaRPr>
          </a:p>
        </p:txBody>
      </p:sp>
    </p:spTree>
    <p:extLst>
      <p:ext uri="{BB962C8B-B14F-4D97-AF65-F5344CB8AC3E}">
        <p14:creationId xmlns:p14="http://schemas.microsoft.com/office/powerpoint/2010/main" val="73900511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arn(inVertic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2292"/>
            <a:ext cx="896448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 BAŞLIKLARI</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179512" y="921038"/>
            <a:ext cx="8784976"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a:t>
            </a:r>
            <a:r>
              <a:rPr lang="tr-TR" sz="5400" b="1" dirty="0">
                <a:ln w="11430"/>
                <a:solidFill>
                  <a:srgbClr val="7030A0"/>
                </a:solidFill>
                <a:effectLst>
                  <a:outerShdw blurRad="50800" dist="39000" dir="5460000" algn="tl">
                    <a:srgbClr val="000000">
                      <a:alpha val="38000"/>
                    </a:srgbClr>
                  </a:outerShdw>
                </a:effectLst>
                <a:latin typeface="Times New Roman" pitchFamily="18" charset="0"/>
                <a:cs typeface="Times New Roman" pitchFamily="18" charset="0"/>
              </a:rPr>
              <a:t>Ülkemin Gelişmesindeki Sorumluluklarım</a:t>
            </a:r>
            <a:endParaRPr lang="tr-TR" sz="5400" b="1" cap="none" spc="0" dirty="0">
              <a:ln w="11430"/>
              <a:solidFill>
                <a:srgbClr val="7030A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98316" y="2924944"/>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2-</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Ortak Kullanım Alanlarımız</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98316" y="4365104"/>
            <a:ext cx="9144000"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3-</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Millî Birlik ve Beraberliğimiz</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79300612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by="(-#ppt_w*2)" calcmode="lin" valueType="num">
                                      <p:cBhvr rctx="PPT">
                                        <p:cTn id="31" dur="500" autoRev="1" fill="hold">
                                          <p:stCondLst>
                                            <p:cond delay="0"/>
                                          </p:stCondLst>
                                        </p:cTn>
                                        <p:tgtEl>
                                          <p:spTgt spid="7"/>
                                        </p:tgtEl>
                                        <p:attrNameLst>
                                          <p:attrName>ppt_w</p:attrName>
                                        </p:attrNameLst>
                                      </p:cBhvr>
                                    </p:anim>
                                    <p:anim by="(#ppt_w*0.50)" calcmode="lin" valueType="num">
                                      <p:cBhvr>
                                        <p:cTn id="32" dur="500" decel="50000" autoRev="1" fill="hold">
                                          <p:stCondLst>
                                            <p:cond delay="0"/>
                                          </p:stCondLst>
                                        </p:cTn>
                                        <p:tgtEl>
                                          <p:spTgt spid="7"/>
                                        </p:tgtEl>
                                        <p:attrNameLst>
                                          <p:attrName>ppt_x</p:attrName>
                                        </p:attrNameLst>
                                      </p:cBhvr>
                                    </p:anim>
                                    <p:anim from="(-#ppt_h/2)" to="(#ppt_y)" calcmode="lin" valueType="num">
                                      <p:cBhvr>
                                        <p:cTn id="33" dur="1000" fill="hold">
                                          <p:stCondLst>
                                            <p:cond delay="0"/>
                                          </p:stCondLst>
                                        </p:cTn>
                                        <p:tgtEl>
                                          <p:spTgt spid="7"/>
                                        </p:tgtEl>
                                        <p:attrNameLst>
                                          <p:attrName>ppt_y</p:attrName>
                                        </p:attrNameLst>
                                      </p:cBhvr>
                                    </p:anim>
                                    <p:animRot by="21600000">
                                      <p:cBhvr>
                                        <p:cTn id="34"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2292"/>
            <a:ext cx="896448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HAYAT BİLGİSİ</a:t>
            </a:r>
          </a:p>
        </p:txBody>
      </p:sp>
      <p:sp>
        <p:nvSpPr>
          <p:cNvPr id="5" name="Dikdörtgen 4"/>
          <p:cNvSpPr/>
          <p:nvPr/>
        </p:nvSpPr>
        <p:spPr>
          <a:xfrm>
            <a:off x="179512" y="921038"/>
            <a:ext cx="8784976" cy="341632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ÜLKEMİN GELİŞMESİNDEKİ SORUMLULUKLARIM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0" y="4254401"/>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 </a:t>
            </a: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CUMA ARAYICI</a:t>
            </a:r>
          </a:p>
          <a:p>
            <a:pPr algn="ct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Ö.İ.İLKOKULU-MALATYA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1175105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11334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9756" y="1128683"/>
            <a:ext cx="8964488"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Ailemizde her bireyin bir sorumluğu var. Benim sorumluluğum ise odamı temiz tutmak, anneme ve babama gerektiğinde ev işlerinde yardım etmek. </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8770799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1694"/>
            <a:ext cx="9144000" cy="687969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518793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2" y="20578"/>
            <a:ext cx="9141658" cy="683742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421632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4" y="16004"/>
            <a:ext cx="9148534" cy="12001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9756" y="1128683"/>
            <a:ext cx="8964488"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Ülkemizin gelişmesi, yükselmesi için vatansever ve çalışkan olmalıyız. İşimizi en iyi şekilde ve eksiksiz yapmalıyız. Doğaya ve çevreyi korumalıyız. Hiçbir canlıya zarar vermemeliyiz. </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49452574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0304"/>
            <a:ext cx="9144000" cy="684769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827584" y="1340768"/>
            <a:ext cx="7992888" cy="1077218"/>
          </a:xfrm>
          <a:prstGeom prst="rect">
            <a:avLst/>
          </a:prstGeom>
          <a:noFill/>
        </p:spPr>
        <p:txBody>
          <a:bodyPr wrap="square" rtlCol="0">
            <a:spAutoFit/>
          </a:bodyPr>
          <a:lstStyle/>
          <a:p>
            <a:r>
              <a:rPr lang="tr-TR" b="1" dirty="0">
                <a:latin typeface="Times New Roman" pitchFamily="18" charset="0"/>
                <a:cs typeface="Times New Roman" pitchFamily="18" charset="0"/>
              </a:rPr>
              <a:t> </a:t>
            </a:r>
            <a:r>
              <a:rPr lang="tr-TR" sz="3200" b="1" dirty="0">
                <a:solidFill>
                  <a:srgbClr val="0070C0"/>
                </a:solidFill>
                <a:latin typeface="Times New Roman" pitchFamily="18" charset="0"/>
                <a:cs typeface="Times New Roman" pitchFamily="18" charset="0"/>
              </a:rPr>
              <a:t>Millet, din, ulus ve vatanseverlik gibi değerlere sahip çıkmalıyız. </a:t>
            </a:r>
          </a:p>
        </p:txBody>
      </p:sp>
      <p:sp>
        <p:nvSpPr>
          <p:cNvPr id="6" name="Metin kutusu 5"/>
          <p:cNvSpPr txBox="1"/>
          <p:nvPr/>
        </p:nvSpPr>
        <p:spPr>
          <a:xfrm>
            <a:off x="715616" y="4365104"/>
            <a:ext cx="8248872" cy="1569660"/>
          </a:xfrm>
          <a:prstGeom prst="rect">
            <a:avLst/>
          </a:prstGeom>
          <a:noFill/>
        </p:spPr>
        <p:txBody>
          <a:bodyPr wrap="square" rtlCol="0">
            <a:spAutoFit/>
          </a:bodyPr>
          <a:lstStyle/>
          <a:p>
            <a:r>
              <a:rPr lang="tr-TR" sz="3200" b="1" dirty="0">
                <a:latin typeface="Times New Roman" pitchFamily="18" charset="0"/>
                <a:cs typeface="Times New Roman" pitchFamily="18" charset="0"/>
              </a:rPr>
              <a:t>Ülkemizin gelişmesi için vatansever ve çalışkan olmak gibi görevlerimizi yerine getirmeliyiz. </a:t>
            </a:r>
          </a:p>
        </p:txBody>
      </p:sp>
    </p:spTree>
    <p:extLst>
      <p:ext uri="{BB962C8B-B14F-4D97-AF65-F5344CB8AC3E}">
        <p14:creationId xmlns:p14="http://schemas.microsoft.com/office/powerpoint/2010/main" val="271369857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 y="20578"/>
            <a:ext cx="9143960" cy="1524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9756" y="1553121"/>
            <a:ext cx="8964488"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Sınıfımdaki eşyaları incelediğimde özellikle sıraların özensiz kullanıldığını fark ettim.  Sıraların özensiz kullanımı sonucu ise maalesef sıralarımız karalanmış ve bazıları ise eskimiş durumda. Okulumuzun ve sınıfımızın eşyalarına sahip çıkmalı ve onlara zarar vermemeliyiz. </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6584323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70" y="20"/>
            <a:ext cx="9132530" cy="685797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833851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373</Words>
  <PresentationFormat>Ekran Gösterisi (4:3)</PresentationFormat>
  <Paragraphs>24</Paragraphs>
  <Slides>20</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20</vt:i4>
      </vt:variant>
    </vt:vector>
  </HeadingPairs>
  <TitlesOfParts>
    <vt:vector size="24"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Manager>https://www.sorubak.com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2020-09-15T16:45:53Z</dcterms:created>
  <dcterms:modified xsi:type="dcterms:W3CDTF">2021-03-07T08:09:44Z</dcterms:modified>
  <cp:category>https://www.sorubak.com</cp:category>
</cp:coreProperties>
</file>