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Default Extension="mp4" ContentType="video/unknown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35"/>
  </p:notesMasterIdLst>
  <p:sldIdLst>
    <p:sldId id="256" r:id="rId2"/>
    <p:sldId id="288" r:id="rId3"/>
    <p:sldId id="257" r:id="rId4"/>
    <p:sldId id="289" r:id="rId5"/>
    <p:sldId id="258" r:id="rId6"/>
    <p:sldId id="290" r:id="rId7"/>
    <p:sldId id="274" r:id="rId8"/>
    <p:sldId id="259" r:id="rId9"/>
    <p:sldId id="260" r:id="rId10"/>
    <p:sldId id="275" r:id="rId11"/>
    <p:sldId id="272" r:id="rId12"/>
    <p:sldId id="262" r:id="rId13"/>
    <p:sldId id="263" r:id="rId14"/>
    <p:sldId id="264" r:id="rId15"/>
    <p:sldId id="265" r:id="rId16"/>
    <p:sldId id="266" r:id="rId17"/>
    <p:sldId id="267" r:id="rId18"/>
    <p:sldId id="278" r:id="rId19"/>
    <p:sldId id="285" r:id="rId20"/>
    <p:sldId id="286" r:id="rId21"/>
    <p:sldId id="287" r:id="rId22"/>
    <p:sldId id="271" r:id="rId23"/>
    <p:sldId id="268" r:id="rId24"/>
    <p:sldId id="270" r:id="rId25"/>
    <p:sldId id="269" r:id="rId26"/>
    <p:sldId id="291" r:id="rId27"/>
    <p:sldId id="276" r:id="rId28"/>
    <p:sldId id="280" r:id="rId29"/>
    <p:sldId id="279" r:id="rId30"/>
    <p:sldId id="282" r:id="rId31"/>
    <p:sldId id="281" r:id="rId32"/>
    <p:sldId id="283" r:id="rId33"/>
    <p:sldId id="284" r:id="rId3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164" y="-6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4FF01B-B460-4D14-8424-EE8FAF72A686}" type="datetimeFigureOut">
              <a:rPr lang="tr-TR" smtClean="0"/>
              <a:pPr/>
              <a:t>24/12/2020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9A691F-2021-4A54-9ECD-65C0553327B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757396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9A691F-2021-4A54-9ECD-65C0553327B9}" type="slidenum">
              <a:rPr lang="tr-TR" smtClean="0"/>
              <a:pPr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798842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ikdörtgen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9 Dikdörtgen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Dikdörtgen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A6CECAD9-BF35-4EE5-B496-8B7CE3B8CF3F}" type="datetimeFigureOut">
              <a:rPr lang="tr-TR" smtClean="0"/>
              <a:pPr/>
              <a:t>24/12/2020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B2A4D28-2A94-4727-A06B-6F7DA6B4275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ECAD9-BF35-4EE5-B496-8B7CE3B8CF3F}" type="datetimeFigureOut">
              <a:rPr lang="tr-TR" smtClean="0"/>
              <a:pPr/>
              <a:t>24/12/2020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A4D28-2A94-4727-A06B-6F7DA6B4275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A6CECAD9-BF35-4EE5-B496-8B7CE3B8CF3F}" type="datetimeFigureOut">
              <a:rPr lang="tr-TR" smtClean="0"/>
              <a:pPr/>
              <a:t>24/12/2020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tr-TR"/>
          </a:p>
        </p:txBody>
      </p:sp>
      <p:sp>
        <p:nvSpPr>
          <p:cNvPr id="7" name="6 Dikdörtgen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Dikdörtgen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Dikdörtgen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CB2A4D28-2A94-4727-A06B-6F7DA6B4275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ECAD9-BF35-4EE5-B496-8B7CE3B8CF3F}" type="datetimeFigureOut">
              <a:rPr lang="tr-TR" smtClean="0"/>
              <a:pPr/>
              <a:t>24/12/2020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CB2A4D28-2A94-4727-A06B-6F7DA6B4275B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İçerik Yer Tutucusu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7" name="6 Dikdörtgen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Dikdörtgen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Dikdörtgen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2" name="1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ECAD9-BF35-4EE5-B496-8B7CE3B8CF3F}" type="datetimeFigureOut">
              <a:rPr lang="tr-TR" smtClean="0"/>
              <a:pPr/>
              <a:t>24/12/2020</a:t>
            </a:fld>
            <a:endParaRPr lang="tr-TR"/>
          </a:p>
        </p:txBody>
      </p:sp>
      <p:sp>
        <p:nvSpPr>
          <p:cNvPr id="13" name="12 Slayt Numarası Yer Tutucusu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CB2A4D28-2A94-4727-A06B-6F7DA6B4275B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4" name="13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İçerik Yer Tutucusu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A6CECAD9-BF35-4EE5-B496-8B7CE3B8CF3F}" type="datetimeFigureOut">
              <a:rPr lang="tr-TR" smtClean="0"/>
              <a:pPr/>
              <a:t>24/12/2020</a:t>
            </a:fld>
            <a:endParaRPr lang="tr-TR"/>
          </a:p>
        </p:txBody>
      </p:sp>
      <p:sp>
        <p:nvSpPr>
          <p:cNvPr id="10" name="9 Slayt Numarası Yer Tutucusu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CB2A4D28-2A94-4727-A06B-6F7DA6B4275B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2" name="11 Altbilgi Yer Tutucusu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A6CECAD9-BF35-4EE5-B496-8B7CE3B8CF3F}" type="datetimeFigureOut">
              <a:rPr lang="tr-TR" smtClean="0"/>
              <a:pPr/>
              <a:t>24/12/2020</a:t>
            </a:fld>
            <a:endParaRPr lang="tr-TR"/>
          </a:p>
        </p:txBody>
      </p:sp>
      <p:sp>
        <p:nvSpPr>
          <p:cNvPr id="12" name="11 Slayt Numarası Yer Tutucusu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CB2A4D28-2A94-4727-A06B-6F7DA6B4275B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4" name="13 Altbilgi Yer Tutucusu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tr-TR"/>
          </a:p>
        </p:txBody>
      </p:sp>
      <p:sp>
        <p:nvSpPr>
          <p:cNvPr id="16" name="15 Metin Yer Tutucusu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5" name="14 Metin Yer Tutucusu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ECAD9-BF35-4EE5-B496-8B7CE3B8CF3F}" type="datetimeFigureOut">
              <a:rPr lang="tr-TR" smtClean="0"/>
              <a:pPr/>
              <a:t>24/12/2020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CB2A4D28-2A94-4727-A06B-6F7DA6B4275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ECAD9-BF35-4EE5-B496-8B7CE3B8CF3F}" type="datetimeFigureOut">
              <a:rPr lang="tr-TR" smtClean="0"/>
              <a:pPr/>
              <a:t>24/12/2020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B2A4D28-2A94-4727-A06B-6F7DA6B4275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ECAD9-BF35-4EE5-B496-8B7CE3B8CF3F}" type="datetimeFigureOut">
              <a:rPr lang="tr-TR" smtClean="0"/>
              <a:pPr/>
              <a:t>24/12/2020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CB2A4D28-2A94-4727-A06B-6F7DA6B4275B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9" name="8 İçerik Yer Tutucusu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7 Dikdörtgen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Dikdörtgen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9 Dikdörtgen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1" name="10 Dikdörtgen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Veri Yer Tutucusu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A6CECAD9-BF35-4EE5-B496-8B7CE3B8CF3F}" type="datetimeFigureOut">
              <a:rPr lang="tr-TR" smtClean="0"/>
              <a:pPr/>
              <a:t>24/12/2020</a:t>
            </a:fld>
            <a:endParaRPr lang="tr-TR"/>
          </a:p>
        </p:txBody>
      </p:sp>
      <p:sp>
        <p:nvSpPr>
          <p:cNvPr id="13" name="12 Slayt Numarası Yer Tutucusu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CB2A4D28-2A94-4727-A06B-6F7DA6B4275B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4" name="13 Altbilgi Yer Tutucusu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A6CECAD9-BF35-4EE5-B496-8B7CE3B8CF3F}" type="datetimeFigureOut">
              <a:rPr lang="tr-TR" smtClean="0"/>
              <a:pPr/>
              <a:t>24/12/2020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7" name="6 Dikdörtgen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Dikdörtgen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Dikdörtgen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CB2A4D28-2A94-4727-A06B-6F7DA6B4275B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hyperlink" Target="internet-meraya-gelirse.mp4" TargetMode="Externa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media" Target="../media/media1.mp4"/><Relationship Id="rId2" Type="http://schemas.openxmlformats.org/officeDocument/2006/relationships/slideLayout" Target="../slideLayouts/slideLayout7.xml"/><Relationship Id="rId1" Type="http://schemas.openxmlformats.org/officeDocument/2006/relationships/video" Target="../media/media1.mp4"/><Relationship Id="rId4" Type="http://schemas.openxmlformats.org/officeDocument/2006/relationships/image" Target="../media/image23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Emrah\Documents\BTY%20SLAYTLAR\Guvenli-Internet\&#199;ocuklar%20&#304;&#231;in%20G&#252;venli%20&#304;nternet%20Nas&#305;l%20Sa&#287;lan&#305;r.mp4" TargetMode="Externa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earesocial.com/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user\Downloads\G&#220;VENL&#304;%20INTERNET\Siber%20zorbal&#305;k.mp4" TargetMode="Externa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hyperlink" Target="http://www.ihbarweb.org.tr/" TargetMode="Externa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earesocial.com/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earesocial.com/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85786" y="1571612"/>
            <a:ext cx="7772400" cy="2571768"/>
          </a:xfrm>
        </p:spPr>
        <p:txBody>
          <a:bodyPr>
            <a:noAutofit/>
          </a:bodyPr>
          <a:lstStyle/>
          <a:p>
            <a:pPr algn="ctr"/>
            <a:r>
              <a:rPr lang="tr-TR" sz="5400" b="1" spc="3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GÜVENLİ </a:t>
            </a:r>
            <a:br>
              <a:rPr lang="tr-TR" sz="5400" b="1" spc="3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tr-TR" sz="5400" b="1" spc="3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İNTERNET </a:t>
            </a:r>
            <a:br>
              <a:rPr lang="tr-TR" sz="5400" b="1" spc="3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tr-TR" sz="5400" b="1" spc="3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KULLANIMI</a:t>
            </a:r>
            <a:endParaRPr lang="tr-TR" sz="5400" b="1" spc="300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79512" y="6021288"/>
            <a:ext cx="8286808" cy="642942"/>
          </a:xfrm>
        </p:spPr>
        <p:txBody>
          <a:bodyPr>
            <a:normAutofit fontScale="85000" lnSpcReduction="10000"/>
          </a:bodyPr>
          <a:lstStyle/>
          <a:p>
            <a:pPr algn="l"/>
            <a:r>
              <a:rPr lang="tr-TR" sz="4400" b="1" dirty="0" smtClean="0">
                <a:solidFill>
                  <a:schemeClr val="bg1"/>
                </a:solidFill>
                <a:latin typeface="Calibri" pitchFamily="34" charset="0"/>
              </a:rPr>
              <a:t>                    YENİKÖY İLKOKULU</a:t>
            </a:r>
            <a:r>
              <a:rPr lang="tr-TR" sz="2400" b="1" dirty="0" smtClean="0">
                <a:solidFill>
                  <a:schemeClr val="bg1"/>
                </a:solidFill>
                <a:latin typeface="Calibri" pitchFamily="34" charset="0"/>
              </a:rPr>
              <a:t>		</a:t>
            </a:r>
            <a:endParaRPr lang="tr-TR" sz="2400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b="1" dirty="0" smtClean="0"/>
              <a:t>İnternetin Riskleri</a:t>
            </a:r>
            <a:endParaRPr lang="tr-TR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tr-TR" sz="2500" b="1" dirty="0" smtClean="0">
                <a:ea typeface="Arial Unicode MS" pitchFamily="34" charset="-128"/>
                <a:cs typeface="Arial Unicode MS" pitchFamily="34" charset="-128"/>
              </a:rPr>
              <a:t>Yanlış veya zararlı bilgiye erişim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tr-TR" sz="2500" b="1" dirty="0" smtClean="0">
                <a:ea typeface="Arial Unicode MS" pitchFamily="34" charset="-128"/>
                <a:cs typeface="Arial Unicode MS" pitchFamily="34" charset="-128"/>
              </a:rPr>
              <a:t>Siber zorbalık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tr-TR" sz="2500" b="1" dirty="0" smtClean="0">
                <a:ea typeface="Arial Unicode MS" pitchFamily="34" charset="-128"/>
                <a:cs typeface="Arial Unicode MS" pitchFamily="34" charset="-128"/>
              </a:rPr>
              <a:t>Sanal dolandırıcılık 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tr-TR" sz="2500" b="1" dirty="0" smtClean="0">
                <a:ea typeface="Arial Unicode MS" pitchFamily="34" charset="-128"/>
                <a:cs typeface="Arial Unicode MS" pitchFamily="34" charset="-128"/>
              </a:rPr>
              <a:t>Kişisel bilgilerin paylaşımı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tr-TR" sz="2500" b="1" dirty="0" smtClean="0">
                <a:ea typeface="Arial Unicode MS" pitchFamily="34" charset="-128"/>
                <a:cs typeface="Arial Unicode MS" pitchFamily="34" charset="-128"/>
              </a:rPr>
              <a:t>Zararlı yazılımlar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sz="2500" b="1" dirty="0" smtClean="0">
                <a:ea typeface="Arial Unicode MS" pitchFamily="34" charset="-128"/>
                <a:cs typeface="Arial Unicode MS" pitchFamily="34" charset="-128"/>
              </a:rPr>
              <a:t>Porno</a:t>
            </a:r>
            <a:r>
              <a:rPr lang="tr-TR" sz="2500" b="1" dirty="0" err="1" smtClean="0">
                <a:ea typeface="Arial Unicode MS" pitchFamily="34" charset="-128"/>
                <a:cs typeface="Arial Unicode MS" pitchFamily="34" charset="-128"/>
              </a:rPr>
              <a:t>grafi</a:t>
            </a:r>
            <a:r>
              <a:rPr lang="tr-TR" sz="2500" b="1" dirty="0" smtClean="0">
                <a:ea typeface="Arial Unicode MS" pitchFamily="34" charset="-128"/>
                <a:cs typeface="Arial Unicode MS" pitchFamily="34" charset="-128"/>
              </a:rPr>
              <a:t>/Çocuk İstismarı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tr-TR" sz="2500" b="1" dirty="0" smtClean="0">
                <a:ea typeface="Arial Unicode MS" pitchFamily="34" charset="-128"/>
                <a:cs typeface="Arial Unicode MS" pitchFamily="34" charset="-128"/>
              </a:rPr>
              <a:t>Oyun ve internet bağımlılığı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tr-TR" sz="2500" b="1" dirty="0" smtClean="0">
                <a:ea typeface="Arial Unicode MS" pitchFamily="34" charset="-128"/>
                <a:cs typeface="Arial Unicode MS" pitchFamily="34" charset="-128"/>
              </a:rPr>
              <a:t>Yabancılarla çevrimiçi ve çevrimdışı iletişim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tr-TR" sz="2500" b="1" dirty="0" smtClean="0">
                <a:ea typeface="Arial Unicode MS" pitchFamily="34" charset="-128"/>
                <a:cs typeface="Arial Unicode MS" pitchFamily="34" charset="-128"/>
              </a:rPr>
              <a:t>Şiddet / Nefret / Irkçılık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guvenliinternet.org/images/guvenli/pratik_hdr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14346" y="1714488"/>
            <a:ext cx="9591672" cy="2857520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>
                <a:solidFill>
                  <a:schemeClr val="accent1"/>
                </a:solidFill>
              </a:rPr>
              <a:t>İNTERNETİN GÜVENLİ KULLANIMI</a:t>
            </a:r>
            <a:br>
              <a:rPr lang="tr-TR" b="1" dirty="0" smtClean="0">
                <a:solidFill>
                  <a:schemeClr val="accent1"/>
                </a:solidFill>
              </a:rPr>
            </a:br>
            <a:r>
              <a:rPr lang="tr-TR" b="1" dirty="0" smtClean="0">
                <a:solidFill>
                  <a:schemeClr val="accent2"/>
                </a:solidFill>
              </a:rPr>
              <a:t>İPUCU - 1</a:t>
            </a:r>
            <a:endParaRPr lang="tr-TR" b="1" dirty="0">
              <a:solidFill>
                <a:schemeClr val="accent2"/>
              </a:solidFill>
            </a:endParaRP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97207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tr-TR" b="1" dirty="0" smtClean="0"/>
              <a:t>Güvenli şifreler oluşturun! </a:t>
            </a:r>
          </a:p>
          <a:p>
            <a:pPr>
              <a:lnSpc>
                <a:spcPct val="150000"/>
              </a:lnSpc>
            </a:pPr>
            <a:r>
              <a:rPr lang="tr-TR" dirty="0" smtClean="0"/>
              <a:t>Güvenli bir şifre, en az 8 karakterden oluşur. </a:t>
            </a:r>
          </a:p>
          <a:p>
            <a:pPr>
              <a:lnSpc>
                <a:spcPct val="150000"/>
              </a:lnSpc>
            </a:pPr>
            <a:r>
              <a:rPr lang="tr-TR" dirty="0" smtClean="0"/>
              <a:t>Büyük-küçük harfler, semboller ve sayılar kullanın.</a:t>
            </a:r>
          </a:p>
          <a:p>
            <a:pPr>
              <a:lnSpc>
                <a:spcPct val="150000"/>
              </a:lnSpc>
            </a:pPr>
            <a:r>
              <a:rPr lang="tr-TR" dirty="0" smtClean="0"/>
              <a:t>Tüm hesaplar için aynı şifre kullanılmamalı.</a:t>
            </a:r>
          </a:p>
          <a:p>
            <a:pPr>
              <a:lnSpc>
                <a:spcPct val="150000"/>
              </a:lnSpc>
            </a:pPr>
            <a:r>
              <a:rPr lang="tr-TR" dirty="0" smtClean="0"/>
              <a:t>Şifre düzenli olarak değiştirilmeli.</a:t>
            </a:r>
          </a:p>
          <a:p>
            <a:pPr>
              <a:lnSpc>
                <a:spcPct val="150000"/>
              </a:lnSpc>
            </a:pPr>
            <a:r>
              <a:rPr lang="tr-TR" dirty="0" smtClean="0"/>
              <a:t>Kişisel bilgileri içermemeli.</a:t>
            </a:r>
          </a:p>
          <a:p>
            <a:pPr>
              <a:lnSpc>
                <a:spcPct val="150000"/>
              </a:lnSpc>
            </a:pPr>
            <a:endParaRPr lang="tr-TR" i="1" dirty="0" smtClean="0"/>
          </a:p>
        </p:txBody>
      </p:sp>
      <p:pic>
        <p:nvPicPr>
          <p:cNvPr id="1030" name="Picture 6" descr="http://www.aydinses.com/images/haberler/guvenli_internete_yeni_profiller_geliyor_h126419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007" r="21058"/>
          <a:stretch>
            <a:fillRect/>
          </a:stretch>
        </p:blipFill>
        <p:spPr bwMode="auto">
          <a:xfrm>
            <a:off x="6786578" y="4394404"/>
            <a:ext cx="2357422" cy="24635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>
                <a:solidFill>
                  <a:schemeClr val="accent1"/>
                </a:solidFill>
              </a:rPr>
              <a:t>İNTERNETİN GÜVENLİ KULLANIMI</a:t>
            </a:r>
            <a:br>
              <a:rPr lang="tr-TR" b="1" dirty="0" smtClean="0">
                <a:solidFill>
                  <a:schemeClr val="accent1"/>
                </a:solidFill>
              </a:rPr>
            </a:br>
            <a:r>
              <a:rPr lang="tr-TR" b="1" dirty="0" smtClean="0">
                <a:solidFill>
                  <a:schemeClr val="accent2"/>
                </a:solidFill>
              </a:rPr>
              <a:t>İPUCU - 2</a:t>
            </a:r>
            <a:endParaRPr lang="tr-TR" b="1" dirty="0">
              <a:solidFill>
                <a:schemeClr val="accent2"/>
              </a:solidFill>
            </a:endParaRP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97207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tr-TR" b="1" dirty="0" smtClean="0"/>
              <a:t>Kimseye kişisel bilgilerinizi vermeyin!</a:t>
            </a:r>
          </a:p>
          <a:p>
            <a:pPr>
              <a:lnSpc>
                <a:spcPct val="150000"/>
              </a:lnSpc>
            </a:pPr>
            <a:r>
              <a:rPr lang="tr-TR" b="1" dirty="0" smtClean="0"/>
              <a:t>Anne kızlık soyadı, </a:t>
            </a:r>
            <a:br>
              <a:rPr lang="tr-TR" b="1" dirty="0" smtClean="0"/>
            </a:br>
            <a:r>
              <a:rPr lang="tr-TR" b="1" dirty="0" smtClean="0"/>
              <a:t>doğum tarihi,</a:t>
            </a:r>
            <a:br>
              <a:rPr lang="tr-TR" b="1" dirty="0" smtClean="0"/>
            </a:br>
            <a:r>
              <a:rPr lang="tr-TR" b="1" dirty="0" smtClean="0"/>
              <a:t>telefon numarası,</a:t>
            </a:r>
            <a:br>
              <a:rPr lang="tr-TR" b="1" dirty="0" smtClean="0"/>
            </a:br>
            <a:r>
              <a:rPr lang="tr-TR" b="1" dirty="0" smtClean="0"/>
              <a:t>adres bilgisi vb.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>
                <a:solidFill>
                  <a:schemeClr val="accent1"/>
                </a:solidFill>
              </a:rPr>
              <a:t>İNTERNETİN GÜVENLİ KULLANIMI</a:t>
            </a:r>
            <a:br>
              <a:rPr lang="tr-TR" b="1" dirty="0" smtClean="0">
                <a:solidFill>
                  <a:schemeClr val="accent1"/>
                </a:solidFill>
              </a:rPr>
            </a:br>
            <a:r>
              <a:rPr lang="tr-TR" b="1" dirty="0" smtClean="0">
                <a:solidFill>
                  <a:schemeClr val="accent2"/>
                </a:solidFill>
              </a:rPr>
              <a:t>İPUCU - 3</a:t>
            </a:r>
            <a:endParaRPr lang="tr-TR" b="1" dirty="0">
              <a:solidFill>
                <a:schemeClr val="accent2"/>
              </a:solidFill>
            </a:endParaRP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97207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tr-TR" b="1" dirty="0" smtClean="0"/>
              <a:t>Her gelen e-postayı cevaplamayın/açmayın.</a:t>
            </a:r>
          </a:p>
          <a:p>
            <a:pPr>
              <a:lnSpc>
                <a:spcPct val="150000"/>
              </a:lnSpc>
            </a:pPr>
            <a:r>
              <a:rPr lang="tr-TR" sz="2800" dirty="0" smtClean="0"/>
              <a:t>Hırsızlar zaman zaman bankaları ya da alışveriş sitelerini taklit ederek size e-posta gönderebilir, bilgilerinizi güncellemenizi isteyebilir. </a:t>
            </a:r>
          </a:p>
          <a:p>
            <a:pPr>
              <a:lnSpc>
                <a:spcPct val="150000"/>
              </a:lnSpc>
            </a:pPr>
            <a:r>
              <a:rPr lang="tr-TR" sz="2800" dirty="0" smtClean="0"/>
              <a:t>Böyle bir e-posta alırsanız, e-posta gerçek gibi görünse bile cevap vermeyin ve ilgili kurumla iletişime geçin.</a:t>
            </a:r>
            <a:endParaRPr lang="tr-TR" dirty="0" smtClean="0"/>
          </a:p>
        </p:txBody>
      </p:sp>
      <p:pic>
        <p:nvPicPr>
          <p:cNvPr id="19458" name="Picture 2" descr="http://blog.vargonen.com/wp-content/uploads/2012/01/antivuris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768" y="5369827"/>
            <a:ext cx="2000232" cy="148817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>
                <a:solidFill>
                  <a:schemeClr val="accent1"/>
                </a:solidFill>
              </a:rPr>
              <a:t>İNTERNETİN GÜVENLİ KULLANIMI</a:t>
            </a:r>
            <a:br>
              <a:rPr lang="tr-TR" b="1" dirty="0" smtClean="0">
                <a:solidFill>
                  <a:schemeClr val="accent1"/>
                </a:solidFill>
              </a:rPr>
            </a:br>
            <a:r>
              <a:rPr lang="tr-TR" b="1" dirty="0" smtClean="0">
                <a:solidFill>
                  <a:schemeClr val="accent2"/>
                </a:solidFill>
              </a:rPr>
              <a:t>İPUCU - 4</a:t>
            </a:r>
            <a:endParaRPr lang="tr-TR" b="1" dirty="0">
              <a:solidFill>
                <a:schemeClr val="accent2"/>
              </a:solidFill>
            </a:endParaRP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972072"/>
          </a:xfrm>
        </p:spPr>
        <p:txBody>
          <a:bodyPr>
            <a:normAutofit/>
          </a:bodyPr>
          <a:lstStyle/>
          <a:p>
            <a:r>
              <a:rPr lang="tr-TR" b="1" dirty="0" smtClean="0"/>
              <a:t>Yazılımlarınızı güncel tutun!</a:t>
            </a:r>
          </a:p>
          <a:p>
            <a:r>
              <a:rPr lang="tr-TR" dirty="0" smtClean="0"/>
              <a:t>İşletim sisteminizi ve anti-virüs yazılımlarını sürekli güncel tutun. </a:t>
            </a:r>
          </a:p>
          <a:p>
            <a:r>
              <a:rPr lang="tr-TR" dirty="0" smtClean="0"/>
              <a:t>Bu programlar kötü niyetli kişilerin bilgisayarınıza girip bilgilerinizi ele geçirmesini engeller.</a:t>
            </a:r>
          </a:p>
          <a:p>
            <a:r>
              <a:rPr lang="tr-TR" dirty="0" smtClean="0"/>
              <a:t>Güncelleme yaptığınızda ilgili yazılımdaki güvenlik açıklarını kapatmış ve böylece izinsiz girişleri engellemiş olursunuz.</a:t>
            </a:r>
            <a:endParaRPr lang="tr-TR" dirty="0"/>
          </a:p>
        </p:txBody>
      </p:sp>
      <p:pic>
        <p:nvPicPr>
          <p:cNvPr id="22530" name="Picture 2" descr="http://www.yasarcanturk.com/wp-content/uploads/2011/11/internet_temizlik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4277" y="5143512"/>
            <a:ext cx="2989724" cy="17144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>
                <a:solidFill>
                  <a:schemeClr val="accent1"/>
                </a:solidFill>
              </a:rPr>
              <a:t>İNTERNETİN GÜVENLİ KULLANIMI</a:t>
            </a:r>
            <a:br>
              <a:rPr lang="tr-TR" b="1" dirty="0" smtClean="0">
                <a:solidFill>
                  <a:schemeClr val="accent1"/>
                </a:solidFill>
              </a:rPr>
            </a:br>
            <a:r>
              <a:rPr lang="tr-TR" b="1" dirty="0" smtClean="0">
                <a:solidFill>
                  <a:schemeClr val="accent2"/>
                </a:solidFill>
              </a:rPr>
              <a:t>İPUCU - 5</a:t>
            </a:r>
            <a:endParaRPr lang="tr-TR" b="1" dirty="0">
              <a:solidFill>
                <a:schemeClr val="accent2"/>
              </a:solidFill>
            </a:endParaRP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972072"/>
          </a:xfrm>
        </p:spPr>
        <p:txBody>
          <a:bodyPr>
            <a:normAutofit/>
          </a:bodyPr>
          <a:lstStyle/>
          <a:p>
            <a:r>
              <a:rPr lang="tr-TR" b="1" dirty="0" smtClean="0"/>
              <a:t>Her yerden bağlanmayın!</a:t>
            </a:r>
          </a:p>
          <a:p>
            <a:r>
              <a:rPr lang="tr-TR" dirty="0" smtClean="0"/>
              <a:t>Eğer internet </a:t>
            </a:r>
            <a:r>
              <a:rPr lang="tr-TR" dirty="0" err="1" smtClean="0"/>
              <a:t>cafe</a:t>
            </a:r>
            <a:r>
              <a:rPr lang="tr-TR" dirty="0" smtClean="0"/>
              <a:t>, AVM gibi ortak alanlarda kablosuz (</a:t>
            </a:r>
            <a:r>
              <a:rPr lang="tr-TR" dirty="0" err="1" smtClean="0"/>
              <a:t>Wi</a:t>
            </a:r>
            <a:r>
              <a:rPr lang="tr-TR" dirty="0" smtClean="0"/>
              <a:t>-Fi) internet erişimi sunan bir yerden internete bağlanıyorsanız, alışveriş ya da bankacılık işlemlerini yapmayın.</a:t>
            </a:r>
            <a:endParaRPr lang="tr-TR" dirty="0"/>
          </a:p>
        </p:txBody>
      </p:sp>
      <p:pic>
        <p:nvPicPr>
          <p:cNvPr id="7" name="6 Resim" descr="untitle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15140" y="4214818"/>
            <a:ext cx="2322303" cy="25050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>
                <a:solidFill>
                  <a:schemeClr val="accent1"/>
                </a:solidFill>
              </a:rPr>
              <a:t>İNTERNETİN GÜVENLİ KULLANIMI</a:t>
            </a:r>
            <a:br>
              <a:rPr lang="tr-TR" b="1" dirty="0" smtClean="0">
                <a:solidFill>
                  <a:schemeClr val="accent1"/>
                </a:solidFill>
              </a:rPr>
            </a:br>
            <a:r>
              <a:rPr lang="tr-TR" b="1" dirty="0" smtClean="0">
                <a:solidFill>
                  <a:schemeClr val="accent2"/>
                </a:solidFill>
              </a:rPr>
              <a:t>İPUCU - 6</a:t>
            </a:r>
            <a:endParaRPr lang="tr-TR" b="1" dirty="0">
              <a:solidFill>
                <a:schemeClr val="accent2"/>
              </a:solidFill>
            </a:endParaRP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972072"/>
          </a:xfrm>
        </p:spPr>
        <p:txBody>
          <a:bodyPr>
            <a:normAutofit/>
          </a:bodyPr>
          <a:lstStyle/>
          <a:p>
            <a:r>
              <a:rPr lang="tr-TR" b="1" dirty="0" smtClean="0"/>
              <a:t>Oturumu kapatın!</a:t>
            </a:r>
          </a:p>
          <a:p>
            <a:r>
              <a:rPr lang="tr-TR" dirty="0" smtClean="0"/>
              <a:t>Ortak kullanıma açık bilgisayarlardan internet kullanıyorsanız, bilgisayardan kalkmadan önce bütün hesaplarınızdan çıktığınızdan emin olun.</a:t>
            </a:r>
            <a:endParaRPr lang="tr-TR" dirty="0"/>
          </a:p>
        </p:txBody>
      </p:sp>
      <p:pic>
        <p:nvPicPr>
          <p:cNvPr id="24580" name="Picture 4" descr="http://www.sondakika.com/haber-foto/132/guvenli-internet-21-ilde-30-bin-kisiye-anlatildi-3879132_9081_300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9999"/>
          <a:stretch>
            <a:fillRect/>
          </a:stretch>
        </p:blipFill>
        <p:spPr bwMode="auto">
          <a:xfrm>
            <a:off x="5969032" y="4000504"/>
            <a:ext cx="3174968" cy="28574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>
                <a:solidFill>
                  <a:schemeClr val="accent1"/>
                </a:solidFill>
              </a:rPr>
              <a:t>İNTERNETİN GÜVENLİ KULLANIMI</a:t>
            </a:r>
            <a:br>
              <a:rPr lang="tr-TR" b="1" dirty="0" smtClean="0">
                <a:solidFill>
                  <a:schemeClr val="accent1"/>
                </a:solidFill>
              </a:rPr>
            </a:br>
            <a:r>
              <a:rPr lang="tr-TR" b="1" dirty="0" smtClean="0">
                <a:solidFill>
                  <a:schemeClr val="accent2"/>
                </a:solidFill>
              </a:rPr>
              <a:t>İPUCU - 7</a:t>
            </a:r>
            <a:endParaRPr lang="tr-TR" b="1" dirty="0">
              <a:solidFill>
                <a:schemeClr val="accent2"/>
              </a:solidFill>
            </a:endParaRP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972072"/>
          </a:xfrm>
        </p:spPr>
        <p:txBody>
          <a:bodyPr>
            <a:normAutofit/>
          </a:bodyPr>
          <a:lstStyle/>
          <a:p>
            <a:r>
              <a:rPr lang="tr-TR" b="1" dirty="0" smtClean="0"/>
              <a:t>Güvenli internet hizmetini kullanın!</a:t>
            </a:r>
          </a:p>
          <a:p>
            <a:r>
              <a:rPr lang="tr-TR" spc="-150" dirty="0" smtClean="0"/>
              <a:t>İnternetteki zararlı içeriklerden ailenizi korumak için güvenli internet hizmetini kullanın. </a:t>
            </a:r>
          </a:p>
          <a:p>
            <a:r>
              <a:rPr lang="tr-TR" dirty="0" smtClean="0"/>
              <a:t>Güvenli İnternet, iki farklı profil seçeneği sunar:</a:t>
            </a:r>
          </a:p>
          <a:p>
            <a:pPr lvl="2">
              <a:buNone/>
            </a:pPr>
            <a:r>
              <a:rPr lang="tr-TR" sz="3200" dirty="0" smtClean="0"/>
              <a:t>	Çocuk Profili</a:t>
            </a:r>
          </a:p>
          <a:p>
            <a:pPr lvl="2">
              <a:buNone/>
            </a:pPr>
            <a:r>
              <a:rPr lang="tr-TR" sz="3200" dirty="0" smtClean="0"/>
              <a:t>	      Aile Profili</a:t>
            </a:r>
          </a:p>
          <a:p>
            <a:pPr lvl="1"/>
            <a:endParaRPr lang="tr-TR" dirty="0" smtClean="0"/>
          </a:p>
          <a:p>
            <a:pPr>
              <a:buNone/>
            </a:pPr>
            <a:r>
              <a:rPr lang="tr-TR" sz="3600" b="1" dirty="0" smtClean="0"/>
              <a:t>	</a:t>
            </a:r>
            <a:r>
              <a:rPr lang="tr-TR" sz="4000" b="1" dirty="0" smtClean="0"/>
              <a:t>www.guvenlinet.org.tr</a:t>
            </a:r>
            <a:endParaRPr lang="tr-TR" sz="3600" b="1" dirty="0" smtClean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15074" y="4857760"/>
            <a:ext cx="2857500" cy="14478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62" name="Picture 2" descr="http://www.haberlerne.com/wp-content/uploads/2012/09/guvenli_internet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57224" y="3714752"/>
            <a:ext cx="1214446" cy="11118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>
                <a:solidFill>
                  <a:schemeClr val="accent1"/>
                </a:solidFill>
              </a:rPr>
              <a:t>İNTERNETİN GÜVENLİ KULLANIMI</a:t>
            </a:r>
            <a:br>
              <a:rPr lang="tr-TR" b="1" dirty="0" smtClean="0">
                <a:solidFill>
                  <a:schemeClr val="accent1"/>
                </a:solidFill>
              </a:rPr>
            </a:br>
            <a:r>
              <a:rPr lang="tr-TR" b="1" dirty="0" smtClean="0">
                <a:solidFill>
                  <a:schemeClr val="accent2"/>
                </a:solidFill>
              </a:rPr>
              <a:t>İPUCU - 8</a:t>
            </a:r>
            <a:endParaRPr lang="tr-TR" b="1" dirty="0">
              <a:solidFill>
                <a:schemeClr val="accent2"/>
              </a:solidFill>
            </a:endParaRP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972072"/>
          </a:xfrm>
        </p:spPr>
        <p:txBody>
          <a:bodyPr>
            <a:normAutofit/>
          </a:bodyPr>
          <a:lstStyle/>
          <a:p>
            <a:r>
              <a:rPr lang="tr-TR" b="1" dirty="0" smtClean="0"/>
              <a:t>Internet kullanıcı adı ve şifrenizi, aileniz dışında hiç kimseye vermeyin.</a:t>
            </a:r>
            <a:endParaRPr lang="tr-TR" dirty="0" smtClean="0"/>
          </a:p>
          <a:p>
            <a:pPr>
              <a:buNone/>
            </a:pPr>
            <a:endParaRPr lang="tr-TR" sz="3600" b="1" dirty="0" smtClean="0"/>
          </a:p>
        </p:txBody>
      </p:sp>
      <p:pic>
        <p:nvPicPr>
          <p:cNvPr id="1026" name="Picture 2" descr="Internet kullanıcı adı ve şifrenizi, aileniz dışında hiç kimseye vermeyin.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24128" y="4509120"/>
            <a:ext cx="3238500" cy="215265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xmlns="" val="2334106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57300" y="1609725"/>
            <a:ext cx="6629400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1766455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>
                <a:solidFill>
                  <a:schemeClr val="accent1"/>
                </a:solidFill>
              </a:rPr>
              <a:t>İNTERNETİN GÜVENLİ KULLANIMI</a:t>
            </a:r>
            <a:br>
              <a:rPr lang="tr-TR" b="1" dirty="0" smtClean="0">
                <a:solidFill>
                  <a:schemeClr val="accent1"/>
                </a:solidFill>
              </a:rPr>
            </a:br>
            <a:r>
              <a:rPr lang="tr-TR" b="1" dirty="0" smtClean="0">
                <a:solidFill>
                  <a:schemeClr val="accent2"/>
                </a:solidFill>
              </a:rPr>
              <a:t>İPUCU - 9</a:t>
            </a:r>
            <a:endParaRPr lang="tr-TR" b="1" dirty="0">
              <a:solidFill>
                <a:schemeClr val="accent2"/>
              </a:solidFill>
            </a:endParaRP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972072"/>
          </a:xfrm>
        </p:spPr>
        <p:txBody>
          <a:bodyPr>
            <a:normAutofit/>
          </a:bodyPr>
          <a:lstStyle/>
          <a:p>
            <a:r>
              <a:rPr lang="tr-TR" b="1" dirty="0" smtClean="0"/>
              <a:t>Ailenize sormadan kesinlikle internet ortamında alışveriş yapmayın.</a:t>
            </a:r>
            <a:endParaRPr lang="tr-TR" dirty="0" smtClean="0"/>
          </a:p>
          <a:p>
            <a:pPr>
              <a:buNone/>
            </a:pPr>
            <a:endParaRPr lang="tr-TR" sz="3600" b="1" dirty="0" smtClean="0"/>
          </a:p>
        </p:txBody>
      </p:sp>
      <p:pic>
        <p:nvPicPr>
          <p:cNvPr id="2050" name="Picture 2" descr="Internet kullanıcı adı ve şifrenizi, aileniz dışında hiç kimseye vermeyin.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492896"/>
            <a:ext cx="3813423" cy="381342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23387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>
                <a:solidFill>
                  <a:schemeClr val="accent1"/>
                </a:solidFill>
              </a:rPr>
              <a:t>İNTERNETİN GÜVENLİ KULLANIMI</a:t>
            </a:r>
            <a:br>
              <a:rPr lang="tr-TR" b="1" dirty="0" smtClean="0">
                <a:solidFill>
                  <a:schemeClr val="accent1"/>
                </a:solidFill>
              </a:rPr>
            </a:br>
            <a:r>
              <a:rPr lang="tr-TR" b="1" dirty="0" smtClean="0">
                <a:solidFill>
                  <a:schemeClr val="accent2"/>
                </a:solidFill>
              </a:rPr>
              <a:t>İPUCU - 10</a:t>
            </a:r>
            <a:endParaRPr lang="tr-TR" b="1" dirty="0">
              <a:solidFill>
                <a:schemeClr val="accent2"/>
              </a:solidFill>
            </a:endParaRP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972072"/>
          </a:xfrm>
        </p:spPr>
        <p:txBody>
          <a:bodyPr>
            <a:normAutofit/>
          </a:bodyPr>
          <a:lstStyle/>
          <a:p>
            <a:r>
              <a:rPr lang="tr-TR" b="1" dirty="0" smtClean="0"/>
              <a:t>İhbar edin. </a:t>
            </a:r>
            <a:r>
              <a:rPr lang="tr-TR" dirty="0" smtClean="0"/>
              <a:t>(</a:t>
            </a: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www.ihbarweb.org.tr</a:t>
            </a:r>
            <a:r>
              <a:rPr lang="tr-TR" dirty="0" smtClean="0"/>
              <a:t>)</a:t>
            </a:r>
          </a:p>
          <a:p>
            <a:r>
              <a:rPr lang="tr-TR" dirty="0" smtClean="0"/>
              <a:t>İnternet ortamında, sizi rahatsız ve tehdit eden kişileri ailenize haberin.</a:t>
            </a:r>
          </a:p>
          <a:p>
            <a:r>
              <a:rPr lang="tr-TR" dirty="0" smtClean="0"/>
              <a:t>Konuyla ilgili emniyet birimlerine </a:t>
            </a:r>
            <a:r>
              <a:rPr lang="tr-TR" b="1" dirty="0" smtClean="0"/>
              <a:t>(155 ihbar hattı) </a:t>
            </a:r>
            <a:r>
              <a:rPr lang="tr-TR" dirty="0" smtClean="0"/>
              <a:t>bilgi verin.</a:t>
            </a:r>
          </a:p>
          <a:p>
            <a:pPr>
              <a:buNone/>
            </a:pPr>
            <a:endParaRPr lang="tr-TR" sz="3600" b="1" dirty="0" smtClean="0"/>
          </a:p>
        </p:txBody>
      </p:sp>
      <p:pic>
        <p:nvPicPr>
          <p:cNvPr id="3074" name="Picture 2" descr="Internet kullanıcı adı ve şifrenizi, aileniz dışında hiç kimseye vermeyin.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08104" y="3717032"/>
            <a:ext cx="2952750" cy="30480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xmlns="" val="486786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guvenliinternet.org/images/guvenli/is_ozel_hdr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33326" y="1714488"/>
            <a:ext cx="9591672" cy="28575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b="1" dirty="0" smtClean="0">
                <a:solidFill>
                  <a:schemeClr val="accent1"/>
                </a:solidFill>
              </a:rPr>
              <a:t>SOSYAL AĞLARIN KULLANIMI</a:t>
            </a:r>
            <a:endParaRPr lang="tr-TR" b="1" dirty="0">
              <a:solidFill>
                <a:schemeClr val="accent2"/>
              </a:solidFill>
            </a:endParaRP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972072"/>
          </a:xfrm>
        </p:spPr>
        <p:txBody>
          <a:bodyPr>
            <a:noAutofit/>
          </a:bodyPr>
          <a:lstStyle/>
          <a:p>
            <a:r>
              <a:rPr lang="tr-TR" sz="2800" b="1" dirty="0" smtClean="0"/>
              <a:t>Paylaştığın bilgilere dikkat et! </a:t>
            </a:r>
          </a:p>
          <a:p>
            <a:r>
              <a:rPr lang="tr-TR" sz="2800" dirty="0" smtClean="0"/>
              <a:t>Unutma! Paylaştığın fotoğraf, video ya da benzeri herhangi bir bilgi senin kontrolünden çıkar ve her yere gidebilir.</a:t>
            </a:r>
          </a:p>
          <a:p>
            <a:r>
              <a:rPr lang="tr-TR" sz="2800" dirty="0" smtClean="0"/>
              <a:t>Koyduğun fotoğraflarda ve videolarda görünen bir cadde veya sokak tabelası, arka planda görünen bir simge, mekan ismi gibi detaylar kötü niyetli kişilerin yaşadığınız yeri belirlemesine yardım edebilir.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b="1" dirty="0" smtClean="0">
                <a:solidFill>
                  <a:schemeClr val="accent1"/>
                </a:solidFill>
              </a:rPr>
              <a:t>SOSYAL AĞLARIN KULLANIMI</a:t>
            </a:r>
            <a:endParaRPr lang="tr-TR" b="1" dirty="0">
              <a:solidFill>
                <a:schemeClr val="accent2"/>
              </a:solidFill>
            </a:endParaRP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757758"/>
          </a:xfrm>
        </p:spPr>
        <p:txBody>
          <a:bodyPr>
            <a:noAutofit/>
          </a:bodyPr>
          <a:lstStyle/>
          <a:p>
            <a:r>
              <a:rPr lang="tr-TR" sz="3200" b="1" dirty="0" smtClean="0"/>
              <a:t>Gizlilik ayarlarını yap! </a:t>
            </a:r>
          </a:p>
          <a:p>
            <a:r>
              <a:rPr lang="tr-TR" sz="3200" dirty="0" smtClean="0"/>
              <a:t>Profilinizi herkese açık hale getirmeyin. </a:t>
            </a:r>
          </a:p>
          <a:p>
            <a:r>
              <a:rPr lang="tr-TR" sz="3200" dirty="0" smtClean="0"/>
              <a:t>Profilinizi kimlerin görüntüleyebileceği ile ilgili gizlilik ayarlarını mutlaka yapın.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b="1" dirty="0" smtClean="0">
                <a:solidFill>
                  <a:schemeClr val="accent1"/>
                </a:solidFill>
              </a:rPr>
              <a:t>SOSYAL AĞLARIN KULLANIMI</a:t>
            </a:r>
            <a:endParaRPr lang="tr-TR" b="1" dirty="0">
              <a:solidFill>
                <a:schemeClr val="accent2"/>
              </a:solidFill>
            </a:endParaRPr>
          </a:p>
        </p:txBody>
      </p:sp>
      <p:pic>
        <p:nvPicPr>
          <p:cNvPr id="1028" name="Picture 4" descr="internet meraya gelirse ile ilgili görsel sonucu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2132856"/>
            <a:ext cx="7337954" cy="4127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3" name="Metin kutusu 2"/>
          <p:cNvSpPr txBox="1"/>
          <p:nvPr/>
        </p:nvSpPr>
        <p:spPr>
          <a:xfrm>
            <a:off x="2581676" y="1556792"/>
            <a:ext cx="36857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 smtClean="0">
                <a:solidFill>
                  <a:srgbClr val="002060"/>
                </a:solidFill>
              </a:rPr>
              <a:t>İNTERNET MERAYA GELİRSE</a:t>
            </a:r>
            <a:endParaRPr lang="tr-TR" sz="2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10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ternet-meraya-gelirse.mp4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80934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584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b="1" dirty="0" smtClean="0">
                <a:solidFill>
                  <a:schemeClr val="accent1"/>
                </a:solidFill>
              </a:rPr>
              <a:t>SOSYAL AĞLARIN KULLANIMI</a:t>
            </a:r>
            <a:endParaRPr lang="tr-TR" b="1" dirty="0">
              <a:solidFill>
                <a:schemeClr val="accent2"/>
              </a:solidFill>
            </a:endParaRP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757758"/>
          </a:xfrm>
        </p:spPr>
        <p:txBody>
          <a:bodyPr>
            <a:noAutofit/>
          </a:bodyPr>
          <a:lstStyle/>
          <a:p>
            <a:r>
              <a:rPr lang="tr-TR" sz="3200" b="1" dirty="0" smtClean="0"/>
              <a:t>Tanımadığına güvenme! </a:t>
            </a:r>
          </a:p>
          <a:p>
            <a:r>
              <a:rPr lang="tr-TR" sz="3200" dirty="0" smtClean="0"/>
              <a:t>Sosyal ağlarda tanımadığın kişilere özel bilgilerini verme.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Çocuklar İçin Güvenli İnternet Nasıl Sağlanır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b="1" dirty="0" smtClean="0">
                <a:solidFill>
                  <a:schemeClr val="accent1"/>
                </a:solidFill>
              </a:rPr>
              <a:t>SOSYAL AĞLARIN KULLANIMI</a:t>
            </a:r>
            <a:endParaRPr lang="tr-TR" b="1" dirty="0">
              <a:solidFill>
                <a:schemeClr val="accent2"/>
              </a:solidFill>
            </a:endParaRP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757758"/>
          </a:xfrm>
        </p:spPr>
        <p:txBody>
          <a:bodyPr>
            <a:noAutofit/>
          </a:bodyPr>
          <a:lstStyle/>
          <a:p>
            <a:r>
              <a:rPr lang="tr-TR" sz="3200" b="1" dirty="0" smtClean="0"/>
              <a:t>Zorbalık yapma! </a:t>
            </a:r>
          </a:p>
          <a:p>
            <a:r>
              <a:rPr lang="tr-TR" dirty="0" smtClean="0"/>
              <a:t>Sosyal ağlarda, günlük hayatta söylemeyeceğiniz sözleri yazmayın ve yapmayacağınız davranışlarda bulunmayın.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Dünyada İnternet Kullanımı</a:t>
            </a:r>
            <a:endParaRPr lang="tr-TR" dirty="0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133056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tr-TR" dirty="0" smtClean="0"/>
              <a:t>4.38 milyar kişi internet kullanıcısı var.</a:t>
            </a:r>
          </a:p>
          <a:p>
            <a:pPr>
              <a:lnSpc>
                <a:spcPct val="150000"/>
              </a:lnSpc>
            </a:pPr>
            <a:r>
              <a:rPr lang="tr-TR" dirty="0" smtClean="0"/>
              <a:t>3.48 milyar kişi sosyal medya kullanıcısı var.</a:t>
            </a:r>
          </a:p>
          <a:p>
            <a:pPr>
              <a:lnSpc>
                <a:spcPct val="150000"/>
              </a:lnSpc>
            </a:pPr>
            <a:r>
              <a:rPr lang="tr-TR" dirty="0" smtClean="0"/>
              <a:t>5.11 milyar kişi mobil kullanıcısı var.</a:t>
            </a:r>
          </a:p>
          <a:p>
            <a:pPr>
              <a:lnSpc>
                <a:spcPct val="150000"/>
              </a:lnSpc>
            </a:pPr>
            <a:r>
              <a:rPr lang="tr-TR" dirty="0"/>
              <a:t>3.25 milyar mobil sosyal medya </a:t>
            </a:r>
            <a:r>
              <a:rPr lang="tr-TR" dirty="0" smtClean="0"/>
              <a:t>kullanıcısı var.</a:t>
            </a:r>
          </a:p>
          <a:p>
            <a:pPr>
              <a:lnSpc>
                <a:spcPct val="150000"/>
              </a:lnSpc>
            </a:pPr>
            <a:endParaRPr lang="tr-TR" dirty="0" smtClean="0"/>
          </a:p>
        </p:txBody>
      </p:sp>
      <p:pic>
        <p:nvPicPr>
          <p:cNvPr id="9" name="Picture 2" descr="E:\TiB\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58082" y="0"/>
            <a:ext cx="1785918" cy="13092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Metin kutusu 1"/>
          <p:cNvSpPr txBox="1"/>
          <p:nvPr/>
        </p:nvSpPr>
        <p:spPr>
          <a:xfrm>
            <a:off x="442425" y="6019934"/>
            <a:ext cx="8208912" cy="646331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  <a:prstDash val="lgDash"/>
          </a:ln>
        </p:spPr>
        <p:txBody>
          <a:bodyPr wrap="square" rtlCol="0">
            <a:spAutoFit/>
          </a:bodyPr>
          <a:lstStyle/>
          <a:p>
            <a:r>
              <a:rPr lang="tr-TR" b="1" dirty="0" smtClean="0"/>
              <a:t>NOT: </a:t>
            </a:r>
            <a:r>
              <a:rPr lang="tr-TR" dirty="0" smtClean="0"/>
              <a:t>Veriler, </a:t>
            </a:r>
            <a:r>
              <a:rPr lang="en-US" dirty="0"/>
              <a:t>31 </a:t>
            </a:r>
            <a:r>
              <a:rPr lang="en-US" dirty="0" err="1"/>
              <a:t>Ocak</a:t>
            </a:r>
            <a:r>
              <a:rPr lang="en-US" dirty="0"/>
              <a:t> </a:t>
            </a:r>
            <a:r>
              <a:rPr lang="en-US" dirty="0" err="1"/>
              <a:t>tarihi</a:t>
            </a:r>
            <a:r>
              <a:rPr lang="en-US" dirty="0"/>
              <a:t> </a:t>
            </a:r>
            <a:r>
              <a:rPr lang="en-US" dirty="0" err="1"/>
              <a:t>ile</a:t>
            </a:r>
            <a:r>
              <a:rPr lang="en-US" dirty="0"/>
              <a:t> </a:t>
            </a:r>
            <a:r>
              <a:rPr lang="en-US" dirty="0" err="1"/>
              <a:t>yayınlanan</a:t>
            </a:r>
            <a:r>
              <a:rPr lang="en-US" dirty="0"/>
              <a:t> </a:t>
            </a:r>
            <a:r>
              <a:rPr lang="en-US" b="1" dirty="0">
                <a:hlinkClick r:id="rId3"/>
              </a:rPr>
              <a:t>We Are Social</a:t>
            </a:r>
            <a:r>
              <a:rPr lang="en-US" b="1" dirty="0"/>
              <a:t> 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Hootsuite’in</a:t>
            </a:r>
            <a:r>
              <a:rPr lang="en-US" dirty="0"/>
              <a:t> </a:t>
            </a:r>
            <a:r>
              <a:rPr lang="en-US" dirty="0" err="1"/>
              <a:t>birlikte</a:t>
            </a:r>
            <a:r>
              <a:rPr lang="en-US" dirty="0"/>
              <a:t> </a:t>
            </a:r>
            <a:r>
              <a:rPr lang="en-US" dirty="0" err="1"/>
              <a:t>yayınladığı</a:t>
            </a:r>
            <a:r>
              <a:rPr lang="en-US" dirty="0"/>
              <a:t> “Digital in 2019” </a:t>
            </a:r>
            <a:r>
              <a:rPr lang="en-US" dirty="0" err="1" smtClean="0"/>
              <a:t>raporunda</a:t>
            </a:r>
            <a:r>
              <a:rPr lang="tr-TR" dirty="0" smtClean="0"/>
              <a:t>n alınmıştır.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iber zorbalık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b="1" dirty="0" smtClean="0">
                <a:solidFill>
                  <a:schemeClr val="accent1"/>
                </a:solidFill>
              </a:rPr>
              <a:t>SOSYAL AĞLARIN KULLANIMI</a:t>
            </a:r>
            <a:endParaRPr lang="tr-TR" b="1" dirty="0">
              <a:solidFill>
                <a:schemeClr val="accent2"/>
              </a:solidFill>
            </a:endParaRP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757758"/>
          </a:xfrm>
        </p:spPr>
        <p:txBody>
          <a:bodyPr>
            <a:noAutofit/>
          </a:bodyPr>
          <a:lstStyle/>
          <a:p>
            <a:r>
              <a:rPr lang="tr-TR" sz="3200" b="1" dirty="0" smtClean="0"/>
              <a:t>İhbar et! </a:t>
            </a:r>
          </a:p>
          <a:p>
            <a:r>
              <a:rPr lang="tr-TR" dirty="0" smtClean="0"/>
              <a:t>Kendinizin ya da ailenizin tehlikede olduğunu </a:t>
            </a:r>
          </a:p>
          <a:p>
            <a:pPr>
              <a:buNone/>
            </a:pPr>
            <a:r>
              <a:rPr lang="tr-TR" dirty="0" smtClean="0"/>
              <a:t>    hissettiğinizde mutlaka harekete geçin.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b="1" dirty="0" smtClean="0">
                <a:solidFill>
                  <a:schemeClr val="accent2"/>
                </a:solidFill>
              </a:rPr>
              <a:t>Şikayet Edin!</a:t>
            </a:r>
            <a:endParaRPr lang="tr-TR" b="1" dirty="0">
              <a:solidFill>
                <a:schemeClr val="accent2"/>
              </a:solidFill>
            </a:endParaRP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75775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tr-TR" dirty="0" smtClean="0"/>
              <a:t>	İnternette karşılaşabileceğiniz uygunsuz içerikli, zararlı ve rahatsız edici siteleri ihbar edin.</a:t>
            </a:r>
          </a:p>
          <a:p>
            <a:pPr>
              <a:buNone/>
            </a:pPr>
            <a:r>
              <a:rPr lang="tr-TR" dirty="0" smtClean="0"/>
              <a:t>	</a:t>
            </a:r>
          </a:p>
          <a:p>
            <a:pPr>
              <a:buNone/>
            </a:pPr>
            <a:r>
              <a:rPr lang="tr-TR" dirty="0" smtClean="0"/>
              <a:t>	Şikayet için;</a:t>
            </a:r>
          </a:p>
          <a:p>
            <a:pPr marL="365760" lvl="1" indent="0" algn="ctr">
              <a:lnSpc>
                <a:spcPct val="150000"/>
              </a:lnSpc>
              <a:buNone/>
            </a:pPr>
            <a:r>
              <a:rPr lang="tr-TR" sz="3600" b="1" dirty="0" smtClean="0">
                <a:solidFill>
                  <a:srgbClr val="FF0000"/>
                </a:solidFill>
                <a:hlinkClick r:id="rId2"/>
              </a:rPr>
              <a:t>www.ihbarweb.org.tr</a:t>
            </a:r>
            <a:endParaRPr lang="tr-TR" sz="3600" b="1" dirty="0" smtClean="0">
              <a:solidFill>
                <a:srgbClr val="FF0000"/>
              </a:solidFill>
            </a:endParaRPr>
          </a:p>
        </p:txBody>
      </p:sp>
      <p:pic>
        <p:nvPicPr>
          <p:cNvPr id="2050" name="Picture 2" descr="http://www.siber.pol.tr/SiteAssets/Daire/Images/155ihba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5575" y="-242888"/>
            <a:ext cx="1981200" cy="514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www.siber.pol.tr/SiteAssets/Daire/Images/155ihba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7975" y="-90488"/>
            <a:ext cx="1981200" cy="514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Resim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91880" y="4958146"/>
            <a:ext cx="2641270" cy="6857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4800" b="1" dirty="0" smtClean="0"/>
              <a:t>TEŞEKKÜRLER!</a:t>
            </a:r>
            <a:endParaRPr lang="tr-TR" sz="4800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tr-TR" sz="4000" dirty="0" smtClean="0"/>
          </a:p>
          <a:p>
            <a:pPr algn="ctr">
              <a:buNone/>
            </a:pPr>
            <a:endParaRPr lang="tr-TR" sz="4000" dirty="0" smtClean="0"/>
          </a:p>
          <a:p>
            <a:pPr algn="ctr">
              <a:buNone/>
            </a:pPr>
            <a:r>
              <a:rPr lang="tr-TR" sz="6000" i="1" dirty="0" smtClean="0">
                <a:solidFill>
                  <a:schemeClr val="accent2"/>
                </a:solidFill>
              </a:rPr>
              <a:t>Beni dinlediğiniz için…</a:t>
            </a:r>
            <a:endParaRPr lang="tr-TR" sz="6000" i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ransition spd="med">
    <p:sndAc>
      <p:stSnd>
        <p:snd r:embed="rId2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57300" y="1609725"/>
            <a:ext cx="6629400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654419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Türkiye’de İnternet Kullanımı</a:t>
            </a:r>
            <a:endParaRPr lang="tr-TR" dirty="0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r-TR" sz="2400" dirty="0"/>
              <a:t>82,4 milyon nüfusa sahip ülkemizde;</a:t>
            </a:r>
          </a:p>
          <a:p>
            <a:r>
              <a:rPr lang="tr-TR" sz="2400" b="1" dirty="0" smtClean="0"/>
              <a:t>59.36 </a:t>
            </a:r>
            <a:r>
              <a:rPr lang="tr-TR" sz="2400" b="1" dirty="0"/>
              <a:t>milyon İnternet kullanıcısı</a:t>
            </a:r>
            <a:endParaRPr lang="tr-TR" sz="2400" dirty="0"/>
          </a:p>
          <a:p>
            <a:r>
              <a:rPr lang="tr-TR" sz="2400" b="1" dirty="0" smtClean="0"/>
              <a:t>52 </a:t>
            </a:r>
            <a:r>
              <a:rPr lang="tr-TR" sz="2400" b="1" dirty="0"/>
              <a:t>milyon aktif sosyal medya kullanıcısı</a:t>
            </a:r>
            <a:endParaRPr lang="tr-TR" sz="2400" dirty="0"/>
          </a:p>
          <a:p>
            <a:r>
              <a:rPr lang="tr-TR" sz="2400" b="1" dirty="0" smtClean="0"/>
              <a:t>44 </a:t>
            </a:r>
            <a:r>
              <a:rPr lang="tr-TR" sz="2400" b="1" dirty="0"/>
              <a:t>milyon aktif mobil sosyal medya kullanıcısı</a:t>
            </a:r>
            <a:r>
              <a:rPr lang="tr-TR" sz="2400" dirty="0"/>
              <a:t> var.</a:t>
            </a:r>
          </a:p>
        </p:txBody>
      </p:sp>
      <p:pic>
        <p:nvPicPr>
          <p:cNvPr id="9" name="Picture 2" descr="E:\TiB\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58082" y="0"/>
            <a:ext cx="1785918" cy="13092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Metin kutusu 6"/>
          <p:cNvSpPr txBox="1"/>
          <p:nvPr/>
        </p:nvSpPr>
        <p:spPr>
          <a:xfrm>
            <a:off x="442425" y="6019934"/>
            <a:ext cx="8208912" cy="646331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  <a:prstDash val="lgDash"/>
          </a:ln>
        </p:spPr>
        <p:txBody>
          <a:bodyPr wrap="square" rtlCol="0">
            <a:spAutoFit/>
          </a:bodyPr>
          <a:lstStyle/>
          <a:p>
            <a:r>
              <a:rPr lang="tr-TR" b="1" dirty="0" smtClean="0"/>
              <a:t>NOT: </a:t>
            </a:r>
            <a:r>
              <a:rPr lang="tr-TR" dirty="0" smtClean="0"/>
              <a:t>Veriler, </a:t>
            </a:r>
            <a:r>
              <a:rPr lang="en-US" dirty="0"/>
              <a:t> </a:t>
            </a:r>
            <a:r>
              <a:rPr lang="en-US" b="1" dirty="0">
                <a:hlinkClick r:id="rId3"/>
              </a:rPr>
              <a:t>We Are Social</a:t>
            </a:r>
            <a:r>
              <a:rPr lang="en-US" b="1" dirty="0"/>
              <a:t> 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Hootsuite’in</a:t>
            </a:r>
            <a:r>
              <a:rPr lang="en-US" dirty="0"/>
              <a:t> </a:t>
            </a:r>
            <a:r>
              <a:rPr lang="en-US" dirty="0" err="1"/>
              <a:t>birlikte</a:t>
            </a:r>
            <a:r>
              <a:rPr lang="en-US" dirty="0"/>
              <a:t> </a:t>
            </a:r>
            <a:r>
              <a:rPr lang="en-US" dirty="0" err="1"/>
              <a:t>yayınladığı</a:t>
            </a:r>
            <a:r>
              <a:rPr lang="en-US" dirty="0"/>
              <a:t> </a:t>
            </a:r>
            <a:r>
              <a:rPr lang="en-US" dirty="0" smtClean="0"/>
              <a:t>“</a:t>
            </a:r>
            <a:r>
              <a:rPr lang="tr-TR" b="1" dirty="0" err="1"/>
              <a:t>Digital</a:t>
            </a:r>
            <a:r>
              <a:rPr lang="tr-TR" b="1" dirty="0"/>
              <a:t> 2019 in </a:t>
            </a:r>
            <a:r>
              <a:rPr lang="tr-TR" b="1" dirty="0" err="1"/>
              <a:t>Turkey</a:t>
            </a:r>
            <a:r>
              <a:rPr lang="en-US" dirty="0" smtClean="0"/>
              <a:t>” </a:t>
            </a:r>
            <a:r>
              <a:rPr lang="en-US" dirty="0" err="1" smtClean="0"/>
              <a:t>raporunda</a:t>
            </a:r>
            <a:r>
              <a:rPr lang="tr-TR" dirty="0" smtClean="0"/>
              <a:t>n alınmıştır.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Türkiye’de İnternet Kullanımı</a:t>
            </a:r>
            <a:endParaRPr lang="tr-TR" dirty="0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tr-TR" sz="2400" dirty="0"/>
              <a:t>Yetişkin insanların </a:t>
            </a:r>
            <a:r>
              <a:rPr lang="tr-TR" sz="2400" b="1" dirty="0"/>
              <a:t>%98’i cep telefonu</a:t>
            </a:r>
            <a:r>
              <a:rPr lang="tr-TR" sz="2400" dirty="0"/>
              <a:t> kullanırken, bunların %77’si akıllı telefon kullanıyor.</a:t>
            </a:r>
          </a:p>
          <a:p>
            <a:r>
              <a:rPr lang="tr-TR" sz="2400" b="1" dirty="0"/>
              <a:t>Masaüstü</a:t>
            </a:r>
            <a:r>
              <a:rPr lang="tr-TR" sz="2400" dirty="0"/>
              <a:t> </a:t>
            </a:r>
            <a:r>
              <a:rPr lang="tr-TR" sz="2400" b="1" dirty="0"/>
              <a:t>bilgisayar</a:t>
            </a:r>
            <a:r>
              <a:rPr lang="tr-TR" sz="2400" dirty="0"/>
              <a:t> veya </a:t>
            </a:r>
            <a:r>
              <a:rPr lang="tr-TR" sz="2400" b="1" dirty="0"/>
              <a:t>laptop</a:t>
            </a:r>
            <a:r>
              <a:rPr lang="tr-TR" sz="2400" dirty="0"/>
              <a:t> kullananların oranı </a:t>
            </a:r>
            <a:r>
              <a:rPr lang="tr-TR" sz="2400" b="1" dirty="0"/>
              <a:t>%48</a:t>
            </a:r>
            <a:r>
              <a:rPr lang="tr-TR" sz="2400" dirty="0"/>
              <a:t> iken, </a:t>
            </a:r>
            <a:r>
              <a:rPr lang="tr-TR" sz="2400" b="1" dirty="0"/>
              <a:t>tablet</a:t>
            </a:r>
            <a:r>
              <a:rPr lang="tr-TR" sz="2400" dirty="0"/>
              <a:t> kullananların oranı </a:t>
            </a:r>
            <a:r>
              <a:rPr lang="tr-TR" sz="2400" b="1" dirty="0"/>
              <a:t>%</a:t>
            </a:r>
            <a:r>
              <a:rPr lang="tr-TR" sz="2400" b="1" dirty="0" smtClean="0"/>
              <a:t>25.</a:t>
            </a:r>
            <a:endParaRPr lang="tr-TR" sz="2400" dirty="0"/>
          </a:p>
          <a:p>
            <a:r>
              <a:rPr lang="tr-TR" sz="2400" dirty="0"/>
              <a:t>Neredeyse herkesin </a:t>
            </a:r>
            <a:r>
              <a:rPr lang="tr-TR" sz="2400" b="1" dirty="0"/>
              <a:t>televizyonu</a:t>
            </a:r>
            <a:r>
              <a:rPr lang="tr-TR" sz="2400" dirty="0"/>
              <a:t> </a:t>
            </a:r>
            <a:r>
              <a:rPr lang="tr-TR" sz="2400" dirty="0" smtClean="0"/>
              <a:t>var,</a:t>
            </a:r>
            <a:r>
              <a:rPr lang="tr-TR" sz="2400" dirty="0"/>
              <a:t> oranı </a:t>
            </a:r>
            <a:r>
              <a:rPr lang="tr-TR" sz="2400" b="1" dirty="0"/>
              <a:t>%99.</a:t>
            </a:r>
            <a:endParaRPr lang="tr-TR" sz="2400" dirty="0"/>
          </a:p>
          <a:p>
            <a:r>
              <a:rPr lang="tr-TR" sz="2400" b="1" dirty="0"/>
              <a:t>Giyilebilir teknoloji ürünleri</a:t>
            </a:r>
            <a:r>
              <a:rPr lang="tr-TR" sz="2400" dirty="0"/>
              <a:t> kullananların oranı ise </a:t>
            </a:r>
            <a:r>
              <a:rPr lang="tr-TR" sz="2400" b="1" dirty="0"/>
              <a:t>%</a:t>
            </a:r>
            <a:r>
              <a:rPr lang="tr-TR" sz="2400" b="1" dirty="0" smtClean="0"/>
              <a:t>9</a:t>
            </a:r>
            <a:r>
              <a:rPr lang="tr-TR" sz="2400" dirty="0"/>
              <a:t>.</a:t>
            </a:r>
          </a:p>
        </p:txBody>
      </p:sp>
      <p:pic>
        <p:nvPicPr>
          <p:cNvPr id="9" name="Picture 2" descr="E:\TiB\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58082" y="0"/>
            <a:ext cx="1785918" cy="13092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Metin kutusu 6"/>
          <p:cNvSpPr txBox="1"/>
          <p:nvPr/>
        </p:nvSpPr>
        <p:spPr>
          <a:xfrm>
            <a:off x="442425" y="6019934"/>
            <a:ext cx="8208912" cy="646331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  <a:prstDash val="lgDash"/>
          </a:ln>
        </p:spPr>
        <p:txBody>
          <a:bodyPr wrap="square" rtlCol="0">
            <a:spAutoFit/>
          </a:bodyPr>
          <a:lstStyle/>
          <a:p>
            <a:r>
              <a:rPr lang="tr-TR" b="1" dirty="0" smtClean="0"/>
              <a:t>NOT: </a:t>
            </a:r>
            <a:r>
              <a:rPr lang="tr-TR" dirty="0" smtClean="0"/>
              <a:t>Veriler, </a:t>
            </a:r>
            <a:r>
              <a:rPr lang="en-US" dirty="0"/>
              <a:t> </a:t>
            </a:r>
            <a:r>
              <a:rPr lang="en-US" b="1" dirty="0">
                <a:hlinkClick r:id="rId3"/>
              </a:rPr>
              <a:t>We Are Social</a:t>
            </a:r>
            <a:r>
              <a:rPr lang="en-US" b="1" dirty="0"/>
              <a:t> 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Hootsuite’in</a:t>
            </a:r>
            <a:r>
              <a:rPr lang="en-US" dirty="0"/>
              <a:t> </a:t>
            </a:r>
            <a:r>
              <a:rPr lang="en-US" dirty="0" err="1"/>
              <a:t>birlikte</a:t>
            </a:r>
            <a:r>
              <a:rPr lang="en-US" dirty="0"/>
              <a:t> </a:t>
            </a:r>
            <a:r>
              <a:rPr lang="en-US" dirty="0" err="1"/>
              <a:t>yayınladığı</a:t>
            </a:r>
            <a:r>
              <a:rPr lang="en-US" dirty="0"/>
              <a:t> </a:t>
            </a:r>
            <a:r>
              <a:rPr lang="en-US" dirty="0" smtClean="0"/>
              <a:t>“</a:t>
            </a:r>
            <a:r>
              <a:rPr lang="tr-TR" b="1" dirty="0" err="1"/>
              <a:t>Digital</a:t>
            </a:r>
            <a:r>
              <a:rPr lang="tr-TR" b="1" dirty="0"/>
              <a:t> 2019 in </a:t>
            </a:r>
            <a:r>
              <a:rPr lang="tr-TR" b="1" dirty="0" err="1"/>
              <a:t>Turkey</a:t>
            </a:r>
            <a:r>
              <a:rPr lang="en-US" dirty="0" smtClean="0"/>
              <a:t>” </a:t>
            </a:r>
            <a:r>
              <a:rPr lang="en-US" dirty="0" err="1" smtClean="0"/>
              <a:t>raporunda</a:t>
            </a:r>
            <a:r>
              <a:rPr lang="tr-TR" dirty="0" smtClean="0"/>
              <a:t>n alınmıştır.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279174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05657" y="-2079"/>
            <a:ext cx="6860080" cy="686008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b="1" dirty="0" smtClean="0"/>
              <a:t>İnterneti En Çok Hangi Amaçlarla Kullanıyoruz?</a:t>
            </a:r>
            <a:endParaRPr lang="tr-TR" b="1" dirty="0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972072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tr-TR" dirty="0" smtClean="0"/>
              <a:t>Araştırma yapmak</a:t>
            </a:r>
          </a:p>
          <a:p>
            <a:pPr>
              <a:lnSpc>
                <a:spcPct val="150000"/>
              </a:lnSpc>
            </a:pPr>
            <a:r>
              <a:rPr lang="tr-TR" dirty="0" smtClean="0"/>
              <a:t>Sohbet etmek</a:t>
            </a:r>
          </a:p>
          <a:p>
            <a:pPr>
              <a:lnSpc>
                <a:spcPct val="150000"/>
              </a:lnSpc>
            </a:pPr>
            <a:r>
              <a:rPr lang="tr-TR" dirty="0" smtClean="0"/>
              <a:t>Sosyal paylaşım (</a:t>
            </a:r>
            <a:r>
              <a:rPr lang="tr-TR" dirty="0" err="1" smtClean="0"/>
              <a:t>facebook</a:t>
            </a:r>
            <a:r>
              <a:rPr lang="tr-TR" dirty="0" smtClean="0"/>
              <a:t>, </a:t>
            </a:r>
            <a:r>
              <a:rPr lang="tr-TR" dirty="0" err="1" smtClean="0"/>
              <a:t>twitter</a:t>
            </a:r>
            <a:r>
              <a:rPr lang="tr-TR" dirty="0" smtClean="0"/>
              <a:t> vb.) sitelerinde paylaşım yapmak</a:t>
            </a:r>
          </a:p>
          <a:p>
            <a:pPr>
              <a:lnSpc>
                <a:spcPct val="150000"/>
              </a:lnSpc>
            </a:pPr>
            <a:r>
              <a:rPr lang="tr-TR" dirty="0" smtClean="0"/>
              <a:t>İnternet bankacılığını kullanmak</a:t>
            </a:r>
          </a:p>
          <a:p>
            <a:pPr>
              <a:lnSpc>
                <a:spcPct val="150000"/>
              </a:lnSpc>
            </a:pPr>
            <a:r>
              <a:rPr lang="tr-TR" dirty="0" smtClean="0"/>
              <a:t>E-posta almak/göndermek</a:t>
            </a:r>
          </a:p>
          <a:p>
            <a:pPr>
              <a:lnSpc>
                <a:spcPct val="150000"/>
              </a:lnSpc>
            </a:pPr>
            <a:r>
              <a:rPr lang="tr-TR" dirty="0" smtClean="0"/>
              <a:t>Oyun oynamak</a:t>
            </a:r>
          </a:p>
          <a:p>
            <a:pPr>
              <a:lnSpc>
                <a:spcPct val="150000"/>
              </a:lnSpc>
            </a:pPr>
            <a:r>
              <a:rPr lang="tr-TR" dirty="0" smtClean="0"/>
              <a:t>Film izlemek</a:t>
            </a:r>
          </a:p>
          <a:p>
            <a:pPr>
              <a:lnSpc>
                <a:spcPct val="150000"/>
              </a:lnSpc>
            </a:pPr>
            <a:r>
              <a:rPr lang="tr-TR" dirty="0" smtClean="0"/>
              <a:t>Müzik dinlemek</a:t>
            </a:r>
          </a:p>
          <a:p>
            <a:pPr>
              <a:lnSpc>
                <a:spcPct val="150000"/>
              </a:lnSpc>
            </a:pPr>
            <a:r>
              <a:rPr lang="tr-TR" dirty="0" smtClean="0"/>
              <a:t>Alışveriş yapmak</a:t>
            </a:r>
          </a:p>
        </p:txBody>
      </p:sp>
      <p:pic>
        <p:nvPicPr>
          <p:cNvPr id="3074" name="Picture 2" descr="http://kuheylan.wikispaces.com/file/view/ed2e482a-da9c-4474-905e-c0d2e03bbcdd-444x333.jpg/325406574/ed2e482a-da9c-4474-905e-c0d2e03bbcdd-444x33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3554017"/>
            <a:ext cx="4429124" cy="33218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b="1" dirty="0" smtClean="0"/>
              <a:t>İnternet</a:t>
            </a:r>
            <a:endParaRPr lang="tr-TR" b="1" dirty="0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97207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None/>
            </a:pPr>
            <a:r>
              <a:rPr lang="tr-TR" dirty="0" smtClean="0"/>
              <a:t>İnternetten yararlanmak herkesin temel hakkıdır.</a:t>
            </a:r>
          </a:p>
          <a:p>
            <a:pPr>
              <a:lnSpc>
                <a:spcPct val="150000"/>
              </a:lnSpc>
              <a:buNone/>
            </a:pPr>
            <a:r>
              <a:rPr lang="tr-TR" dirty="0" smtClean="0"/>
              <a:t>İnternet, sizi istediğiniz yere götüren uçan halı gibidir.</a:t>
            </a:r>
          </a:p>
          <a:p>
            <a:pPr>
              <a:lnSpc>
                <a:spcPct val="150000"/>
              </a:lnSpc>
              <a:buNone/>
            </a:pPr>
            <a:r>
              <a:rPr lang="tr-TR" dirty="0" smtClean="0"/>
              <a:t>İnternet, dünyamıza açılan bir özgürlük penceresidir.</a:t>
            </a:r>
          </a:p>
          <a:p>
            <a:pPr>
              <a:lnSpc>
                <a:spcPct val="150000"/>
              </a:lnSpc>
              <a:buNone/>
            </a:pPr>
            <a:r>
              <a:rPr lang="tr-TR" b="1" dirty="0" smtClean="0">
                <a:solidFill>
                  <a:schemeClr val="accent2"/>
                </a:solidFill>
              </a:rPr>
              <a:t>O hâlde,</a:t>
            </a:r>
          </a:p>
          <a:p>
            <a:pPr>
              <a:lnSpc>
                <a:spcPct val="150000"/>
              </a:lnSpc>
              <a:buNone/>
            </a:pPr>
            <a:r>
              <a:rPr lang="tr-TR" i="1" dirty="0" smtClean="0"/>
              <a:t>Evinizin dış kapısını ardına kadar açık bırakır mısınız?</a:t>
            </a:r>
          </a:p>
          <a:p>
            <a:pPr>
              <a:lnSpc>
                <a:spcPct val="150000"/>
              </a:lnSpc>
              <a:buNone/>
            </a:pPr>
            <a:r>
              <a:rPr lang="tr-TR" i="1" dirty="0" smtClean="0"/>
              <a:t>Her pencereden başınızı çıkarıp bakar mısınız?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talama">
  <a:themeElements>
    <a:clrScheme name="Ortalama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talama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251</TotalTime>
  <Words>627</Words>
  <PresentationFormat>Ekran Gösterisi (4:3)</PresentationFormat>
  <Paragraphs>118</Paragraphs>
  <Slides>33</Slides>
  <Notes>1</Notes>
  <HiddenSlides>0</HiddenSlides>
  <MMClips>3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33</vt:i4>
      </vt:variant>
    </vt:vector>
  </HeadingPairs>
  <TitlesOfParts>
    <vt:vector size="34" baseType="lpstr">
      <vt:lpstr>Ortalama</vt:lpstr>
      <vt:lpstr>GÜVENLİ  İNTERNET  KULLANIMI</vt:lpstr>
      <vt:lpstr>Slayt 2</vt:lpstr>
      <vt:lpstr>Dünyada İnternet Kullanımı</vt:lpstr>
      <vt:lpstr>Slayt 4</vt:lpstr>
      <vt:lpstr>Türkiye’de İnternet Kullanımı</vt:lpstr>
      <vt:lpstr>Türkiye’de İnternet Kullanımı</vt:lpstr>
      <vt:lpstr>Slayt 7</vt:lpstr>
      <vt:lpstr>İnterneti En Çok Hangi Amaçlarla Kullanıyoruz?</vt:lpstr>
      <vt:lpstr>İnternet</vt:lpstr>
      <vt:lpstr>İnternetin Riskleri</vt:lpstr>
      <vt:lpstr>Slayt 11</vt:lpstr>
      <vt:lpstr>İNTERNETİN GÜVENLİ KULLANIMI İPUCU - 1</vt:lpstr>
      <vt:lpstr>İNTERNETİN GÜVENLİ KULLANIMI İPUCU - 2</vt:lpstr>
      <vt:lpstr>İNTERNETİN GÜVENLİ KULLANIMI İPUCU - 3</vt:lpstr>
      <vt:lpstr>İNTERNETİN GÜVENLİ KULLANIMI İPUCU - 4</vt:lpstr>
      <vt:lpstr>İNTERNETİN GÜVENLİ KULLANIMI İPUCU - 5</vt:lpstr>
      <vt:lpstr>İNTERNETİN GÜVENLİ KULLANIMI İPUCU - 6</vt:lpstr>
      <vt:lpstr>İNTERNETİN GÜVENLİ KULLANIMI İPUCU - 7</vt:lpstr>
      <vt:lpstr>İNTERNETİN GÜVENLİ KULLANIMI İPUCU - 8</vt:lpstr>
      <vt:lpstr>İNTERNETİN GÜVENLİ KULLANIMI İPUCU - 9</vt:lpstr>
      <vt:lpstr>İNTERNETİN GÜVENLİ KULLANIMI İPUCU - 10</vt:lpstr>
      <vt:lpstr>Slayt 22</vt:lpstr>
      <vt:lpstr>SOSYAL AĞLARIN KULLANIMI</vt:lpstr>
      <vt:lpstr>SOSYAL AĞLARIN KULLANIMI</vt:lpstr>
      <vt:lpstr>SOSYAL AĞLARIN KULLANIMI</vt:lpstr>
      <vt:lpstr>Slayt 26</vt:lpstr>
      <vt:lpstr>SOSYAL AĞLARIN KULLANIMI</vt:lpstr>
      <vt:lpstr>Slayt 28</vt:lpstr>
      <vt:lpstr>SOSYAL AĞLARIN KULLANIMI</vt:lpstr>
      <vt:lpstr>Slayt 30</vt:lpstr>
      <vt:lpstr>SOSYAL AĞLARIN KULLANIMI</vt:lpstr>
      <vt:lpstr>Şikayet Edin!</vt:lpstr>
      <vt:lpstr>TEŞEKKÜRLER!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2014-03-02T11:21:44Z</dcterms:created>
  <dcterms:modified xsi:type="dcterms:W3CDTF">2020-12-24T07:00:52Z</dcterms:modified>
  <cp:category>https://www.sorubak.com</cp:category>
</cp:coreProperties>
</file>