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4" r:id="rId5"/>
    <p:sldId id="263" r:id="rId6"/>
    <p:sldId id="262" r:id="rId7"/>
    <p:sldId id="261" r:id="rId8"/>
    <p:sldId id="260" r:id="rId9"/>
    <p:sldId id="259" r:id="rId10"/>
    <p:sldId id="267" r:id="rId11"/>
    <p:sldId id="266" r:id="rId12"/>
    <p:sldId id="270" r:id="rId13"/>
    <p:sldId id="269" r:id="rId14"/>
    <p:sldId id="268" r:id="rId15"/>
    <p:sldId id="265" r:id="rId16"/>
    <p:sldId id="271" r:id="rId17"/>
    <p:sldId id="276" r:id="rId18"/>
    <p:sldId id="275" r:id="rId19"/>
    <p:sldId id="277" r:id="rId20"/>
    <p:sldId id="278" r:id="rId21"/>
    <p:sldId id="279" r:id="rId22"/>
    <p:sldId id="274" r:id="rId23"/>
    <p:sldId id="273" r:id="rId24"/>
    <p:sldId id="281" r:id="rId25"/>
    <p:sldId id="283" r:id="rId26"/>
    <p:sldId id="282" r:id="rId27"/>
    <p:sldId id="280" r:id="rId28"/>
    <p:sldId id="288" r:id="rId29"/>
    <p:sldId id="287" r:id="rId30"/>
    <p:sldId id="286" r:id="rId31"/>
    <p:sldId id="289" r:id="rId32"/>
    <p:sldId id="290" r:id="rId33"/>
    <p:sldId id="291" r:id="rId34"/>
    <p:sldId id="285" r:id="rId35"/>
    <p:sldId id="294" r:id="rId36"/>
    <p:sldId id="293" r:id="rId37"/>
    <p:sldId id="292" r:id="rId38"/>
    <p:sldId id="295" r:id="rId39"/>
    <p:sldId id="284" r:id="rId40"/>
    <p:sldId id="296" r:id="rId4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horzBarState="minimized">
    <p:restoredLeft sz="0" autoAdjust="0"/>
    <p:restoredTop sz="0" autoAdjust="0"/>
  </p:normalViewPr>
  <p:slideViewPr>
    <p:cSldViewPr>
      <p:cViewPr varScale="1">
        <p:scale>
          <a:sx n="27" d="100"/>
          <a:sy n="27" d="100"/>
        </p:scale>
        <p:origin x="3006"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7.03.2021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7.03.2021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7.03.2021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7.03.2021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7.03.2021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pPr/>
              <a:t>7.03.2021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pPr/>
              <a:t>7.03.2021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pPr/>
              <a:t>7.03.2021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7.03.2021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7.03.2021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7.03.2021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0.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7.03.2021</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900">
        <p14:glitter pattern="hexagon"/>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0.wav"/><Relationship Id="rId4" Type="http://schemas.openxmlformats.org/officeDocument/2006/relationships/image" Target="../media/image10.gif"/></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0.wav"/><Relationship Id="rId4" Type="http://schemas.openxmlformats.org/officeDocument/2006/relationships/image" Target="../media/image16.gif"/></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0.wav"/><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0.wav"/><Relationship Id="rId4" Type="http://schemas.openxmlformats.org/officeDocument/2006/relationships/image" Target="../media/image22.gif"/></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0.wav"/><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3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0.wav"/><Relationship Id="rId4" Type="http://schemas.openxmlformats.org/officeDocument/2006/relationships/image" Target="../media/image33.png"/></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3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4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0" y="-2292"/>
            <a:ext cx="8964488"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HAYAT BİLGİSİ</a:t>
            </a:r>
          </a:p>
        </p:txBody>
      </p:sp>
      <p:sp>
        <p:nvSpPr>
          <p:cNvPr id="5" name="Dikdörtgen 4"/>
          <p:cNvSpPr/>
          <p:nvPr/>
        </p:nvSpPr>
        <p:spPr>
          <a:xfrm>
            <a:off x="179512" y="921038"/>
            <a:ext cx="8784976"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ÜLKEMİZDEKİ FARKLI KÜLTÜRLER SUNUSU</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710" y="3506361"/>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 </a:t>
            </a: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CUMA ARAYICI</a:t>
            </a:r>
          </a:p>
          <a:p>
            <a:pPr algn="ct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Ö.İ.İLKOKULU-MALATYA</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336731697"/>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0588" y="116632"/>
            <a:ext cx="8964488" cy="70788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Atatürk’ün Kişilik Özellikleri</a:t>
            </a:r>
            <a:endParaRPr lang="tr-TR" sz="40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20588" y="764704"/>
            <a:ext cx="8964488" cy="550920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8-</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İyi Kalpliliği</a:t>
            </a:r>
          </a:p>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9</a:t>
            </a:r>
            <a:r>
              <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-Eğitimciliği</a:t>
            </a:r>
          </a:p>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10-</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Sanatseverliği</a:t>
            </a:r>
          </a:p>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11-</a:t>
            </a:r>
            <a:r>
              <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Yöneticiliği</a:t>
            </a:r>
          </a:p>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12-</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Rehberliği</a:t>
            </a:r>
          </a:p>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13-</a:t>
            </a:r>
            <a:r>
              <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Ümitsizliğe Yer Vermemesi</a:t>
            </a:r>
          </a:p>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14-</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Sorunlara Karşı Çözümcü Olması</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514775279"/>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043608" y="1124744"/>
            <a:ext cx="7920880" cy="954107"/>
          </a:xfrm>
          <a:prstGeom prst="rect">
            <a:avLst/>
          </a:prstGeom>
          <a:noFill/>
        </p:spPr>
        <p:txBody>
          <a:bodyPr wrap="square" rtlCol="0">
            <a:spAutoFit/>
          </a:bodyPr>
          <a:lstStyle/>
          <a:p>
            <a:r>
              <a:rPr lang="tr-TR" sz="2800" b="1" dirty="0">
                <a:solidFill>
                  <a:srgbClr val="7030A0"/>
                </a:solidFill>
                <a:latin typeface="Times New Roman" pitchFamily="18" charset="0"/>
                <a:cs typeface="Times New Roman" pitchFamily="18" charset="0"/>
              </a:rPr>
              <a:t>Beslenme, barınma, güvenlik gibi sorunlar yaşarlar. </a:t>
            </a:r>
          </a:p>
        </p:txBody>
      </p:sp>
      <p:sp>
        <p:nvSpPr>
          <p:cNvPr id="7" name="Metin kutusu 6"/>
          <p:cNvSpPr txBox="1"/>
          <p:nvPr/>
        </p:nvSpPr>
        <p:spPr>
          <a:xfrm>
            <a:off x="899592" y="3167390"/>
            <a:ext cx="7848872" cy="1384995"/>
          </a:xfrm>
          <a:prstGeom prst="rect">
            <a:avLst/>
          </a:prstGeom>
          <a:noFill/>
        </p:spPr>
        <p:txBody>
          <a:bodyPr wrap="square" rtlCol="0">
            <a:spAutoFit/>
          </a:bodyPr>
          <a:lstStyle/>
          <a:p>
            <a:r>
              <a:rPr lang="tr-TR" sz="2800" b="1" dirty="0">
                <a:solidFill>
                  <a:srgbClr val="7030A0"/>
                </a:solidFill>
                <a:latin typeface="Times New Roman" pitchFamily="18" charset="0"/>
                <a:cs typeface="Times New Roman" pitchFamily="18" charset="0"/>
              </a:rPr>
              <a:t> </a:t>
            </a:r>
            <a:r>
              <a:rPr lang="tr-TR" sz="2800" b="1" dirty="0">
                <a:solidFill>
                  <a:srgbClr val="0070C0"/>
                </a:solidFill>
                <a:latin typeface="Times New Roman" pitchFamily="18" charset="0"/>
                <a:cs typeface="Times New Roman" pitchFamily="18" charset="0"/>
              </a:rPr>
              <a:t>Ülkelerine hasret duyarlar. Vatanlarını ve doğdukları toprakları, orada kalan akrabalarını özlerler. </a:t>
            </a:r>
          </a:p>
        </p:txBody>
      </p:sp>
      <p:sp>
        <p:nvSpPr>
          <p:cNvPr id="8" name="Metin kutusu 7"/>
          <p:cNvSpPr txBox="1"/>
          <p:nvPr/>
        </p:nvSpPr>
        <p:spPr>
          <a:xfrm>
            <a:off x="251520" y="5229200"/>
            <a:ext cx="8712968" cy="1384995"/>
          </a:xfrm>
          <a:prstGeom prst="rect">
            <a:avLst/>
          </a:prstGeom>
          <a:noFill/>
        </p:spPr>
        <p:txBody>
          <a:bodyPr wrap="square" rtlCol="0">
            <a:spAutoFit/>
          </a:bodyPr>
          <a:lstStyle/>
          <a:p>
            <a:r>
              <a:rPr lang="tr-TR" sz="2800" b="1" dirty="0">
                <a:solidFill>
                  <a:srgbClr val="7030A0"/>
                </a:solidFill>
                <a:latin typeface="Times New Roman" pitchFamily="18" charset="0"/>
                <a:cs typeface="Times New Roman" pitchFamily="18" charset="0"/>
              </a:rPr>
              <a:t>Onlara dilimizi, kültürümüzü öğretebiliriz. Onlara kendi evimize misafir edebiliriz. Ülkemizin güzel yerlerine birlikte katılacağımız bir gezi düzenleyebiliriz. </a:t>
            </a:r>
          </a:p>
        </p:txBody>
      </p:sp>
    </p:spTree>
    <p:extLst>
      <p:ext uri="{BB962C8B-B14F-4D97-AF65-F5344CB8AC3E}">
        <p14:creationId xmlns:p14="http://schemas.microsoft.com/office/powerpoint/2010/main" val="2223966106"/>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7">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7">
                                            <p:txEl>
                                              <p:pRg st="0" end="0"/>
                                            </p:txEl>
                                          </p:spTgt>
                                        </p:tgtEl>
                                        <p:attrNameLst>
                                          <p:attrName>ppt_w</p:attrName>
                                        </p:attrNameLst>
                                      </p:cBhvr>
                                    </p:anim>
                                    <p:anim by="(#ppt_w*0.50)" calcmode="lin" valueType="num">
                                      <p:cBhvr>
                                        <p:cTn id="21" dur="500" decel="50000" autoRev="1" fill="hold">
                                          <p:stCondLst>
                                            <p:cond delay="0"/>
                                          </p:stCondLst>
                                        </p:cTn>
                                        <p:tgtEl>
                                          <p:spTgt spid="7">
                                            <p:txEl>
                                              <p:pRg st="0" end="0"/>
                                            </p:txEl>
                                          </p:spTgt>
                                        </p:tgtEl>
                                        <p:attrNameLst>
                                          <p:attrName>ppt_x</p:attrName>
                                        </p:attrNameLst>
                                      </p:cBhvr>
                                    </p:anim>
                                    <p:anim from="(-#ppt_h/2)" to="(#ppt_y)" calcmode="lin" valueType="num">
                                      <p:cBhvr>
                                        <p:cTn id="22" dur="1000" fill="hold">
                                          <p:stCondLst>
                                            <p:cond delay="0"/>
                                          </p:stCondLst>
                                        </p:cTn>
                                        <p:tgtEl>
                                          <p:spTgt spid="7">
                                            <p:txEl>
                                              <p:pRg st="0" end="0"/>
                                            </p:txEl>
                                          </p:spTgt>
                                        </p:tgtEl>
                                        <p:attrNameLst>
                                          <p:attrName>ppt_y</p:attrName>
                                        </p:attrNameLst>
                                      </p:cBhvr>
                                    </p:anim>
                                    <p:animRot by="21600000">
                                      <p:cBhvr>
                                        <p:cTn id="23" dur="1000" fill="hold">
                                          <p:stCondLst>
                                            <p:cond delay="0"/>
                                          </p:stCondLst>
                                        </p:cTn>
                                        <p:tgtEl>
                                          <p:spTgt spid="7">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8">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8">
                                            <p:txEl>
                                              <p:pRg st="0" end="0"/>
                                            </p:txEl>
                                          </p:spTgt>
                                        </p:tgtEl>
                                        <p:attrNameLst>
                                          <p:attrName>ppt_w</p:attrName>
                                        </p:attrNameLst>
                                      </p:cBhvr>
                                    </p:anim>
                                    <p:anim by="(#ppt_w*0.50)" calcmode="lin" valueType="num">
                                      <p:cBhvr>
                                        <p:cTn id="29" dur="500" decel="50000" autoRev="1" fill="hold">
                                          <p:stCondLst>
                                            <p:cond delay="0"/>
                                          </p:stCondLst>
                                        </p:cTn>
                                        <p:tgtEl>
                                          <p:spTgt spid="8">
                                            <p:txEl>
                                              <p:pRg st="0" end="0"/>
                                            </p:txEl>
                                          </p:spTgt>
                                        </p:tgtEl>
                                        <p:attrNameLst>
                                          <p:attrName>ppt_x</p:attrName>
                                        </p:attrNameLst>
                                      </p:cBhvr>
                                    </p:anim>
                                    <p:anim from="(-#ppt_h/2)" to="(#ppt_y)" calcmode="lin" valueType="num">
                                      <p:cBhvr>
                                        <p:cTn id="30" dur="1000" fill="hold">
                                          <p:stCondLst>
                                            <p:cond delay="0"/>
                                          </p:stCondLst>
                                        </p:cTn>
                                        <p:tgtEl>
                                          <p:spTgt spid="8">
                                            <p:txEl>
                                              <p:pRg st="0" end="0"/>
                                            </p:txEl>
                                          </p:spTgt>
                                        </p:tgtEl>
                                        <p:attrNameLst>
                                          <p:attrName>ppt_y</p:attrName>
                                        </p:attrNameLst>
                                      </p:cBhvr>
                                    </p:anim>
                                    <p:animRot by="21600000">
                                      <p:cBhvr>
                                        <p:cTn id="31" dur="1000" fill="hold">
                                          <p:stCondLst>
                                            <p:cond delay="0"/>
                                          </p:stCondLst>
                                        </p:cTn>
                                        <p:tgtEl>
                                          <p:spTgt spid="8">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15430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descr="Hareketli Atatürk Gifleri"/>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520230"/>
            <a:ext cx="9144000" cy="533777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Dikdörtgen 7"/>
          <p:cNvSpPr/>
          <p:nvPr/>
        </p:nvSpPr>
        <p:spPr>
          <a:xfrm>
            <a:off x="0" y="1543050"/>
            <a:ext cx="8964488" cy="14465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Liderlik kişilik özelliği etkili olmuştur. </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285987795"/>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barn(inVertical)">
                                      <p:cBhvr>
                                        <p:cTn id="12" dur="500"/>
                                        <p:tgtEl>
                                          <p:spTgt spid="8196"/>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8"/>
                                        </p:tgtEl>
                                        <p:attrNameLst>
                                          <p:attrName>style.visibility</p:attrName>
                                        </p:attrNameLst>
                                      </p:cBhvr>
                                      <p:to>
                                        <p:strVal val="visible"/>
                                      </p:to>
                                    </p:set>
                                    <p:anim by="(-#ppt_w*2)" calcmode="lin" valueType="num">
                                      <p:cBhvr rctx="PPT">
                                        <p:cTn id="17" dur="500" autoRev="1" fill="hold">
                                          <p:stCondLst>
                                            <p:cond delay="0"/>
                                          </p:stCondLst>
                                        </p:cTn>
                                        <p:tgtEl>
                                          <p:spTgt spid="8"/>
                                        </p:tgtEl>
                                        <p:attrNameLst>
                                          <p:attrName>ppt_w</p:attrName>
                                        </p:attrNameLst>
                                      </p:cBhvr>
                                    </p:anim>
                                    <p:anim by="(#ppt_w*0.50)" calcmode="lin" valueType="num">
                                      <p:cBhvr>
                                        <p:cTn id="18" dur="500" decel="50000" autoRev="1" fill="hold">
                                          <p:stCondLst>
                                            <p:cond delay="0"/>
                                          </p:stCondLst>
                                        </p:cTn>
                                        <p:tgtEl>
                                          <p:spTgt spid="8"/>
                                        </p:tgtEl>
                                        <p:attrNameLst>
                                          <p:attrName>ppt_x</p:attrName>
                                        </p:attrNameLst>
                                      </p:cBhvr>
                                    </p:anim>
                                    <p:anim from="(-#ppt_h/2)" to="(#ppt_y)" calcmode="lin" valueType="num">
                                      <p:cBhvr>
                                        <p:cTn id="19" dur="1000" fill="hold">
                                          <p:stCondLst>
                                            <p:cond delay="0"/>
                                          </p:stCondLst>
                                        </p:cTn>
                                        <p:tgtEl>
                                          <p:spTgt spid="8"/>
                                        </p:tgtEl>
                                        <p:attrNameLst>
                                          <p:attrName>ppt_y</p:attrName>
                                        </p:attrNameLst>
                                      </p:cBhvr>
                                    </p:anim>
                                    <p:animRot by="21600000">
                                      <p:cBhvr>
                                        <p:cTn id="20"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7363006"/>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arn(inVertical)">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125617"/>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arn(inVertical)">
                                      <p:cBhvr>
                                        <p:cTn id="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12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88" y="0"/>
            <a:ext cx="9123412"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1688027"/>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arn(inVertic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229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
            <a:ext cx="9143999"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2927755"/>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arn(inVertical)">
                                      <p:cBhvr>
                                        <p:cTn id="7"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22193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descr="Atatürk Gifleri, Hareketli Atatürk Resimleri - Hanimefendi.com - Kadın  sitesi | Gifler, Resim, Türkiy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734" y="2219325"/>
            <a:ext cx="9122266" cy="463642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Dikdörtgen 5"/>
          <p:cNvSpPr/>
          <p:nvPr/>
        </p:nvSpPr>
        <p:spPr>
          <a:xfrm>
            <a:off x="89756" y="2132856"/>
            <a:ext cx="8964488" cy="212365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Vatanını ne kadar çok sevdiğini ve vatanına ne kadar çok bağlı olduğunu gösterir. </a:t>
            </a:r>
            <a:endParaRPr lang="tr-TR" sz="4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917016702"/>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arn(inVertical)">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3316"/>
                                        </p:tgtEl>
                                        <p:attrNameLst>
                                          <p:attrName>style.visibility</p:attrName>
                                        </p:attrNameLst>
                                      </p:cBhvr>
                                      <p:to>
                                        <p:strVal val="visible"/>
                                      </p:to>
                                    </p:set>
                                    <p:animEffect transition="in" filter="barn(inVertical)">
                                      <p:cBhvr>
                                        <p:cTn id="12" dur="500"/>
                                        <p:tgtEl>
                                          <p:spTgt spid="13316"/>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6"/>
                                        </p:tgtEl>
                                        <p:attrNameLst>
                                          <p:attrName>style.visibility</p:attrName>
                                        </p:attrNameLst>
                                      </p:cBhvr>
                                      <p:to>
                                        <p:strVal val="visible"/>
                                      </p:to>
                                    </p:set>
                                    <p:anim by="(-#ppt_w*2)" calcmode="lin" valueType="num">
                                      <p:cBhvr rctx="PPT">
                                        <p:cTn id="17" dur="500" autoRev="1" fill="hold">
                                          <p:stCondLst>
                                            <p:cond delay="0"/>
                                          </p:stCondLst>
                                        </p:cTn>
                                        <p:tgtEl>
                                          <p:spTgt spid="6"/>
                                        </p:tgtEl>
                                        <p:attrNameLst>
                                          <p:attrName>ppt_w</p:attrName>
                                        </p:attrNameLst>
                                      </p:cBhvr>
                                    </p:anim>
                                    <p:anim by="(#ppt_w*0.50)" calcmode="lin" valueType="num">
                                      <p:cBhvr>
                                        <p:cTn id="18" dur="500" decel="50000" autoRev="1" fill="hold">
                                          <p:stCondLst>
                                            <p:cond delay="0"/>
                                          </p:stCondLst>
                                        </p:cTn>
                                        <p:tgtEl>
                                          <p:spTgt spid="6"/>
                                        </p:tgtEl>
                                        <p:attrNameLst>
                                          <p:attrName>ppt_x</p:attrName>
                                        </p:attrNameLst>
                                      </p:cBhvr>
                                    </p:anim>
                                    <p:anim from="(-#ppt_h/2)" to="(#ppt_y)" calcmode="lin" valueType="num">
                                      <p:cBhvr>
                                        <p:cTn id="19" dur="1000" fill="hold">
                                          <p:stCondLst>
                                            <p:cond delay="0"/>
                                          </p:stCondLst>
                                        </p:cTn>
                                        <p:tgtEl>
                                          <p:spTgt spid="6"/>
                                        </p:tgtEl>
                                        <p:attrNameLst>
                                          <p:attrName>ppt_y</p:attrName>
                                        </p:attrNameLst>
                                      </p:cBhvr>
                                    </p:anim>
                                    <p:animRot by="21600000">
                                      <p:cBhvr>
                                        <p:cTn id="20"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2008"/>
            <a:ext cx="9144000" cy="116474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descr="Nobel Ödüllü Türk Bilim İnsanı Sancar'dan üniversiteli olacak gençlere  altın öğütler… – Sözcü Gazetesi"/>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196752"/>
            <a:ext cx="9144000" cy="5661248"/>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899592" y="1124744"/>
            <a:ext cx="7344816" cy="923330"/>
          </a:xfrm>
          <a:prstGeom prst="rect">
            <a:avLst/>
          </a:prstGeom>
          <a:noFill/>
        </p:spPr>
        <p:txBody>
          <a:bodyPr wrap="square" rtlCol="0">
            <a:spAutoFit/>
          </a:bodyPr>
          <a:lstStyle/>
          <a:p>
            <a:r>
              <a:rPr lang="tr-TR" sz="5400" b="1" dirty="0">
                <a:latin typeface="Times New Roman" pitchFamily="18" charset="0"/>
                <a:cs typeface="Times New Roman" pitchFamily="18" charset="0"/>
              </a:rPr>
              <a:t>          </a:t>
            </a:r>
            <a:r>
              <a:rPr lang="tr-TR" sz="5400" b="1" dirty="0">
                <a:solidFill>
                  <a:srgbClr val="7030A0"/>
                </a:solidFill>
                <a:latin typeface="Times New Roman" pitchFamily="18" charset="0"/>
                <a:cs typeface="Times New Roman" pitchFamily="18" charset="0"/>
              </a:rPr>
              <a:t>AZİZ SANCAR</a:t>
            </a:r>
          </a:p>
        </p:txBody>
      </p:sp>
    </p:spTree>
    <p:extLst>
      <p:ext uri="{BB962C8B-B14F-4D97-AF65-F5344CB8AC3E}">
        <p14:creationId xmlns:p14="http://schemas.microsoft.com/office/powerpoint/2010/main" val="4200718145"/>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arn(inVertical)">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4340"/>
                                        </p:tgtEl>
                                        <p:attrNameLst>
                                          <p:attrName>style.visibility</p:attrName>
                                        </p:attrNameLst>
                                      </p:cBhvr>
                                      <p:to>
                                        <p:strVal val="visible"/>
                                      </p:to>
                                    </p:set>
                                    <p:animEffect transition="in" filter="barn(inVertical)">
                                      <p:cBhvr>
                                        <p:cTn id="12" dur="500"/>
                                        <p:tgtEl>
                                          <p:spTgt spid="14340"/>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nodeType="clickEffect">
                                  <p:stCondLst>
                                    <p:cond delay="0"/>
                                  </p:stCondLst>
                                  <p:iterate type="lt">
                                    <p:tmPct val="10000"/>
                                  </p:iterate>
                                  <p:childTnLst>
                                    <p:set>
                                      <p:cBhvr>
                                        <p:cTn id="16" dur="1" fill="hold">
                                          <p:stCondLst>
                                            <p:cond delay="0"/>
                                          </p:stCondLst>
                                        </p:cTn>
                                        <p:tgtEl>
                                          <p:spTgt spid="7">
                                            <p:txEl>
                                              <p:pRg st="0" end="0"/>
                                            </p:txEl>
                                          </p:spTgt>
                                        </p:tgtEl>
                                        <p:attrNameLst>
                                          <p:attrName>style.visibility</p:attrName>
                                        </p:attrNameLst>
                                      </p:cBhvr>
                                      <p:to>
                                        <p:strVal val="visible"/>
                                      </p:to>
                                    </p:set>
                                    <p:anim by="(-#ppt_w*2)" calcmode="lin" valueType="num">
                                      <p:cBhvr rctx="PPT">
                                        <p:cTn id="17" dur="500" autoRev="1" fill="hold">
                                          <p:stCondLst>
                                            <p:cond delay="0"/>
                                          </p:stCondLst>
                                        </p:cTn>
                                        <p:tgtEl>
                                          <p:spTgt spid="7">
                                            <p:txEl>
                                              <p:pRg st="0" end="0"/>
                                            </p:txEl>
                                          </p:spTgt>
                                        </p:tgtEl>
                                        <p:attrNameLst>
                                          <p:attrName>ppt_w</p:attrName>
                                        </p:attrNameLst>
                                      </p:cBhvr>
                                    </p:anim>
                                    <p:anim by="(#ppt_w*0.50)" calcmode="lin" valueType="num">
                                      <p:cBhvr>
                                        <p:cTn id="18" dur="500" decel="50000" autoRev="1" fill="hold">
                                          <p:stCondLst>
                                            <p:cond delay="0"/>
                                          </p:stCondLst>
                                        </p:cTn>
                                        <p:tgtEl>
                                          <p:spTgt spid="7">
                                            <p:txEl>
                                              <p:pRg st="0" end="0"/>
                                            </p:txEl>
                                          </p:spTgt>
                                        </p:tgtEl>
                                        <p:attrNameLst>
                                          <p:attrName>ppt_x</p:attrName>
                                        </p:attrNameLst>
                                      </p:cBhvr>
                                    </p:anim>
                                    <p:anim from="(-#ppt_h/2)" to="(#ppt_y)" calcmode="lin" valueType="num">
                                      <p:cBhvr>
                                        <p:cTn id="19" dur="1000" fill="hold">
                                          <p:stCondLst>
                                            <p:cond delay="0"/>
                                          </p:stCondLst>
                                        </p:cTn>
                                        <p:tgtEl>
                                          <p:spTgt spid="7">
                                            <p:txEl>
                                              <p:pRg st="0" end="0"/>
                                            </p:txEl>
                                          </p:spTgt>
                                        </p:tgtEl>
                                        <p:attrNameLst>
                                          <p:attrName>ppt_y</p:attrName>
                                        </p:attrNameLst>
                                      </p:cBhvr>
                                    </p:anim>
                                    <p:animRot by="21600000">
                                      <p:cBhvr>
                                        <p:cTn id="20"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5" name="Metin kutusu 4"/>
          <p:cNvSpPr txBox="1"/>
          <p:nvPr/>
        </p:nvSpPr>
        <p:spPr>
          <a:xfrm>
            <a:off x="-14848" y="116632"/>
            <a:ext cx="9109680" cy="6894195"/>
          </a:xfrm>
          <a:prstGeom prst="rect">
            <a:avLst/>
          </a:prstGeom>
          <a:noFill/>
        </p:spPr>
        <p:txBody>
          <a:bodyPr wrap="square" rtlCol="0">
            <a:spAutoFit/>
          </a:bodyPr>
          <a:lstStyle/>
          <a:p>
            <a:r>
              <a:rPr lang="tr-TR" sz="3400" b="1" dirty="0">
                <a:solidFill>
                  <a:srgbClr val="FFC000"/>
                </a:solidFill>
                <a:latin typeface="Times New Roman" pitchFamily="18" charset="0"/>
                <a:cs typeface="Times New Roman" pitchFamily="18" charset="0"/>
              </a:rPr>
              <a:t>*Türk akademisyen, yazar, biyokimyacı, moleküler biyolog, profesör, Aziz Sancar. Aziz Sancar kimdir? İşte Aziz Sancar’ın biyografisi. Aziz Sancar 1946 senesinde Mardin’in Savur ilçesinde dünyaya geldi. İlk ve orta öğrenimini Savur ve Mardin’de tamamladı. Sonrasında İstanbul Üniversitesi Tıp Fakültesi’nde eğitim gördü. Savur’da iki sene doktor olarak çalıştıktan sonra, </a:t>
            </a:r>
            <a:r>
              <a:rPr lang="tr-TR" sz="3400" b="1" dirty="0" err="1">
                <a:solidFill>
                  <a:srgbClr val="FFC000"/>
                </a:solidFill>
                <a:latin typeface="Times New Roman" pitchFamily="18" charset="0"/>
                <a:cs typeface="Times New Roman" pitchFamily="18" charset="0"/>
              </a:rPr>
              <a:t>Teksas</a:t>
            </a:r>
            <a:r>
              <a:rPr lang="tr-TR" sz="3400" b="1" dirty="0">
                <a:solidFill>
                  <a:srgbClr val="FFC000"/>
                </a:solidFill>
                <a:latin typeface="Times New Roman" pitchFamily="18" charset="0"/>
                <a:cs typeface="Times New Roman" pitchFamily="18" charset="0"/>
              </a:rPr>
              <a:t> Üniversitesi’nde doktorasını, Moleküler Biyoloji dalında, DNA onarımı üzerinde yaptı. Yale Üniversitesi’nde DNA onarımı dalında doçentlik tezini tamamladı</a:t>
            </a:r>
            <a:r>
              <a:rPr lang="tr-TR" sz="2800" b="1" dirty="0">
                <a:solidFill>
                  <a:srgbClr val="FFC000"/>
                </a:solidFill>
                <a:latin typeface="Times New Roman" pitchFamily="18" charset="0"/>
                <a:cs typeface="Times New Roman" pitchFamily="18" charset="0"/>
              </a:rPr>
              <a:t>.</a:t>
            </a:r>
          </a:p>
        </p:txBody>
      </p:sp>
    </p:spTree>
    <p:extLst>
      <p:ext uri="{BB962C8B-B14F-4D97-AF65-F5344CB8AC3E}">
        <p14:creationId xmlns:p14="http://schemas.microsoft.com/office/powerpoint/2010/main" val="830825303"/>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5">
                                            <p:txEl>
                                              <p:pRg st="0" end="0"/>
                                            </p:txEl>
                                          </p:spTgt>
                                        </p:tgtEl>
                                        <p:attrNameLst>
                                          <p:attrName>ppt_w</p:attrName>
                                        </p:attrNameLst>
                                      </p:cBhvr>
                                    </p:anim>
                                    <p:anim by="(#ppt_w*0.50)" calcmode="lin" valueType="num">
                                      <p:cBhvr>
                                        <p:cTn id="8" dur="500" decel="50000" autoRev="1" fill="hold">
                                          <p:stCondLst>
                                            <p:cond delay="0"/>
                                          </p:stCondLst>
                                        </p:cTn>
                                        <p:tgtEl>
                                          <p:spTgt spid="5">
                                            <p:txEl>
                                              <p:pRg st="0" end="0"/>
                                            </p:txEl>
                                          </p:spTgt>
                                        </p:tgtEl>
                                        <p:attrNameLst>
                                          <p:attrName>ppt_x</p:attrName>
                                        </p:attrNameLst>
                                      </p:cBhvr>
                                    </p:anim>
                                    <p:anim from="(-#ppt_h/2)" to="(#ppt_y)" calcmode="lin" valueType="num">
                                      <p:cBhvr>
                                        <p:cTn id="9" dur="1000" fill="hold">
                                          <p:stCondLst>
                                            <p:cond delay="0"/>
                                          </p:stCondLst>
                                        </p:cTn>
                                        <p:tgtEl>
                                          <p:spTgt spid="5">
                                            <p:txEl>
                                              <p:pRg st="0" end="0"/>
                                            </p:txEl>
                                          </p:spTgt>
                                        </p:tgtEl>
                                        <p:attrNameLst>
                                          <p:attrName>ppt_y</p:attrName>
                                        </p:attrNameLst>
                                      </p:cBhvr>
                                    </p:anim>
                                    <p:animRot by="21600000">
                                      <p:cBhvr>
                                        <p:cTn id="10"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0588" y="116632"/>
            <a:ext cx="8964488"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KONULAR:</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91998" y="908720"/>
            <a:ext cx="8964488"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1-</a:t>
            </a:r>
            <a:r>
              <a:rPr lang="tr-TR" sz="54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Ülkemizdeki Farklı Kültürler</a:t>
            </a:r>
            <a:endPar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6562" y="2399429"/>
            <a:ext cx="8964488"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2-</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Atatürk'ün Kişilik Özellikleri</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20588" y="4005064"/>
            <a:ext cx="8964488"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3-</a:t>
            </a: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Ülkeme Katkıda Bulunanlar</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8" name="Dikdörtgen 7"/>
          <p:cNvSpPr/>
          <p:nvPr/>
        </p:nvSpPr>
        <p:spPr>
          <a:xfrm>
            <a:off x="91998" y="5762873"/>
            <a:ext cx="8964488"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4-</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Üniteyi Değerlendirelim</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087707991"/>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grpId="0" nodeType="clickEffect">
                                  <p:stCondLst>
                                    <p:cond delay="0"/>
                                  </p:stCondLst>
                                  <p:iterate type="lt">
                                    <p:tmPct val="10000"/>
                                  </p:iterate>
                                  <p:childTnLst>
                                    <p:set>
                                      <p:cBhvr>
                                        <p:cTn id="30" dur="1" fill="hold">
                                          <p:stCondLst>
                                            <p:cond delay="0"/>
                                          </p:stCondLst>
                                        </p:cTn>
                                        <p:tgtEl>
                                          <p:spTgt spid="7"/>
                                        </p:tgtEl>
                                        <p:attrNameLst>
                                          <p:attrName>style.visibility</p:attrName>
                                        </p:attrNameLst>
                                      </p:cBhvr>
                                      <p:to>
                                        <p:strVal val="visible"/>
                                      </p:to>
                                    </p:set>
                                    <p:anim by="(-#ppt_w*2)" calcmode="lin" valueType="num">
                                      <p:cBhvr rctx="PPT">
                                        <p:cTn id="31" dur="500" autoRev="1" fill="hold">
                                          <p:stCondLst>
                                            <p:cond delay="0"/>
                                          </p:stCondLst>
                                        </p:cTn>
                                        <p:tgtEl>
                                          <p:spTgt spid="7"/>
                                        </p:tgtEl>
                                        <p:attrNameLst>
                                          <p:attrName>ppt_w</p:attrName>
                                        </p:attrNameLst>
                                      </p:cBhvr>
                                    </p:anim>
                                    <p:anim by="(#ppt_w*0.50)" calcmode="lin" valueType="num">
                                      <p:cBhvr>
                                        <p:cTn id="32" dur="500" decel="50000" autoRev="1" fill="hold">
                                          <p:stCondLst>
                                            <p:cond delay="0"/>
                                          </p:stCondLst>
                                        </p:cTn>
                                        <p:tgtEl>
                                          <p:spTgt spid="7"/>
                                        </p:tgtEl>
                                        <p:attrNameLst>
                                          <p:attrName>ppt_x</p:attrName>
                                        </p:attrNameLst>
                                      </p:cBhvr>
                                    </p:anim>
                                    <p:anim from="(-#ppt_h/2)" to="(#ppt_y)" calcmode="lin" valueType="num">
                                      <p:cBhvr>
                                        <p:cTn id="33" dur="1000" fill="hold">
                                          <p:stCondLst>
                                            <p:cond delay="0"/>
                                          </p:stCondLst>
                                        </p:cTn>
                                        <p:tgtEl>
                                          <p:spTgt spid="7"/>
                                        </p:tgtEl>
                                        <p:attrNameLst>
                                          <p:attrName>ppt_y</p:attrName>
                                        </p:attrNameLst>
                                      </p:cBhvr>
                                    </p:anim>
                                    <p:animRot by="21600000">
                                      <p:cBhvr>
                                        <p:cTn id="34" dur="1000" fill="hold">
                                          <p:stCondLst>
                                            <p:cond delay="0"/>
                                          </p:stCondLst>
                                        </p:cTn>
                                        <p:tgtEl>
                                          <p:spTgt spid="7"/>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56" presetClass="entr" presetSubtype="0" fill="hold" grpId="0" nodeType="clickEffect">
                                  <p:stCondLst>
                                    <p:cond delay="0"/>
                                  </p:stCondLst>
                                  <p:iterate type="lt">
                                    <p:tmPct val="10000"/>
                                  </p:iterate>
                                  <p:childTnLst>
                                    <p:set>
                                      <p:cBhvr>
                                        <p:cTn id="38" dur="1" fill="hold">
                                          <p:stCondLst>
                                            <p:cond delay="0"/>
                                          </p:stCondLst>
                                        </p:cTn>
                                        <p:tgtEl>
                                          <p:spTgt spid="8"/>
                                        </p:tgtEl>
                                        <p:attrNameLst>
                                          <p:attrName>style.visibility</p:attrName>
                                        </p:attrNameLst>
                                      </p:cBhvr>
                                      <p:to>
                                        <p:strVal val="visible"/>
                                      </p:to>
                                    </p:set>
                                    <p:anim by="(-#ppt_w*2)" calcmode="lin" valueType="num">
                                      <p:cBhvr rctx="PPT">
                                        <p:cTn id="39" dur="500" autoRev="1" fill="hold">
                                          <p:stCondLst>
                                            <p:cond delay="0"/>
                                          </p:stCondLst>
                                        </p:cTn>
                                        <p:tgtEl>
                                          <p:spTgt spid="8"/>
                                        </p:tgtEl>
                                        <p:attrNameLst>
                                          <p:attrName>ppt_w</p:attrName>
                                        </p:attrNameLst>
                                      </p:cBhvr>
                                    </p:anim>
                                    <p:anim by="(#ppt_w*0.50)" calcmode="lin" valueType="num">
                                      <p:cBhvr>
                                        <p:cTn id="40" dur="500" decel="50000" autoRev="1" fill="hold">
                                          <p:stCondLst>
                                            <p:cond delay="0"/>
                                          </p:stCondLst>
                                        </p:cTn>
                                        <p:tgtEl>
                                          <p:spTgt spid="8"/>
                                        </p:tgtEl>
                                        <p:attrNameLst>
                                          <p:attrName>ppt_x</p:attrName>
                                        </p:attrNameLst>
                                      </p:cBhvr>
                                    </p:anim>
                                    <p:anim from="(-#ppt_h/2)" to="(#ppt_y)" calcmode="lin" valueType="num">
                                      <p:cBhvr>
                                        <p:cTn id="41" dur="1000" fill="hold">
                                          <p:stCondLst>
                                            <p:cond delay="0"/>
                                          </p:stCondLst>
                                        </p:cTn>
                                        <p:tgtEl>
                                          <p:spTgt spid="8"/>
                                        </p:tgtEl>
                                        <p:attrNameLst>
                                          <p:attrName>ppt_y</p:attrName>
                                        </p:attrNameLst>
                                      </p:cBhvr>
                                    </p:anim>
                                    <p:animRot by="21600000">
                                      <p:cBhvr>
                                        <p:cTn id="42"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5" name="Metin kutusu 4"/>
          <p:cNvSpPr txBox="1"/>
          <p:nvPr/>
        </p:nvSpPr>
        <p:spPr>
          <a:xfrm>
            <a:off x="-14848" y="116632"/>
            <a:ext cx="9109680" cy="6740307"/>
          </a:xfrm>
          <a:prstGeom prst="rect">
            <a:avLst/>
          </a:prstGeom>
          <a:noFill/>
        </p:spPr>
        <p:txBody>
          <a:bodyPr wrap="square" rtlCol="0">
            <a:spAutoFit/>
          </a:bodyPr>
          <a:lstStyle/>
          <a:p>
            <a:r>
              <a:rPr lang="tr-TR" sz="3600" b="1" dirty="0">
                <a:solidFill>
                  <a:srgbClr val="FFC000"/>
                </a:solidFill>
                <a:latin typeface="Times New Roman" pitchFamily="18" charset="0"/>
                <a:cs typeface="Times New Roman" pitchFamily="18" charset="0"/>
              </a:rPr>
              <a:t>*1982 senesinde UNC </a:t>
            </a:r>
            <a:r>
              <a:rPr lang="tr-TR" sz="3600" b="1" dirty="0" err="1">
                <a:solidFill>
                  <a:srgbClr val="FFC000"/>
                </a:solidFill>
                <a:latin typeface="Times New Roman" pitchFamily="18" charset="0"/>
                <a:cs typeface="Times New Roman" pitchFamily="18" charset="0"/>
              </a:rPr>
              <a:t>Chapel</a:t>
            </a:r>
            <a:r>
              <a:rPr lang="tr-TR" sz="3600" b="1" dirty="0">
                <a:solidFill>
                  <a:srgbClr val="FFC000"/>
                </a:solidFill>
                <a:latin typeface="Times New Roman" pitchFamily="18" charset="0"/>
                <a:cs typeface="Times New Roman" pitchFamily="18" charset="0"/>
              </a:rPr>
              <a:t> </a:t>
            </a:r>
            <a:r>
              <a:rPr lang="tr-TR" sz="3600" b="1" dirty="0" err="1">
                <a:solidFill>
                  <a:srgbClr val="FFC000"/>
                </a:solidFill>
                <a:latin typeface="Times New Roman" pitchFamily="18" charset="0"/>
                <a:cs typeface="Times New Roman" pitchFamily="18" charset="0"/>
              </a:rPr>
              <a:t>Hill’de</a:t>
            </a:r>
            <a:r>
              <a:rPr lang="tr-TR" sz="3600" b="1" dirty="0">
                <a:solidFill>
                  <a:srgbClr val="FFC000"/>
                </a:solidFill>
                <a:latin typeface="Times New Roman" pitchFamily="18" charset="0"/>
                <a:cs typeface="Times New Roman" pitchFamily="18" charset="0"/>
              </a:rPr>
              <a:t> Biyokimya ve Biyofizik alanlarında çalıştı. Burada DNA onarımı, hücre dizilimi, kanser tedavisi ve biyolojik saat üzerinde çalıştı. 288 makale ve 33 kitap yayınladı. 1997 senesinden beri Amerika Birleşik Devletleri Kuzey </a:t>
            </a:r>
            <a:r>
              <a:rPr lang="tr-TR" sz="3600" b="1" dirty="0" err="1">
                <a:solidFill>
                  <a:srgbClr val="FFC000"/>
                </a:solidFill>
                <a:latin typeface="Times New Roman" pitchFamily="18" charset="0"/>
                <a:cs typeface="Times New Roman" pitchFamily="18" charset="0"/>
              </a:rPr>
              <a:t>Karolina</a:t>
            </a:r>
            <a:r>
              <a:rPr lang="tr-TR" sz="3600" b="1" dirty="0">
                <a:solidFill>
                  <a:srgbClr val="FFC000"/>
                </a:solidFill>
                <a:latin typeface="Times New Roman" pitchFamily="18" charset="0"/>
                <a:cs typeface="Times New Roman" pitchFamily="18" charset="0"/>
              </a:rPr>
              <a:t> Üniversitesi, </a:t>
            </a:r>
            <a:r>
              <a:rPr lang="tr-TR" sz="3600" b="1" dirty="0" err="1">
                <a:solidFill>
                  <a:srgbClr val="FFC000"/>
                </a:solidFill>
                <a:latin typeface="Times New Roman" pitchFamily="18" charset="0"/>
                <a:cs typeface="Times New Roman" pitchFamily="18" charset="0"/>
              </a:rPr>
              <a:t>Chapel</a:t>
            </a:r>
            <a:r>
              <a:rPr lang="tr-TR" sz="3600" b="1" dirty="0">
                <a:solidFill>
                  <a:srgbClr val="FFC000"/>
                </a:solidFill>
                <a:latin typeface="Times New Roman" pitchFamily="18" charset="0"/>
                <a:cs typeface="Times New Roman" pitchFamily="18" charset="0"/>
              </a:rPr>
              <a:t> </a:t>
            </a:r>
            <a:r>
              <a:rPr lang="tr-TR" sz="3600" b="1" dirty="0" err="1">
                <a:solidFill>
                  <a:srgbClr val="FFC000"/>
                </a:solidFill>
                <a:latin typeface="Times New Roman" pitchFamily="18" charset="0"/>
                <a:cs typeface="Times New Roman" pitchFamily="18" charset="0"/>
              </a:rPr>
              <a:t>Hill’de</a:t>
            </a:r>
            <a:r>
              <a:rPr lang="tr-TR" sz="3600" b="1" dirty="0">
                <a:solidFill>
                  <a:srgbClr val="FFC000"/>
                </a:solidFill>
                <a:latin typeface="Times New Roman" pitchFamily="18" charset="0"/>
                <a:cs typeface="Times New Roman" pitchFamily="18" charset="0"/>
              </a:rPr>
              <a:t> Biyokimya ve Biyofizik Bölümü’nde Sarah </a:t>
            </a:r>
            <a:r>
              <a:rPr lang="tr-TR" sz="3600" b="1" dirty="0" err="1">
                <a:solidFill>
                  <a:srgbClr val="FFC000"/>
                </a:solidFill>
                <a:latin typeface="Times New Roman" pitchFamily="18" charset="0"/>
                <a:cs typeface="Times New Roman" pitchFamily="18" charset="0"/>
              </a:rPr>
              <a:t>Graham</a:t>
            </a:r>
            <a:r>
              <a:rPr lang="tr-TR" sz="3600" b="1" dirty="0">
                <a:solidFill>
                  <a:srgbClr val="FFC000"/>
                </a:solidFill>
                <a:latin typeface="Times New Roman" pitchFamily="18" charset="0"/>
                <a:cs typeface="Times New Roman" pitchFamily="18" charset="0"/>
              </a:rPr>
              <a:t> Kenan Profesörü olarak görev yapmaktadır. ABD Ulusal Bilimler Akademisi’ne seçilen ilk ABD’li Türk olarak tanınır.</a:t>
            </a:r>
          </a:p>
        </p:txBody>
      </p:sp>
    </p:spTree>
    <p:extLst>
      <p:ext uri="{BB962C8B-B14F-4D97-AF65-F5344CB8AC3E}">
        <p14:creationId xmlns:p14="http://schemas.microsoft.com/office/powerpoint/2010/main" val="1971659680"/>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5">
                                            <p:txEl>
                                              <p:pRg st="0" end="0"/>
                                            </p:txEl>
                                          </p:spTgt>
                                        </p:tgtEl>
                                        <p:attrNameLst>
                                          <p:attrName>ppt_w</p:attrName>
                                        </p:attrNameLst>
                                      </p:cBhvr>
                                    </p:anim>
                                    <p:anim by="(#ppt_w*0.50)" calcmode="lin" valueType="num">
                                      <p:cBhvr>
                                        <p:cTn id="8" dur="500" decel="50000" autoRev="1" fill="hold">
                                          <p:stCondLst>
                                            <p:cond delay="0"/>
                                          </p:stCondLst>
                                        </p:cTn>
                                        <p:tgtEl>
                                          <p:spTgt spid="5">
                                            <p:txEl>
                                              <p:pRg st="0" end="0"/>
                                            </p:txEl>
                                          </p:spTgt>
                                        </p:tgtEl>
                                        <p:attrNameLst>
                                          <p:attrName>ppt_x</p:attrName>
                                        </p:attrNameLst>
                                      </p:cBhvr>
                                    </p:anim>
                                    <p:anim from="(-#ppt_h/2)" to="(#ppt_y)" calcmode="lin" valueType="num">
                                      <p:cBhvr>
                                        <p:cTn id="9" dur="1000" fill="hold">
                                          <p:stCondLst>
                                            <p:cond delay="0"/>
                                          </p:stCondLst>
                                        </p:cTn>
                                        <p:tgtEl>
                                          <p:spTgt spid="5">
                                            <p:txEl>
                                              <p:pRg st="0" end="0"/>
                                            </p:txEl>
                                          </p:spTgt>
                                        </p:tgtEl>
                                        <p:attrNameLst>
                                          <p:attrName>ppt_y</p:attrName>
                                        </p:attrNameLst>
                                      </p:cBhvr>
                                    </p:anim>
                                    <p:animRot by="21600000">
                                      <p:cBhvr>
                                        <p:cTn id="10"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5" name="Metin kutusu 4"/>
          <p:cNvSpPr txBox="1"/>
          <p:nvPr/>
        </p:nvSpPr>
        <p:spPr>
          <a:xfrm>
            <a:off x="-14848" y="13762"/>
            <a:ext cx="9109680" cy="6986528"/>
          </a:xfrm>
          <a:prstGeom prst="rect">
            <a:avLst/>
          </a:prstGeom>
          <a:noFill/>
        </p:spPr>
        <p:txBody>
          <a:bodyPr wrap="square" rtlCol="0">
            <a:spAutoFit/>
          </a:bodyPr>
          <a:lstStyle/>
          <a:p>
            <a:r>
              <a:rPr lang="tr-TR" sz="3200" b="1" dirty="0">
                <a:solidFill>
                  <a:srgbClr val="FFC000"/>
                </a:solidFill>
                <a:latin typeface="Times New Roman" pitchFamily="18" charset="0"/>
                <a:cs typeface="Times New Roman" pitchFamily="18" charset="0"/>
              </a:rPr>
              <a:t>*Hücrelerin hasar gören DNA’ları nasıl onardığını ve genetik bilgisini koruduğunu haritalandıran araştırmaları sayesinde 2015 Nobel Kimya Ödülü’nü kazanmıştır. ABD’de Ulusal Bilimler Akademisi ve Amerikan Sanat ve Bilimler Akademisi, Türk Bilimler Akademisi üyesidir. Vehbi Koç Vakfı’nda 2007 senesinde ödül aldı. </a:t>
            </a:r>
            <a:r>
              <a:rPr lang="tr-TR" sz="3200" b="1" dirty="0" err="1">
                <a:solidFill>
                  <a:srgbClr val="FFC000"/>
                </a:solidFill>
                <a:latin typeface="Times New Roman" pitchFamily="18" charset="0"/>
                <a:cs typeface="Times New Roman" pitchFamily="18" charset="0"/>
              </a:rPr>
              <a:t>Chapel</a:t>
            </a:r>
            <a:r>
              <a:rPr lang="tr-TR" sz="3200" b="1" dirty="0">
                <a:solidFill>
                  <a:srgbClr val="FFC000"/>
                </a:solidFill>
                <a:latin typeface="Times New Roman" pitchFamily="18" charset="0"/>
                <a:cs typeface="Times New Roman" pitchFamily="18" charset="0"/>
              </a:rPr>
              <a:t> </a:t>
            </a:r>
            <a:r>
              <a:rPr lang="tr-TR" sz="3200" b="1" dirty="0" err="1">
                <a:solidFill>
                  <a:srgbClr val="FFC000"/>
                </a:solidFill>
                <a:latin typeface="Times New Roman" pitchFamily="18" charset="0"/>
                <a:cs typeface="Times New Roman" pitchFamily="18" charset="0"/>
              </a:rPr>
              <a:t>Hill’de</a:t>
            </a:r>
            <a:r>
              <a:rPr lang="tr-TR" sz="3200" b="1" dirty="0">
                <a:solidFill>
                  <a:srgbClr val="FFC000"/>
                </a:solidFill>
                <a:latin typeface="Times New Roman" pitchFamily="18" charset="0"/>
                <a:cs typeface="Times New Roman" pitchFamily="18" charset="0"/>
              </a:rPr>
              <a:t> eşi </a:t>
            </a:r>
            <a:r>
              <a:rPr lang="tr-TR" sz="3200" b="1" dirty="0" err="1">
                <a:solidFill>
                  <a:srgbClr val="FFC000"/>
                </a:solidFill>
                <a:latin typeface="Times New Roman" pitchFamily="18" charset="0"/>
                <a:cs typeface="Times New Roman" pitchFamily="18" charset="0"/>
              </a:rPr>
              <a:t>Gwen</a:t>
            </a:r>
            <a:r>
              <a:rPr lang="tr-TR" sz="3200" b="1" dirty="0">
                <a:solidFill>
                  <a:srgbClr val="FFC000"/>
                </a:solidFill>
                <a:latin typeface="Times New Roman" pitchFamily="18" charset="0"/>
                <a:cs typeface="Times New Roman" pitchFamily="18" charset="0"/>
              </a:rPr>
              <a:t> Sancar ile yaşıyor. Aziz ve </a:t>
            </a:r>
            <a:r>
              <a:rPr lang="tr-TR" sz="3200" b="1" dirty="0" err="1">
                <a:solidFill>
                  <a:srgbClr val="FFC000"/>
                </a:solidFill>
                <a:latin typeface="Times New Roman" pitchFamily="18" charset="0"/>
                <a:cs typeface="Times New Roman" pitchFamily="18" charset="0"/>
              </a:rPr>
              <a:t>Gwen</a:t>
            </a:r>
            <a:r>
              <a:rPr lang="tr-TR" sz="3200" b="1" dirty="0">
                <a:solidFill>
                  <a:srgbClr val="FFC000"/>
                </a:solidFill>
                <a:latin typeface="Times New Roman" pitchFamily="18" charset="0"/>
                <a:cs typeface="Times New Roman" pitchFamily="18" charset="0"/>
              </a:rPr>
              <a:t> Sancar, Carolina’daki Türk Evi’nin kurucuları arasında. Aziz Sancar’ın geliştirip adını koyduğu “</a:t>
            </a:r>
            <a:r>
              <a:rPr lang="tr-TR" sz="3200" b="1" dirty="0" err="1">
                <a:solidFill>
                  <a:srgbClr val="FFC000"/>
                </a:solidFill>
                <a:latin typeface="Times New Roman" pitchFamily="18" charset="0"/>
                <a:cs typeface="Times New Roman" pitchFamily="18" charset="0"/>
              </a:rPr>
              <a:t>maxicell</a:t>
            </a:r>
            <a:r>
              <a:rPr lang="tr-TR" sz="3200" b="1" dirty="0">
                <a:solidFill>
                  <a:srgbClr val="FFC000"/>
                </a:solidFill>
                <a:latin typeface="Times New Roman" pitchFamily="18" charset="0"/>
                <a:cs typeface="Times New Roman" pitchFamily="18" charset="0"/>
              </a:rPr>
              <a:t>” tekniği ile buluşunu yapıp adını koyduğu “</a:t>
            </a:r>
            <a:r>
              <a:rPr lang="tr-TR" sz="3200" b="1" dirty="0" err="1">
                <a:solidFill>
                  <a:srgbClr val="FFC000"/>
                </a:solidFill>
                <a:latin typeface="Times New Roman" pitchFamily="18" charset="0"/>
                <a:cs typeface="Times New Roman" pitchFamily="18" charset="0"/>
              </a:rPr>
              <a:t>excinuclease</a:t>
            </a:r>
            <a:r>
              <a:rPr lang="tr-TR" sz="3200" b="1" dirty="0">
                <a:solidFill>
                  <a:srgbClr val="FFC000"/>
                </a:solidFill>
                <a:latin typeface="Times New Roman" pitchFamily="18" charset="0"/>
                <a:cs typeface="Times New Roman" pitchFamily="18" charset="0"/>
              </a:rPr>
              <a:t>/</a:t>
            </a:r>
            <a:r>
              <a:rPr lang="tr-TR" sz="3200" b="1" dirty="0" err="1">
                <a:solidFill>
                  <a:srgbClr val="FFC000"/>
                </a:solidFill>
                <a:latin typeface="Times New Roman" pitchFamily="18" charset="0"/>
                <a:cs typeface="Times New Roman" pitchFamily="18" charset="0"/>
              </a:rPr>
              <a:t>excision</a:t>
            </a:r>
            <a:r>
              <a:rPr lang="tr-TR" sz="3200" b="1" dirty="0">
                <a:solidFill>
                  <a:srgbClr val="FFC000"/>
                </a:solidFill>
                <a:latin typeface="Times New Roman" pitchFamily="18" charset="0"/>
                <a:cs typeface="Times New Roman" pitchFamily="18" charset="0"/>
              </a:rPr>
              <a:t> </a:t>
            </a:r>
            <a:r>
              <a:rPr lang="tr-TR" sz="3200" b="1" dirty="0" err="1">
                <a:solidFill>
                  <a:srgbClr val="FFC000"/>
                </a:solidFill>
                <a:latin typeface="Times New Roman" pitchFamily="18" charset="0"/>
                <a:cs typeface="Times New Roman" pitchFamily="18" charset="0"/>
              </a:rPr>
              <a:t>nuclease</a:t>
            </a:r>
            <a:r>
              <a:rPr lang="tr-TR" sz="3200" b="1" dirty="0">
                <a:solidFill>
                  <a:srgbClr val="FFC000"/>
                </a:solidFill>
                <a:latin typeface="Times New Roman" pitchFamily="18" charset="0"/>
                <a:cs typeface="Times New Roman" pitchFamily="18" charset="0"/>
              </a:rPr>
              <a:t>” enzimi terimleri Oxford Biyokimya ve Moleküler Biyoloji </a:t>
            </a:r>
            <a:r>
              <a:rPr lang="tr-TR" sz="3200" b="1" dirty="0" err="1">
                <a:solidFill>
                  <a:srgbClr val="FFC000"/>
                </a:solidFill>
                <a:latin typeface="Times New Roman" pitchFamily="18" charset="0"/>
                <a:cs typeface="Times New Roman" pitchFamily="18" charset="0"/>
              </a:rPr>
              <a:t>Sözlüğü’ne</a:t>
            </a:r>
            <a:r>
              <a:rPr lang="tr-TR" sz="3200" b="1" dirty="0">
                <a:solidFill>
                  <a:srgbClr val="FFC000"/>
                </a:solidFill>
                <a:latin typeface="Times New Roman" pitchFamily="18" charset="0"/>
                <a:cs typeface="Times New Roman" pitchFamily="18" charset="0"/>
              </a:rPr>
              <a:t> girmiştir.</a:t>
            </a:r>
          </a:p>
        </p:txBody>
      </p:sp>
    </p:spTree>
    <p:extLst>
      <p:ext uri="{BB962C8B-B14F-4D97-AF65-F5344CB8AC3E}">
        <p14:creationId xmlns:p14="http://schemas.microsoft.com/office/powerpoint/2010/main" val="3470815975"/>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5">
                                            <p:txEl>
                                              <p:pRg st="0" end="0"/>
                                            </p:txEl>
                                          </p:spTgt>
                                        </p:tgtEl>
                                        <p:attrNameLst>
                                          <p:attrName>ppt_w</p:attrName>
                                        </p:attrNameLst>
                                      </p:cBhvr>
                                    </p:anim>
                                    <p:anim by="(#ppt_w*0.50)" calcmode="lin" valueType="num">
                                      <p:cBhvr>
                                        <p:cTn id="8" dur="500" decel="50000" autoRev="1" fill="hold">
                                          <p:stCondLst>
                                            <p:cond delay="0"/>
                                          </p:stCondLst>
                                        </p:cTn>
                                        <p:tgtEl>
                                          <p:spTgt spid="5">
                                            <p:txEl>
                                              <p:pRg st="0" end="0"/>
                                            </p:txEl>
                                          </p:spTgt>
                                        </p:tgtEl>
                                        <p:attrNameLst>
                                          <p:attrName>ppt_x</p:attrName>
                                        </p:attrNameLst>
                                      </p:cBhvr>
                                    </p:anim>
                                    <p:anim from="(-#ppt_h/2)" to="(#ppt_y)" calcmode="lin" valueType="num">
                                      <p:cBhvr>
                                        <p:cTn id="9" dur="1000" fill="hold">
                                          <p:stCondLst>
                                            <p:cond delay="0"/>
                                          </p:stCondLst>
                                        </p:cTn>
                                        <p:tgtEl>
                                          <p:spTgt spid="5">
                                            <p:txEl>
                                              <p:pRg st="0" end="0"/>
                                            </p:txEl>
                                          </p:spTgt>
                                        </p:tgtEl>
                                        <p:attrNameLst>
                                          <p:attrName>ppt_y</p:attrName>
                                        </p:attrNameLst>
                                      </p:cBhvr>
                                    </p:anim>
                                    <p:animRot by="21600000">
                                      <p:cBhvr>
                                        <p:cTn id="10"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63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166"/>
            <a:ext cx="9144000" cy="685683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251520" y="5445224"/>
            <a:ext cx="8712968" cy="523220"/>
          </a:xfrm>
          <a:prstGeom prst="rect">
            <a:avLst/>
          </a:prstGeom>
          <a:noFill/>
        </p:spPr>
        <p:txBody>
          <a:bodyPr wrap="square" rtlCol="0">
            <a:spAutoFit/>
          </a:bodyPr>
          <a:lstStyle/>
          <a:p>
            <a:r>
              <a:rPr lang="tr-TR" sz="2800" b="1" dirty="0">
                <a:solidFill>
                  <a:srgbClr val="7030A0"/>
                </a:solidFill>
                <a:latin typeface="Times New Roman" pitchFamily="18" charset="0"/>
                <a:cs typeface="Times New Roman" pitchFamily="18" charset="0"/>
              </a:rPr>
              <a:t>İNSAN SEVGİSİ ÖZELLİĞİNİ ANLATIR</a:t>
            </a:r>
          </a:p>
        </p:txBody>
      </p:sp>
    </p:spTree>
    <p:extLst>
      <p:ext uri="{BB962C8B-B14F-4D97-AF65-F5344CB8AC3E}">
        <p14:creationId xmlns:p14="http://schemas.microsoft.com/office/powerpoint/2010/main" val="1504922788"/>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arn(inVertical)">
                                      <p:cBhvr>
                                        <p:cTn id="7" dur="5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74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539552" y="4221088"/>
            <a:ext cx="8424936" cy="523220"/>
          </a:xfrm>
          <a:prstGeom prst="rect">
            <a:avLst/>
          </a:prstGeom>
          <a:noFill/>
        </p:spPr>
        <p:txBody>
          <a:bodyPr wrap="square" rtlCol="0">
            <a:spAutoFit/>
          </a:bodyPr>
          <a:lstStyle/>
          <a:p>
            <a:r>
              <a:rPr lang="tr-TR" sz="2800" b="1" dirty="0">
                <a:solidFill>
                  <a:srgbClr val="7030A0"/>
                </a:solidFill>
                <a:latin typeface="Times New Roman" pitchFamily="18" charset="0"/>
                <a:cs typeface="Times New Roman" pitchFamily="18" charset="0"/>
              </a:rPr>
              <a:t>ATATÜRK’ÜN LİDERLİK ÖZELLİĞİNİ ANLATIR</a:t>
            </a:r>
          </a:p>
        </p:txBody>
      </p:sp>
    </p:spTree>
    <p:extLst>
      <p:ext uri="{BB962C8B-B14F-4D97-AF65-F5344CB8AC3E}">
        <p14:creationId xmlns:p14="http://schemas.microsoft.com/office/powerpoint/2010/main" val="145310606"/>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arn(inVertical)">
                                      <p:cBhvr>
                                        <p:cTn id="7" dur="5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843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20097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6" name="Picture 4" descr="Naim Süleymanoğlu GIF - NaimSuleymanoglu Halter Weightlifting - Discover &amp;  Share GIFs"/>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022390"/>
            <a:ext cx="9144000" cy="483560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8258411"/>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arn(inVertical)">
                                      <p:cBhvr>
                                        <p:cTn id="7" dur="5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8436"/>
                                        </p:tgtEl>
                                        <p:attrNameLst>
                                          <p:attrName>style.visibility</p:attrName>
                                        </p:attrNameLst>
                                      </p:cBhvr>
                                      <p:to>
                                        <p:strVal val="visible"/>
                                      </p:to>
                                    </p:set>
                                    <p:animEffect transition="in" filter="barn(inVertical)">
                                      <p:cBhvr>
                                        <p:cTn id="12"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150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3078121"/>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barn(inVertical)">
                                      <p:cBhvr>
                                        <p:cTn id="7" dur="5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253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
            <a:ext cx="9144000" cy="685799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050689"/>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arn(inVertic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355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
            <a:ext cx="9143999"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1537310"/>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arn(inVertical)">
                                      <p:cBhvr>
                                        <p:cTn id="7" dur="5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457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0578"/>
            <a:ext cx="9144000" cy="182424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89756" y="1700808"/>
            <a:ext cx="8964488" cy="42473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Bence, çalışmalarıyla ülkemize katkıda bulunan kişilerin insanlığa faydası olacak konularda yapmış olduğu çalışmalar önemlidir. </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804883610"/>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barn(inVertical)">
                                      <p:cBhvr>
                                        <p:cTn id="7" dur="500"/>
                                        <p:tgtEl>
                                          <p:spTgt spid="2457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560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6298"/>
            <a:ext cx="9144000" cy="683170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3419872" y="1844824"/>
            <a:ext cx="5328592" cy="2308324"/>
          </a:xfrm>
          <a:prstGeom prst="rect">
            <a:avLst/>
          </a:prstGeom>
          <a:noFill/>
        </p:spPr>
        <p:txBody>
          <a:bodyPr wrap="square" rtlCol="0">
            <a:spAutoFit/>
          </a:bodyPr>
          <a:lstStyle/>
          <a:p>
            <a:r>
              <a:rPr lang="tr-TR" b="1" dirty="0">
                <a:solidFill>
                  <a:srgbClr val="7030A0"/>
                </a:solidFill>
                <a:latin typeface="Times New Roman" pitchFamily="18" charset="0"/>
                <a:cs typeface="Times New Roman" pitchFamily="18" charset="0"/>
              </a:rPr>
              <a:t>1873 yılında İstanbul’da doğmuş olan Mehmet Akif Ersoy, İstiklal Marşı’nı kaleme almış olan büyük şairimizdir. Eserlerde günlük konuşma dilini başarıyla kullanmıştır. Akla gelen her şeyi şiirleştirebilme yeteneğine sahiptir. Örneğin doktorla olan konuşmalarını bile şiir şeklinde ifade edebilmiştir. Gerçek adı Mehmet </a:t>
            </a:r>
            <a:r>
              <a:rPr lang="tr-TR" b="1" dirty="0" err="1">
                <a:solidFill>
                  <a:srgbClr val="7030A0"/>
                </a:solidFill>
                <a:latin typeface="Times New Roman" pitchFamily="18" charset="0"/>
                <a:cs typeface="Times New Roman" pitchFamily="18" charset="0"/>
              </a:rPr>
              <a:t>Ragif</a:t>
            </a:r>
            <a:r>
              <a:rPr lang="tr-TR" b="1" dirty="0">
                <a:solidFill>
                  <a:srgbClr val="7030A0"/>
                </a:solidFill>
                <a:latin typeface="Times New Roman" pitchFamily="18" charset="0"/>
                <a:cs typeface="Times New Roman" pitchFamily="18" charset="0"/>
              </a:rPr>
              <a:t> olan şair, vatan şairi ya da milli şair olarak tanınmaktadır. </a:t>
            </a:r>
          </a:p>
        </p:txBody>
      </p:sp>
      <p:sp>
        <p:nvSpPr>
          <p:cNvPr id="6" name="Metin kutusu 5"/>
          <p:cNvSpPr txBox="1"/>
          <p:nvPr/>
        </p:nvSpPr>
        <p:spPr>
          <a:xfrm>
            <a:off x="539552" y="4221088"/>
            <a:ext cx="8424936" cy="2246769"/>
          </a:xfrm>
          <a:prstGeom prst="rect">
            <a:avLst/>
          </a:prstGeom>
          <a:noFill/>
        </p:spPr>
        <p:txBody>
          <a:bodyPr wrap="square" rtlCol="0">
            <a:spAutoFit/>
          </a:bodyPr>
          <a:lstStyle/>
          <a:p>
            <a:r>
              <a:rPr lang="tr-TR" sz="2000" b="1" dirty="0">
                <a:solidFill>
                  <a:srgbClr val="7030A0"/>
                </a:solidFill>
                <a:latin typeface="Times New Roman" pitchFamily="18" charset="0"/>
                <a:cs typeface="Times New Roman" pitchFamily="18" charset="0"/>
              </a:rPr>
              <a:t>Sırat-ı Müstakim ve </a:t>
            </a:r>
            <a:r>
              <a:rPr lang="tr-TR" sz="2000" b="1" dirty="0" err="1">
                <a:solidFill>
                  <a:srgbClr val="7030A0"/>
                </a:solidFill>
                <a:latin typeface="Times New Roman" pitchFamily="18" charset="0"/>
                <a:cs typeface="Times New Roman" pitchFamily="18" charset="0"/>
              </a:rPr>
              <a:t>Sebül’ür</a:t>
            </a:r>
            <a:r>
              <a:rPr lang="tr-TR" sz="2000" b="1" dirty="0">
                <a:solidFill>
                  <a:srgbClr val="7030A0"/>
                </a:solidFill>
                <a:latin typeface="Times New Roman" pitchFamily="18" charset="0"/>
                <a:cs typeface="Times New Roman" pitchFamily="18" charset="0"/>
              </a:rPr>
              <a:t> Reşat dergilerini çıkarmıştır. Kurtuluş Savaşı sırasında milletvekilliği yapmıştır. Asıl mesleği veterinerlik olan şair Arapça, Farsça ve Fransızca bilmektedir. Şiirlerini topladığı Safahat adlı eseri yedi ciltten oluşmaktadır. 17 Şubat 1921’de yazdığı İstiklal Marşı, 12 Mart 1921 tarihinde meclis tarafından milli marşımız olarak kabul edilmiştir. 27 Aralık 1936 tarihinde İstanbul’da vefat etmiştir. Kabri Edirnekapı Mezarlığı’nda bulunmaktadır.</a:t>
            </a:r>
          </a:p>
        </p:txBody>
      </p:sp>
    </p:spTree>
    <p:extLst>
      <p:ext uri="{BB962C8B-B14F-4D97-AF65-F5344CB8AC3E}">
        <p14:creationId xmlns:p14="http://schemas.microsoft.com/office/powerpoint/2010/main" val="976990986"/>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barn(inVertical)">
                                      <p:cBhvr>
                                        <p:cTn id="7" dur="5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11811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052736"/>
            <a:ext cx="9144000" cy="580526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2107007"/>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barn(inVertical)">
                                      <p:cBhvr>
                                        <p:cTn id="12"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66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3275856" y="836712"/>
            <a:ext cx="5616624" cy="2985433"/>
          </a:xfrm>
          <a:prstGeom prst="rect">
            <a:avLst/>
          </a:prstGeom>
          <a:noFill/>
        </p:spPr>
        <p:txBody>
          <a:bodyPr wrap="square" rtlCol="0">
            <a:spAutoFit/>
          </a:bodyPr>
          <a:lstStyle/>
          <a:p>
            <a:r>
              <a:rPr lang="tr-TR" sz="2400" b="1" dirty="0">
                <a:latin typeface="Times New Roman" pitchFamily="18" charset="0"/>
                <a:cs typeface="Times New Roman" pitchFamily="18" charset="0"/>
              </a:rPr>
              <a:t>Türk fizikçi Engin Arık… Engin Arık kimdir? İşte Engin Arık’ın biyografisi:</a:t>
            </a:r>
          </a:p>
          <a:p>
            <a:r>
              <a:rPr lang="tr-TR" sz="2400" b="1" dirty="0">
                <a:latin typeface="Times New Roman" pitchFamily="18" charset="0"/>
                <a:cs typeface="Times New Roman" pitchFamily="18" charset="0"/>
              </a:rPr>
              <a:t>Engin Arık 1948 senesinde dünyaya geldi. 1969 yılında İstanbul Üniversitesi Fizik-Matematik Bölümü‘nden mezun oldu. Daha sonra Pittsburgh Üniversitesi’nde </a:t>
            </a:r>
            <a:r>
              <a:rPr lang="tr-TR" sz="2400" b="1" dirty="0" err="1">
                <a:latin typeface="Times New Roman" pitchFamily="18" charset="0"/>
                <a:cs typeface="Times New Roman" pitchFamily="18" charset="0"/>
              </a:rPr>
              <a:t>master</a:t>
            </a:r>
            <a:r>
              <a:rPr lang="tr-TR" sz="2400" b="1" dirty="0">
                <a:latin typeface="Times New Roman" pitchFamily="18" charset="0"/>
                <a:cs typeface="Times New Roman" pitchFamily="18" charset="0"/>
              </a:rPr>
              <a:t> ve doktora yaptı.</a:t>
            </a:r>
          </a:p>
          <a:p>
            <a:endParaRPr lang="tr-TR" sz="2000" b="1" dirty="0">
              <a:solidFill>
                <a:srgbClr val="7030A0"/>
              </a:solidFill>
              <a:latin typeface="Times New Roman" pitchFamily="18" charset="0"/>
              <a:cs typeface="Times New Roman" pitchFamily="18" charset="0"/>
            </a:endParaRPr>
          </a:p>
        </p:txBody>
      </p:sp>
      <p:sp>
        <p:nvSpPr>
          <p:cNvPr id="6" name="Metin kutusu 5"/>
          <p:cNvSpPr txBox="1"/>
          <p:nvPr/>
        </p:nvSpPr>
        <p:spPr>
          <a:xfrm>
            <a:off x="359532" y="3429000"/>
            <a:ext cx="8424936" cy="1815882"/>
          </a:xfrm>
          <a:prstGeom prst="rect">
            <a:avLst/>
          </a:prstGeom>
          <a:noFill/>
        </p:spPr>
        <p:txBody>
          <a:bodyPr wrap="square" rtlCol="0">
            <a:spAutoFit/>
          </a:bodyPr>
          <a:lstStyle/>
          <a:p>
            <a:r>
              <a:rPr lang="tr-TR" sz="2800" b="1" dirty="0">
                <a:solidFill>
                  <a:srgbClr val="0070C0"/>
                </a:solidFill>
                <a:latin typeface="Times New Roman" pitchFamily="18" charset="0"/>
                <a:cs typeface="Times New Roman" pitchFamily="18" charset="0"/>
              </a:rPr>
              <a:t>1979 yılında Boğaziçi Üniversitesi’ne geçti. 1997-2000 seneleri arasında Viyana Üniversitesi’nde görev yaptı. 1985 senesinden beri Boğaziçi Üniversitesi Fizik Bölümü‘nde öğretim üyesi olarak çalışıyordu</a:t>
            </a:r>
            <a:r>
              <a:rPr lang="tr-TR" sz="2800" b="1" dirty="0">
                <a:solidFill>
                  <a:srgbClr val="7030A0"/>
                </a:solidFill>
                <a:latin typeface="Times New Roman" pitchFamily="18" charset="0"/>
                <a:cs typeface="Times New Roman" pitchFamily="18" charset="0"/>
              </a:rPr>
              <a:t>.</a:t>
            </a:r>
          </a:p>
        </p:txBody>
      </p:sp>
    </p:spTree>
    <p:extLst>
      <p:ext uri="{BB962C8B-B14F-4D97-AF65-F5344CB8AC3E}">
        <p14:creationId xmlns:p14="http://schemas.microsoft.com/office/powerpoint/2010/main" val="1500229469"/>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barn(inVertical)">
                                      <p:cBhvr>
                                        <p:cTn id="7" dur="500"/>
                                        <p:tgtEl>
                                          <p:spTgt spid="2662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1" end="1"/>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1" end="1"/>
                                            </p:txEl>
                                          </p:spTgt>
                                        </p:tgtEl>
                                        <p:attrNameLst>
                                          <p:attrName>ppt_w</p:attrName>
                                        </p:attrNameLst>
                                      </p:cBhvr>
                                    </p:anim>
                                    <p:anim by="(#ppt_w*0.50)" calcmode="lin" valueType="num">
                                      <p:cBhvr>
                                        <p:cTn id="21" dur="500" decel="50000" autoRev="1" fill="hold">
                                          <p:stCondLst>
                                            <p:cond delay="0"/>
                                          </p:stCondLst>
                                        </p:cTn>
                                        <p:tgtEl>
                                          <p:spTgt spid="5">
                                            <p:txEl>
                                              <p:pRg st="1" end="1"/>
                                            </p:txEl>
                                          </p:spTgt>
                                        </p:tgtEl>
                                        <p:attrNameLst>
                                          <p:attrName>ppt_x</p:attrName>
                                        </p:attrNameLst>
                                      </p:cBhvr>
                                    </p:anim>
                                    <p:anim from="(-#ppt_h/2)" to="(#ppt_y)" calcmode="lin" valueType="num">
                                      <p:cBhvr>
                                        <p:cTn id="22" dur="1000" fill="hold">
                                          <p:stCondLst>
                                            <p:cond delay="0"/>
                                          </p:stCondLst>
                                        </p:cTn>
                                        <p:tgtEl>
                                          <p:spTgt spid="5">
                                            <p:txEl>
                                              <p:pRg st="1" end="1"/>
                                            </p:txEl>
                                          </p:spTgt>
                                        </p:tgtEl>
                                        <p:attrNameLst>
                                          <p:attrName>ppt_y</p:attrName>
                                        </p:attrNameLst>
                                      </p:cBhvr>
                                    </p:anim>
                                    <p:animRot by="21600000">
                                      <p:cBhvr>
                                        <p:cTn id="23" dur="1000" fill="hold">
                                          <p:stCondLst>
                                            <p:cond delay="0"/>
                                          </p:stCondLst>
                                        </p:cTn>
                                        <p:tgtEl>
                                          <p:spTgt spid="5">
                                            <p:txEl>
                                              <p:pRg st="1" end="1"/>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6">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6">
                                            <p:txEl>
                                              <p:pRg st="0" end="0"/>
                                            </p:txEl>
                                          </p:spTgt>
                                        </p:tgtEl>
                                        <p:attrNameLst>
                                          <p:attrName>ppt_w</p:attrName>
                                        </p:attrNameLst>
                                      </p:cBhvr>
                                    </p:anim>
                                    <p:anim by="(#ppt_w*0.50)" calcmode="lin" valueType="num">
                                      <p:cBhvr>
                                        <p:cTn id="29" dur="500" decel="50000" autoRev="1" fill="hold">
                                          <p:stCondLst>
                                            <p:cond delay="0"/>
                                          </p:stCondLst>
                                        </p:cTn>
                                        <p:tgtEl>
                                          <p:spTgt spid="6">
                                            <p:txEl>
                                              <p:pRg st="0" end="0"/>
                                            </p:txEl>
                                          </p:spTgt>
                                        </p:tgtEl>
                                        <p:attrNameLst>
                                          <p:attrName>ppt_x</p:attrName>
                                        </p:attrNameLst>
                                      </p:cBhvr>
                                    </p:anim>
                                    <p:anim from="(-#ppt_h/2)" to="(#ppt_y)" calcmode="lin" valueType="num">
                                      <p:cBhvr>
                                        <p:cTn id="30" dur="1000" fill="hold">
                                          <p:stCondLst>
                                            <p:cond delay="0"/>
                                          </p:stCondLst>
                                        </p:cTn>
                                        <p:tgtEl>
                                          <p:spTgt spid="6">
                                            <p:txEl>
                                              <p:pRg st="0" end="0"/>
                                            </p:txEl>
                                          </p:spTgt>
                                        </p:tgtEl>
                                        <p:attrNameLst>
                                          <p:attrName>ppt_y</p:attrName>
                                        </p:attrNameLst>
                                      </p:cBhvr>
                                    </p:anim>
                                    <p:animRot by="21600000">
                                      <p:cBhvr>
                                        <p:cTn id="31"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5" name="Metin kutusu 4"/>
          <p:cNvSpPr txBox="1"/>
          <p:nvPr/>
        </p:nvSpPr>
        <p:spPr>
          <a:xfrm>
            <a:off x="-14848" y="13762"/>
            <a:ext cx="9109680" cy="6555641"/>
          </a:xfrm>
          <a:prstGeom prst="rect">
            <a:avLst/>
          </a:prstGeom>
          <a:noFill/>
        </p:spPr>
        <p:txBody>
          <a:bodyPr wrap="square" rtlCol="0">
            <a:spAutoFit/>
          </a:bodyPr>
          <a:lstStyle/>
          <a:p>
            <a:r>
              <a:rPr lang="tr-TR" sz="3500" b="1" dirty="0">
                <a:solidFill>
                  <a:srgbClr val="FFC000"/>
                </a:solidFill>
                <a:latin typeface="Times New Roman" pitchFamily="18" charset="0"/>
                <a:cs typeface="Times New Roman" pitchFamily="18" charset="0"/>
              </a:rPr>
              <a:t>*“Deneysel Yüksek Enerji Fiziği” alanında yaptığı çalışmalarıyla, uluslararası alanda tanınıyordu. Arık, Avrupa Nükleer Araştırma Merkezi’ne (CERN) Türkiye’nin üye olup buradaki temel bilimlerden ve bu sene deneyi yapılmakta olan ‘evrenin yaratılış teorisi’ </a:t>
            </a:r>
            <a:r>
              <a:rPr lang="tr-TR" sz="3500" b="1" dirty="0" err="1">
                <a:solidFill>
                  <a:srgbClr val="FFC000"/>
                </a:solidFill>
                <a:latin typeface="Times New Roman" pitchFamily="18" charset="0"/>
                <a:cs typeface="Times New Roman" pitchFamily="18" charset="0"/>
              </a:rPr>
              <a:t>Big</a:t>
            </a:r>
            <a:r>
              <a:rPr lang="tr-TR" sz="3500" b="1" dirty="0">
                <a:solidFill>
                  <a:srgbClr val="FFC000"/>
                </a:solidFill>
                <a:latin typeface="Times New Roman" pitchFamily="18" charset="0"/>
                <a:cs typeface="Times New Roman" pitchFamily="18" charset="0"/>
              </a:rPr>
              <a:t> </a:t>
            </a:r>
            <a:r>
              <a:rPr lang="tr-TR" sz="3500" b="1" dirty="0" err="1">
                <a:solidFill>
                  <a:srgbClr val="FFC000"/>
                </a:solidFill>
                <a:latin typeface="Times New Roman" pitchFamily="18" charset="0"/>
                <a:cs typeface="Times New Roman" pitchFamily="18" charset="0"/>
              </a:rPr>
              <a:t>Bang’den</a:t>
            </a:r>
            <a:r>
              <a:rPr lang="tr-TR" sz="3500" b="1" dirty="0">
                <a:solidFill>
                  <a:srgbClr val="FFC000"/>
                </a:solidFill>
                <a:latin typeface="Times New Roman" pitchFamily="18" charset="0"/>
                <a:cs typeface="Times New Roman" pitchFamily="18" charset="0"/>
              </a:rPr>
              <a:t> (Büyük Patlama) Türk fizikçilerinin faydalanması için büyük mücadele vermişti. TÜBİTAK’ın bilim dünyasının büyük önem verdiği bu deneye maddi destek vermemesi, hatta, ‘ilgilenmiyoruz’ diyerek geri çevirmesi Arık’ı üzmüştü.</a:t>
            </a:r>
          </a:p>
        </p:txBody>
      </p:sp>
    </p:spTree>
    <p:extLst>
      <p:ext uri="{BB962C8B-B14F-4D97-AF65-F5344CB8AC3E}">
        <p14:creationId xmlns:p14="http://schemas.microsoft.com/office/powerpoint/2010/main" val="294342654"/>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5">
                                            <p:txEl>
                                              <p:pRg st="0" end="0"/>
                                            </p:txEl>
                                          </p:spTgt>
                                        </p:tgtEl>
                                        <p:attrNameLst>
                                          <p:attrName>ppt_w</p:attrName>
                                        </p:attrNameLst>
                                      </p:cBhvr>
                                    </p:anim>
                                    <p:anim by="(#ppt_w*0.50)" calcmode="lin" valueType="num">
                                      <p:cBhvr>
                                        <p:cTn id="8" dur="500" decel="50000" autoRev="1" fill="hold">
                                          <p:stCondLst>
                                            <p:cond delay="0"/>
                                          </p:stCondLst>
                                        </p:cTn>
                                        <p:tgtEl>
                                          <p:spTgt spid="5">
                                            <p:txEl>
                                              <p:pRg st="0" end="0"/>
                                            </p:txEl>
                                          </p:spTgt>
                                        </p:tgtEl>
                                        <p:attrNameLst>
                                          <p:attrName>ppt_x</p:attrName>
                                        </p:attrNameLst>
                                      </p:cBhvr>
                                    </p:anim>
                                    <p:anim from="(-#ppt_h/2)" to="(#ppt_y)" calcmode="lin" valueType="num">
                                      <p:cBhvr>
                                        <p:cTn id="9" dur="1000" fill="hold">
                                          <p:stCondLst>
                                            <p:cond delay="0"/>
                                          </p:stCondLst>
                                        </p:cTn>
                                        <p:tgtEl>
                                          <p:spTgt spid="5">
                                            <p:txEl>
                                              <p:pRg st="0" end="0"/>
                                            </p:txEl>
                                          </p:spTgt>
                                        </p:tgtEl>
                                        <p:attrNameLst>
                                          <p:attrName>ppt_y</p:attrName>
                                        </p:attrNameLst>
                                      </p:cBhvr>
                                    </p:anim>
                                    <p:animRot by="21600000">
                                      <p:cBhvr>
                                        <p:cTn id="10"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5" name="Metin kutusu 4"/>
          <p:cNvSpPr txBox="1"/>
          <p:nvPr/>
        </p:nvSpPr>
        <p:spPr>
          <a:xfrm>
            <a:off x="-14848" y="13762"/>
            <a:ext cx="9109680" cy="6186309"/>
          </a:xfrm>
          <a:prstGeom prst="rect">
            <a:avLst/>
          </a:prstGeom>
          <a:noFill/>
        </p:spPr>
        <p:txBody>
          <a:bodyPr wrap="square" rtlCol="0">
            <a:spAutoFit/>
          </a:bodyPr>
          <a:lstStyle/>
          <a:p>
            <a:r>
              <a:rPr lang="tr-TR" sz="4400" b="1" dirty="0">
                <a:solidFill>
                  <a:srgbClr val="FFC000"/>
                </a:solidFill>
                <a:latin typeface="Times New Roman" pitchFamily="18" charset="0"/>
                <a:cs typeface="Times New Roman" pitchFamily="18" charset="0"/>
              </a:rPr>
              <a:t>*“Arık, bu deneye katılacak Türk fizikçilerine TAEK’in (Türkiye Atom Enerjisi Kurumu) maddi destek vermesini sağlamıştı. </a:t>
            </a:r>
            <a:r>
              <a:rPr lang="tr-TR" sz="4400" b="1" dirty="0" err="1">
                <a:solidFill>
                  <a:srgbClr val="FFC000"/>
                </a:solidFill>
                <a:latin typeface="Times New Roman" pitchFamily="18" charset="0"/>
                <a:cs typeface="Times New Roman" pitchFamily="18" charset="0"/>
              </a:rPr>
              <a:t>CERN’deki</a:t>
            </a:r>
            <a:r>
              <a:rPr lang="tr-TR" sz="4400" b="1" dirty="0">
                <a:solidFill>
                  <a:srgbClr val="FFC000"/>
                </a:solidFill>
                <a:latin typeface="Times New Roman" pitchFamily="18" charset="0"/>
                <a:cs typeface="Times New Roman" pitchFamily="18" charset="0"/>
              </a:rPr>
              <a:t> Türk grubunun başkanı olan Arık, bundan sonraki hedefin Türkiye’nin </a:t>
            </a:r>
            <a:r>
              <a:rPr lang="tr-TR" sz="4400" b="1" dirty="0" err="1">
                <a:solidFill>
                  <a:srgbClr val="FFC000"/>
                </a:solidFill>
                <a:latin typeface="Times New Roman" pitchFamily="18" charset="0"/>
                <a:cs typeface="Times New Roman" pitchFamily="18" charset="0"/>
              </a:rPr>
              <a:t>CERN’e</a:t>
            </a:r>
            <a:r>
              <a:rPr lang="tr-TR" sz="4400" b="1" dirty="0">
                <a:solidFill>
                  <a:srgbClr val="FFC000"/>
                </a:solidFill>
                <a:latin typeface="Times New Roman" pitchFamily="18" charset="0"/>
                <a:cs typeface="Times New Roman" pitchFamily="18" charset="0"/>
              </a:rPr>
              <a:t> gözlemci üye değil, tam üye olmasının sağlanması olduğunu vurgulamıştı.</a:t>
            </a:r>
          </a:p>
        </p:txBody>
      </p:sp>
    </p:spTree>
    <p:extLst>
      <p:ext uri="{BB962C8B-B14F-4D97-AF65-F5344CB8AC3E}">
        <p14:creationId xmlns:p14="http://schemas.microsoft.com/office/powerpoint/2010/main" val="3602086196"/>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5">
                                            <p:txEl>
                                              <p:pRg st="0" end="0"/>
                                            </p:txEl>
                                          </p:spTgt>
                                        </p:tgtEl>
                                        <p:attrNameLst>
                                          <p:attrName>ppt_w</p:attrName>
                                        </p:attrNameLst>
                                      </p:cBhvr>
                                    </p:anim>
                                    <p:anim by="(#ppt_w*0.50)" calcmode="lin" valueType="num">
                                      <p:cBhvr>
                                        <p:cTn id="8" dur="500" decel="50000" autoRev="1" fill="hold">
                                          <p:stCondLst>
                                            <p:cond delay="0"/>
                                          </p:stCondLst>
                                        </p:cTn>
                                        <p:tgtEl>
                                          <p:spTgt spid="5">
                                            <p:txEl>
                                              <p:pRg st="0" end="0"/>
                                            </p:txEl>
                                          </p:spTgt>
                                        </p:tgtEl>
                                        <p:attrNameLst>
                                          <p:attrName>ppt_x</p:attrName>
                                        </p:attrNameLst>
                                      </p:cBhvr>
                                    </p:anim>
                                    <p:anim from="(-#ppt_h/2)" to="(#ppt_y)" calcmode="lin" valueType="num">
                                      <p:cBhvr>
                                        <p:cTn id="9" dur="1000" fill="hold">
                                          <p:stCondLst>
                                            <p:cond delay="0"/>
                                          </p:stCondLst>
                                        </p:cTn>
                                        <p:tgtEl>
                                          <p:spTgt spid="5">
                                            <p:txEl>
                                              <p:pRg st="0" end="0"/>
                                            </p:txEl>
                                          </p:spTgt>
                                        </p:tgtEl>
                                        <p:attrNameLst>
                                          <p:attrName>ppt_y</p:attrName>
                                        </p:attrNameLst>
                                      </p:cBhvr>
                                    </p:anim>
                                    <p:animRot by="21600000">
                                      <p:cBhvr>
                                        <p:cTn id="10"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5" name="Metin kutusu 4"/>
          <p:cNvSpPr txBox="1"/>
          <p:nvPr/>
        </p:nvSpPr>
        <p:spPr>
          <a:xfrm>
            <a:off x="-14848" y="13762"/>
            <a:ext cx="9109680" cy="6555641"/>
          </a:xfrm>
          <a:prstGeom prst="rect">
            <a:avLst/>
          </a:prstGeom>
          <a:noFill/>
        </p:spPr>
        <p:txBody>
          <a:bodyPr wrap="square" rtlCol="0">
            <a:spAutoFit/>
          </a:bodyPr>
          <a:lstStyle/>
          <a:p>
            <a:r>
              <a:rPr lang="tr-TR" sz="4200" b="1" dirty="0">
                <a:solidFill>
                  <a:srgbClr val="FFC000"/>
                </a:solidFill>
                <a:latin typeface="Times New Roman" pitchFamily="18" charset="0"/>
                <a:cs typeface="Times New Roman" pitchFamily="18" charset="0"/>
              </a:rPr>
              <a:t>*Türkiye’nin toryum açısından zengin olduğunu belirten Arık toryumla çalışan nükleer reaktörlerin kurulması konusunda da araştırmalar yürütüyordu. Arık, 30 Kasım 2007 tarihinde Isparta’daki uçak kazasında hayatını kaybetti. Boğaziçi Üniversitesi’nde kendisiyle aynı bölümde profesör olan Metin Arık ile evliydi ve iki çocuğu vardı.</a:t>
            </a:r>
          </a:p>
        </p:txBody>
      </p:sp>
    </p:spTree>
    <p:extLst>
      <p:ext uri="{BB962C8B-B14F-4D97-AF65-F5344CB8AC3E}">
        <p14:creationId xmlns:p14="http://schemas.microsoft.com/office/powerpoint/2010/main" val="4029629873"/>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5">
                                            <p:txEl>
                                              <p:pRg st="0" end="0"/>
                                            </p:txEl>
                                          </p:spTgt>
                                        </p:tgtEl>
                                        <p:attrNameLst>
                                          <p:attrName>ppt_w</p:attrName>
                                        </p:attrNameLst>
                                      </p:cBhvr>
                                    </p:anim>
                                    <p:anim by="(#ppt_w*0.50)" calcmode="lin" valueType="num">
                                      <p:cBhvr>
                                        <p:cTn id="8" dur="500" decel="50000" autoRev="1" fill="hold">
                                          <p:stCondLst>
                                            <p:cond delay="0"/>
                                          </p:stCondLst>
                                        </p:cTn>
                                        <p:tgtEl>
                                          <p:spTgt spid="5">
                                            <p:txEl>
                                              <p:pRg st="0" end="0"/>
                                            </p:txEl>
                                          </p:spTgt>
                                        </p:tgtEl>
                                        <p:attrNameLst>
                                          <p:attrName>ppt_x</p:attrName>
                                        </p:attrNameLst>
                                      </p:cBhvr>
                                    </p:anim>
                                    <p:anim from="(-#ppt_h/2)" to="(#ppt_y)" calcmode="lin" valueType="num">
                                      <p:cBhvr>
                                        <p:cTn id="9" dur="1000" fill="hold">
                                          <p:stCondLst>
                                            <p:cond delay="0"/>
                                          </p:stCondLst>
                                        </p:cTn>
                                        <p:tgtEl>
                                          <p:spTgt spid="5">
                                            <p:txEl>
                                              <p:pRg st="0" end="0"/>
                                            </p:txEl>
                                          </p:spTgt>
                                        </p:tgtEl>
                                        <p:attrNameLst>
                                          <p:attrName>ppt_y</p:attrName>
                                        </p:attrNameLst>
                                      </p:cBhvr>
                                    </p:anim>
                                    <p:animRot by="21600000">
                                      <p:cBhvr>
                                        <p:cTn id="10"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76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4300"/>
            <a:ext cx="9144000" cy="68237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2411760" y="2564904"/>
            <a:ext cx="3024336" cy="523220"/>
          </a:xfrm>
          <a:prstGeom prst="rect">
            <a:avLst/>
          </a:prstGeom>
          <a:noFill/>
        </p:spPr>
        <p:txBody>
          <a:bodyPr wrap="square" rtlCol="0">
            <a:spAutoFit/>
          </a:bodyPr>
          <a:lstStyle/>
          <a:p>
            <a:r>
              <a:rPr lang="tr-TR" sz="2800" b="1" dirty="0">
                <a:solidFill>
                  <a:srgbClr val="7030A0"/>
                </a:solidFill>
                <a:latin typeface="Times New Roman" pitchFamily="18" charset="0"/>
                <a:cs typeface="Times New Roman" pitchFamily="18" charset="0"/>
              </a:rPr>
              <a:t>kaymakam</a:t>
            </a:r>
          </a:p>
        </p:txBody>
      </p:sp>
      <p:sp>
        <p:nvSpPr>
          <p:cNvPr id="6" name="Metin kutusu 5"/>
          <p:cNvSpPr txBox="1"/>
          <p:nvPr/>
        </p:nvSpPr>
        <p:spPr>
          <a:xfrm>
            <a:off x="3131840" y="2993673"/>
            <a:ext cx="2448272" cy="461665"/>
          </a:xfrm>
          <a:prstGeom prst="rect">
            <a:avLst/>
          </a:prstGeom>
          <a:noFill/>
        </p:spPr>
        <p:txBody>
          <a:bodyPr wrap="square" rtlCol="0">
            <a:spAutoFit/>
          </a:bodyPr>
          <a:lstStyle/>
          <a:p>
            <a:r>
              <a:rPr lang="tr-TR" sz="2400" b="1" dirty="0">
                <a:solidFill>
                  <a:srgbClr val="7030A0"/>
                </a:solidFill>
                <a:latin typeface="Times New Roman" pitchFamily="18" charset="0"/>
                <a:cs typeface="Times New Roman" pitchFamily="18" charset="0"/>
              </a:rPr>
              <a:t>cumhuriyeti</a:t>
            </a:r>
          </a:p>
        </p:txBody>
      </p:sp>
      <p:sp>
        <p:nvSpPr>
          <p:cNvPr id="7" name="Metin kutusu 6"/>
          <p:cNvSpPr txBox="1"/>
          <p:nvPr/>
        </p:nvSpPr>
        <p:spPr>
          <a:xfrm>
            <a:off x="4572000" y="3470246"/>
            <a:ext cx="2448272" cy="400110"/>
          </a:xfrm>
          <a:prstGeom prst="rect">
            <a:avLst/>
          </a:prstGeom>
          <a:noFill/>
        </p:spPr>
        <p:txBody>
          <a:bodyPr wrap="square" rtlCol="0">
            <a:spAutoFit/>
          </a:bodyPr>
          <a:lstStyle/>
          <a:p>
            <a:r>
              <a:rPr lang="tr-TR" sz="2000" b="1" dirty="0">
                <a:solidFill>
                  <a:srgbClr val="7030A0"/>
                </a:solidFill>
                <a:latin typeface="Times New Roman" pitchFamily="18" charset="0"/>
                <a:cs typeface="Times New Roman" pitchFamily="18" charset="0"/>
              </a:rPr>
              <a:t>sorumluluklarımızı</a:t>
            </a:r>
          </a:p>
        </p:txBody>
      </p:sp>
      <p:sp>
        <p:nvSpPr>
          <p:cNvPr id="8" name="Metin kutusu 7"/>
          <p:cNvSpPr txBox="1"/>
          <p:nvPr/>
        </p:nvSpPr>
        <p:spPr>
          <a:xfrm>
            <a:off x="683568" y="3789040"/>
            <a:ext cx="2448272" cy="461665"/>
          </a:xfrm>
          <a:prstGeom prst="rect">
            <a:avLst/>
          </a:prstGeom>
          <a:noFill/>
        </p:spPr>
        <p:txBody>
          <a:bodyPr wrap="square" rtlCol="0">
            <a:spAutoFit/>
          </a:bodyPr>
          <a:lstStyle/>
          <a:p>
            <a:r>
              <a:rPr lang="tr-TR" sz="2400" b="1" dirty="0"/>
              <a:t>Sınıfımız</a:t>
            </a:r>
            <a:endParaRPr lang="tr-TR" sz="2400" b="1" dirty="0">
              <a:solidFill>
                <a:srgbClr val="7030A0"/>
              </a:solidFill>
              <a:latin typeface="Times New Roman" pitchFamily="18" charset="0"/>
              <a:cs typeface="Times New Roman" pitchFamily="18" charset="0"/>
            </a:endParaRPr>
          </a:p>
        </p:txBody>
      </p:sp>
      <p:sp>
        <p:nvSpPr>
          <p:cNvPr id="9" name="Metin kutusu 8"/>
          <p:cNvSpPr txBox="1"/>
          <p:nvPr/>
        </p:nvSpPr>
        <p:spPr>
          <a:xfrm>
            <a:off x="706468" y="4237033"/>
            <a:ext cx="2448272" cy="461665"/>
          </a:xfrm>
          <a:prstGeom prst="rect">
            <a:avLst/>
          </a:prstGeom>
          <a:noFill/>
        </p:spPr>
        <p:txBody>
          <a:bodyPr wrap="square" rtlCol="0">
            <a:spAutoFit/>
          </a:bodyPr>
          <a:lstStyle/>
          <a:p>
            <a:r>
              <a:rPr lang="tr-TR" sz="2400" b="1" dirty="0"/>
              <a:t>Millî birlik</a:t>
            </a:r>
            <a:r>
              <a:rPr lang="tr-TR" sz="2400" dirty="0"/>
              <a:t> </a:t>
            </a:r>
            <a:endParaRPr lang="tr-TR" sz="2400" b="1" dirty="0">
              <a:solidFill>
                <a:srgbClr val="7030A0"/>
              </a:solidFill>
              <a:latin typeface="Times New Roman" pitchFamily="18" charset="0"/>
              <a:cs typeface="Times New Roman" pitchFamily="18" charset="0"/>
            </a:endParaRPr>
          </a:p>
        </p:txBody>
      </p:sp>
      <p:sp>
        <p:nvSpPr>
          <p:cNvPr id="10" name="Metin kutusu 9"/>
          <p:cNvSpPr txBox="1"/>
          <p:nvPr/>
        </p:nvSpPr>
        <p:spPr>
          <a:xfrm>
            <a:off x="706468" y="5085184"/>
            <a:ext cx="2448272" cy="461665"/>
          </a:xfrm>
          <a:prstGeom prst="rect">
            <a:avLst/>
          </a:prstGeom>
          <a:noFill/>
        </p:spPr>
        <p:txBody>
          <a:bodyPr wrap="square" rtlCol="0">
            <a:spAutoFit/>
          </a:bodyPr>
          <a:lstStyle/>
          <a:p>
            <a:r>
              <a:rPr lang="tr-TR" sz="2400" b="1" dirty="0"/>
              <a:t>Vatan sevgisi</a:t>
            </a:r>
            <a:endParaRPr lang="tr-TR" sz="2400" b="1" dirty="0">
              <a:solidFill>
                <a:srgbClr val="7030A0"/>
              </a:solidFill>
              <a:latin typeface="Times New Roman" pitchFamily="18" charset="0"/>
              <a:cs typeface="Times New Roman" pitchFamily="18" charset="0"/>
            </a:endParaRPr>
          </a:p>
        </p:txBody>
      </p:sp>
      <p:sp>
        <p:nvSpPr>
          <p:cNvPr id="11" name="Metin kutusu 10"/>
          <p:cNvSpPr txBox="1"/>
          <p:nvPr/>
        </p:nvSpPr>
        <p:spPr>
          <a:xfrm>
            <a:off x="736224" y="5544607"/>
            <a:ext cx="2448272" cy="461665"/>
          </a:xfrm>
          <a:prstGeom prst="rect">
            <a:avLst/>
          </a:prstGeom>
          <a:noFill/>
        </p:spPr>
        <p:txBody>
          <a:bodyPr wrap="square" rtlCol="0">
            <a:spAutoFit/>
          </a:bodyPr>
          <a:lstStyle/>
          <a:p>
            <a:r>
              <a:rPr lang="tr-TR" sz="2400" b="1" dirty="0"/>
              <a:t>Kurtuluş Savaşı</a:t>
            </a:r>
            <a:endParaRPr lang="tr-TR" sz="2400" b="1" dirty="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val="4021143767"/>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barn(inVertical)">
                                      <p:cBhvr>
                                        <p:cTn id="7" dur="5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8">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8">
                                            <p:txEl>
                                              <p:pRg st="0" end="0"/>
                                            </p:txEl>
                                          </p:spTgt>
                                        </p:tgtEl>
                                        <p:attrNameLst>
                                          <p:attrName>ppt_w</p:attrName>
                                        </p:attrNameLst>
                                      </p:cBhvr>
                                    </p:anim>
                                    <p:anim by="(#ppt_w*0.50)" calcmode="lin" valueType="num">
                                      <p:cBhvr>
                                        <p:cTn id="37" dur="500" decel="50000" autoRev="1" fill="hold">
                                          <p:stCondLst>
                                            <p:cond delay="0"/>
                                          </p:stCondLst>
                                        </p:cTn>
                                        <p:tgtEl>
                                          <p:spTgt spid="8">
                                            <p:txEl>
                                              <p:pRg st="0" end="0"/>
                                            </p:txEl>
                                          </p:spTgt>
                                        </p:tgtEl>
                                        <p:attrNameLst>
                                          <p:attrName>ppt_x</p:attrName>
                                        </p:attrNameLst>
                                      </p:cBhvr>
                                    </p:anim>
                                    <p:anim from="(-#ppt_h/2)" to="(#ppt_y)" calcmode="lin" valueType="num">
                                      <p:cBhvr>
                                        <p:cTn id="38" dur="1000" fill="hold">
                                          <p:stCondLst>
                                            <p:cond delay="0"/>
                                          </p:stCondLst>
                                        </p:cTn>
                                        <p:tgtEl>
                                          <p:spTgt spid="8">
                                            <p:txEl>
                                              <p:pRg st="0" end="0"/>
                                            </p:txEl>
                                          </p:spTgt>
                                        </p:tgtEl>
                                        <p:attrNameLst>
                                          <p:attrName>ppt_y</p:attrName>
                                        </p:attrNameLst>
                                      </p:cBhvr>
                                    </p:anim>
                                    <p:animRot by="21600000">
                                      <p:cBhvr>
                                        <p:cTn id="39" dur="1000" fill="hold">
                                          <p:stCondLst>
                                            <p:cond delay="0"/>
                                          </p:stCondLst>
                                        </p:cTn>
                                        <p:tgtEl>
                                          <p:spTgt spid="8">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9">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9">
                                            <p:txEl>
                                              <p:pRg st="0" end="0"/>
                                            </p:txEl>
                                          </p:spTgt>
                                        </p:tgtEl>
                                        <p:attrNameLst>
                                          <p:attrName>ppt_w</p:attrName>
                                        </p:attrNameLst>
                                      </p:cBhvr>
                                    </p:anim>
                                    <p:anim by="(#ppt_w*0.50)" calcmode="lin" valueType="num">
                                      <p:cBhvr>
                                        <p:cTn id="45" dur="500" decel="50000" autoRev="1" fill="hold">
                                          <p:stCondLst>
                                            <p:cond delay="0"/>
                                          </p:stCondLst>
                                        </p:cTn>
                                        <p:tgtEl>
                                          <p:spTgt spid="9">
                                            <p:txEl>
                                              <p:pRg st="0" end="0"/>
                                            </p:txEl>
                                          </p:spTgt>
                                        </p:tgtEl>
                                        <p:attrNameLst>
                                          <p:attrName>ppt_x</p:attrName>
                                        </p:attrNameLst>
                                      </p:cBhvr>
                                    </p:anim>
                                    <p:anim from="(-#ppt_h/2)" to="(#ppt_y)" calcmode="lin" valueType="num">
                                      <p:cBhvr>
                                        <p:cTn id="46" dur="1000" fill="hold">
                                          <p:stCondLst>
                                            <p:cond delay="0"/>
                                          </p:stCondLst>
                                        </p:cTn>
                                        <p:tgtEl>
                                          <p:spTgt spid="9">
                                            <p:txEl>
                                              <p:pRg st="0" end="0"/>
                                            </p:txEl>
                                          </p:spTgt>
                                        </p:tgtEl>
                                        <p:attrNameLst>
                                          <p:attrName>ppt_y</p:attrName>
                                        </p:attrNameLst>
                                      </p:cBhvr>
                                    </p:anim>
                                    <p:animRot by="21600000">
                                      <p:cBhvr>
                                        <p:cTn id="47" dur="1000" fill="hold">
                                          <p:stCondLst>
                                            <p:cond delay="0"/>
                                          </p:stCondLst>
                                        </p:cTn>
                                        <p:tgtEl>
                                          <p:spTgt spid="9">
                                            <p:txEl>
                                              <p:pRg st="0" end="0"/>
                                            </p:txEl>
                                          </p:spTgt>
                                        </p:tgtEl>
                                        <p:attrNameLst>
                                          <p:attrName>r</p:attrName>
                                        </p:attrNameLst>
                                      </p:cBhvr>
                                    </p:animRot>
                                  </p:childTnLst>
                                </p:cTn>
                              </p:par>
                            </p:childTnLst>
                          </p:cTn>
                        </p:par>
                      </p:childTnLst>
                    </p:cTn>
                  </p:par>
                  <p:par>
                    <p:cTn id="48" fill="hold">
                      <p:stCondLst>
                        <p:cond delay="indefinite"/>
                      </p:stCondLst>
                      <p:childTnLst>
                        <p:par>
                          <p:cTn id="49" fill="hold">
                            <p:stCondLst>
                              <p:cond delay="0"/>
                            </p:stCondLst>
                            <p:childTnLst>
                              <p:par>
                                <p:cTn id="50" presetID="56" presetClass="entr" presetSubtype="0" fill="hold" nodeType="clickEffect">
                                  <p:stCondLst>
                                    <p:cond delay="0"/>
                                  </p:stCondLst>
                                  <p:iterate type="lt">
                                    <p:tmPct val="10000"/>
                                  </p:iterate>
                                  <p:childTnLst>
                                    <p:set>
                                      <p:cBhvr>
                                        <p:cTn id="51" dur="1" fill="hold">
                                          <p:stCondLst>
                                            <p:cond delay="0"/>
                                          </p:stCondLst>
                                        </p:cTn>
                                        <p:tgtEl>
                                          <p:spTgt spid="10">
                                            <p:txEl>
                                              <p:pRg st="0" end="0"/>
                                            </p:txEl>
                                          </p:spTgt>
                                        </p:tgtEl>
                                        <p:attrNameLst>
                                          <p:attrName>style.visibility</p:attrName>
                                        </p:attrNameLst>
                                      </p:cBhvr>
                                      <p:to>
                                        <p:strVal val="visible"/>
                                      </p:to>
                                    </p:set>
                                    <p:anim by="(-#ppt_w*2)" calcmode="lin" valueType="num">
                                      <p:cBhvr rctx="PPT">
                                        <p:cTn id="52" dur="500" autoRev="1" fill="hold">
                                          <p:stCondLst>
                                            <p:cond delay="0"/>
                                          </p:stCondLst>
                                        </p:cTn>
                                        <p:tgtEl>
                                          <p:spTgt spid="10">
                                            <p:txEl>
                                              <p:pRg st="0" end="0"/>
                                            </p:txEl>
                                          </p:spTgt>
                                        </p:tgtEl>
                                        <p:attrNameLst>
                                          <p:attrName>ppt_w</p:attrName>
                                        </p:attrNameLst>
                                      </p:cBhvr>
                                    </p:anim>
                                    <p:anim by="(#ppt_w*0.50)" calcmode="lin" valueType="num">
                                      <p:cBhvr>
                                        <p:cTn id="53" dur="500" decel="50000" autoRev="1" fill="hold">
                                          <p:stCondLst>
                                            <p:cond delay="0"/>
                                          </p:stCondLst>
                                        </p:cTn>
                                        <p:tgtEl>
                                          <p:spTgt spid="10">
                                            <p:txEl>
                                              <p:pRg st="0" end="0"/>
                                            </p:txEl>
                                          </p:spTgt>
                                        </p:tgtEl>
                                        <p:attrNameLst>
                                          <p:attrName>ppt_x</p:attrName>
                                        </p:attrNameLst>
                                      </p:cBhvr>
                                    </p:anim>
                                    <p:anim from="(-#ppt_h/2)" to="(#ppt_y)" calcmode="lin" valueType="num">
                                      <p:cBhvr>
                                        <p:cTn id="54" dur="1000" fill="hold">
                                          <p:stCondLst>
                                            <p:cond delay="0"/>
                                          </p:stCondLst>
                                        </p:cTn>
                                        <p:tgtEl>
                                          <p:spTgt spid="10">
                                            <p:txEl>
                                              <p:pRg st="0" end="0"/>
                                            </p:txEl>
                                          </p:spTgt>
                                        </p:tgtEl>
                                        <p:attrNameLst>
                                          <p:attrName>ppt_y</p:attrName>
                                        </p:attrNameLst>
                                      </p:cBhvr>
                                    </p:anim>
                                    <p:animRot by="21600000">
                                      <p:cBhvr>
                                        <p:cTn id="55" dur="1000" fill="hold">
                                          <p:stCondLst>
                                            <p:cond delay="0"/>
                                          </p:stCondLst>
                                        </p:cTn>
                                        <p:tgtEl>
                                          <p:spTgt spid="10">
                                            <p:txEl>
                                              <p:pRg st="0" end="0"/>
                                            </p:txEl>
                                          </p:spTgt>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56" presetClass="entr" presetSubtype="0" fill="hold" nodeType="clickEffect">
                                  <p:stCondLst>
                                    <p:cond delay="0"/>
                                  </p:stCondLst>
                                  <p:iterate type="lt">
                                    <p:tmPct val="10000"/>
                                  </p:iterate>
                                  <p:childTnLst>
                                    <p:set>
                                      <p:cBhvr>
                                        <p:cTn id="59" dur="1" fill="hold">
                                          <p:stCondLst>
                                            <p:cond delay="0"/>
                                          </p:stCondLst>
                                        </p:cTn>
                                        <p:tgtEl>
                                          <p:spTgt spid="11">
                                            <p:txEl>
                                              <p:pRg st="0" end="0"/>
                                            </p:txEl>
                                          </p:spTgt>
                                        </p:tgtEl>
                                        <p:attrNameLst>
                                          <p:attrName>style.visibility</p:attrName>
                                        </p:attrNameLst>
                                      </p:cBhvr>
                                      <p:to>
                                        <p:strVal val="visible"/>
                                      </p:to>
                                    </p:set>
                                    <p:anim by="(-#ppt_w*2)" calcmode="lin" valueType="num">
                                      <p:cBhvr rctx="PPT">
                                        <p:cTn id="60" dur="500" autoRev="1" fill="hold">
                                          <p:stCondLst>
                                            <p:cond delay="0"/>
                                          </p:stCondLst>
                                        </p:cTn>
                                        <p:tgtEl>
                                          <p:spTgt spid="11">
                                            <p:txEl>
                                              <p:pRg st="0" end="0"/>
                                            </p:txEl>
                                          </p:spTgt>
                                        </p:tgtEl>
                                        <p:attrNameLst>
                                          <p:attrName>ppt_w</p:attrName>
                                        </p:attrNameLst>
                                      </p:cBhvr>
                                    </p:anim>
                                    <p:anim by="(#ppt_w*0.50)" calcmode="lin" valueType="num">
                                      <p:cBhvr>
                                        <p:cTn id="61" dur="500" decel="50000" autoRev="1" fill="hold">
                                          <p:stCondLst>
                                            <p:cond delay="0"/>
                                          </p:stCondLst>
                                        </p:cTn>
                                        <p:tgtEl>
                                          <p:spTgt spid="11">
                                            <p:txEl>
                                              <p:pRg st="0" end="0"/>
                                            </p:txEl>
                                          </p:spTgt>
                                        </p:tgtEl>
                                        <p:attrNameLst>
                                          <p:attrName>ppt_x</p:attrName>
                                        </p:attrNameLst>
                                      </p:cBhvr>
                                    </p:anim>
                                    <p:anim from="(-#ppt_h/2)" to="(#ppt_y)" calcmode="lin" valueType="num">
                                      <p:cBhvr>
                                        <p:cTn id="62" dur="1000" fill="hold">
                                          <p:stCondLst>
                                            <p:cond delay="0"/>
                                          </p:stCondLst>
                                        </p:cTn>
                                        <p:tgtEl>
                                          <p:spTgt spid="11">
                                            <p:txEl>
                                              <p:pRg st="0" end="0"/>
                                            </p:txEl>
                                          </p:spTgt>
                                        </p:tgtEl>
                                        <p:attrNameLst>
                                          <p:attrName>ppt_y</p:attrName>
                                        </p:attrNameLst>
                                      </p:cBhvr>
                                    </p:anim>
                                    <p:animRot by="21600000">
                                      <p:cBhvr>
                                        <p:cTn id="63" dur="1000" fill="hold">
                                          <p:stCondLst>
                                            <p:cond delay="0"/>
                                          </p:stCondLst>
                                        </p:cTn>
                                        <p:tgtEl>
                                          <p:spTgt spid="11">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86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115616" y="1412776"/>
            <a:ext cx="576064"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D</a:t>
            </a:r>
          </a:p>
        </p:txBody>
      </p:sp>
      <p:sp>
        <p:nvSpPr>
          <p:cNvPr id="6" name="Metin kutusu 5"/>
          <p:cNvSpPr txBox="1"/>
          <p:nvPr/>
        </p:nvSpPr>
        <p:spPr>
          <a:xfrm>
            <a:off x="1115616" y="1988840"/>
            <a:ext cx="576064"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D</a:t>
            </a:r>
          </a:p>
        </p:txBody>
      </p:sp>
      <p:sp>
        <p:nvSpPr>
          <p:cNvPr id="7" name="Metin kutusu 6"/>
          <p:cNvSpPr txBox="1"/>
          <p:nvPr/>
        </p:nvSpPr>
        <p:spPr>
          <a:xfrm>
            <a:off x="1087096" y="2564904"/>
            <a:ext cx="576064"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D</a:t>
            </a:r>
          </a:p>
        </p:txBody>
      </p:sp>
      <p:sp>
        <p:nvSpPr>
          <p:cNvPr id="8" name="Metin kutusu 7"/>
          <p:cNvSpPr txBox="1"/>
          <p:nvPr/>
        </p:nvSpPr>
        <p:spPr>
          <a:xfrm>
            <a:off x="1115616" y="3035757"/>
            <a:ext cx="576064" cy="461665"/>
          </a:xfrm>
          <a:prstGeom prst="rect">
            <a:avLst/>
          </a:prstGeom>
          <a:noFill/>
        </p:spPr>
        <p:txBody>
          <a:bodyPr wrap="square" rtlCol="0">
            <a:spAutoFit/>
          </a:bodyPr>
          <a:lstStyle/>
          <a:p>
            <a:r>
              <a:rPr lang="tr-TR" sz="2400" b="1" dirty="0">
                <a:solidFill>
                  <a:srgbClr val="0070C0"/>
                </a:solidFill>
                <a:latin typeface="Times New Roman" pitchFamily="18" charset="0"/>
                <a:cs typeface="Times New Roman" pitchFamily="18" charset="0"/>
              </a:rPr>
              <a:t>Y</a:t>
            </a:r>
          </a:p>
        </p:txBody>
      </p:sp>
      <p:sp>
        <p:nvSpPr>
          <p:cNvPr id="9" name="Metin kutusu 8"/>
          <p:cNvSpPr txBox="1"/>
          <p:nvPr/>
        </p:nvSpPr>
        <p:spPr>
          <a:xfrm>
            <a:off x="1115616" y="3645024"/>
            <a:ext cx="576064"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D</a:t>
            </a:r>
          </a:p>
        </p:txBody>
      </p:sp>
      <p:sp>
        <p:nvSpPr>
          <p:cNvPr id="10" name="Metin kutusu 9"/>
          <p:cNvSpPr txBox="1"/>
          <p:nvPr/>
        </p:nvSpPr>
        <p:spPr>
          <a:xfrm>
            <a:off x="1071152" y="4725144"/>
            <a:ext cx="576064" cy="461665"/>
          </a:xfrm>
          <a:prstGeom prst="rect">
            <a:avLst/>
          </a:prstGeom>
          <a:noFill/>
        </p:spPr>
        <p:txBody>
          <a:bodyPr wrap="square" rtlCol="0">
            <a:spAutoFit/>
          </a:bodyPr>
          <a:lstStyle/>
          <a:p>
            <a:r>
              <a:rPr lang="tr-TR" sz="2400" b="1" dirty="0">
                <a:solidFill>
                  <a:srgbClr val="0070C0"/>
                </a:solidFill>
                <a:latin typeface="Times New Roman" pitchFamily="18" charset="0"/>
                <a:cs typeface="Times New Roman" pitchFamily="18" charset="0"/>
              </a:rPr>
              <a:t>Y</a:t>
            </a:r>
          </a:p>
        </p:txBody>
      </p:sp>
      <p:sp>
        <p:nvSpPr>
          <p:cNvPr id="11" name="Metin kutusu 10"/>
          <p:cNvSpPr txBox="1"/>
          <p:nvPr/>
        </p:nvSpPr>
        <p:spPr>
          <a:xfrm>
            <a:off x="1104356" y="5805264"/>
            <a:ext cx="576064" cy="461665"/>
          </a:xfrm>
          <a:prstGeom prst="rect">
            <a:avLst/>
          </a:prstGeom>
          <a:noFill/>
        </p:spPr>
        <p:txBody>
          <a:bodyPr wrap="square" rtlCol="0">
            <a:spAutoFit/>
          </a:bodyPr>
          <a:lstStyle/>
          <a:p>
            <a:r>
              <a:rPr lang="tr-TR" sz="2400" b="1" dirty="0">
                <a:solidFill>
                  <a:srgbClr val="0070C0"/>
                </a:solidFill>
                <a:latin typeface="Times New Roman" pitchFamily="18" charset="0"/>
                <a:cs typeface="Times New Roman" pitchFamily="18" charset="0"/>
              </a:rPr>
              <a:t>Y</a:t>
            </a:r>
          </a:p>
        </p:txBody>
      </p:sp>
    </p:spTree>
    <p:extLst>
      <p:ext uri="{BB962C8B-B14F-4D97-AF65-F5344CB8AC3E}">
        <p14:creationId xmlns:p14="http://schemas.microsoft.com/office/powerpoint/2010/main" val="2665258711"/>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barn(inVertical)">
                                      <p:cBhvr>
                                        <p:cTn id="7" dur="500"/>
                                        <p:tgtEl>
                                          <p:spTgt spid="2867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8">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8">
                                            <p:txEl>
                                              <p:pRg st="0" end="0"/>
                                            </p:txEl>
                                          </p:spTgt>
                                        </p:tgtEl>
                                        <p:attrNameLst>
                                          <p:attrName>ppt_w</p:attrName>
                                        </p:attrNameLst>
                                      </p:cBhvr>
                                    </p:anim>
                                    <p:anim by="(#ppt_w*0.50)" calcmode="lin" valueType="num">
                                      <p:cBhvr>
                                        <p:cTn id="37" dur="500" decel="50000" autoRev="1" fill="hold">
                                          <p:stCondLst>
                                            <p:cond delay="0"/>
                                          </p:stCondLst>
                                        </p:cTn>
                                        <p:tgtEl>
                                          <p:spTgt spid="8">
                                            <p:txEl>
                                              <p:pRg st="0" end="0"/>
                                            </p:txEl>
                                          </p:spTgt>
                                        </p:tgtEl>
                                        <p:attrNameLst>
                                          <p:attrName>ppt_x</p:attrName>
                                        </p:attrNameLst>
                                      </p:cBhvr>
                                    </p:anim>
                                    <p:anim from="(-#ppt_h/2)" to="(#ppt_y)" calcmode="lin" valueType="num">
                                      <p:cBhvr>
                                        <p:cTn id="38" dur="1000" fill="hold">
                                          <p:stCondLst>
                                            <p:cond delay="0"/>
                                          </p:stCondLst>
                                        </p:cTn>
                                        <p:tgtEl>
                                          <p:spTgt spid="8">
                                            <p:txEl>
                                              <p:pRg st="0" end="0"/>
                                            </p:txEl>
                                          </p:spTgt>
                                        </p:tgtEl>
                                        <p:attrNameLst>
                                          <p:attrName>ppt_y</p:attrName>
                                        </p:attrNameLst>
                                      </p:cBhvr>
                                    </p:anim>
                                    <p:animRot by="21600000">
                                      <p:cBhvr>
                                        <p:cTn id="39" dur="1000" fill="hold">
                                          <p:stCondLst>
                                            <p:cond delay="0"/>
                                          </p:stCondLst>
                                        </p:cTn>
                                        <p:tgtEl>
                                          <p:spTgt spid="8">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9">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9">
                                            <p:txEl>
                                              <p:pRg st="0" end="0"/>
                                            </p:txEl>
                                          </p:spTgt>
                                        </p:tgtEl>
                                        <p:attrNameLst>
                                          <p:attrName>ppt_w</p:attrName>
                                        </p:attrNameLst>
                                      </p:cBhvr>
                                    </p:anim>
                                    <p:anim by="(#ppt_w*0.50)" calcmode="lin" valueType="num">
                                      <p:cBhvr>
                                        <p:cTn id="45" dur="500" decel="50000" autoRev="1" fill="hold">
                                          <p:stCondLst>
                                            <p:cond delay="0"/>
                                          </p:stCondLst>
                                        </p:cTn>
                                        <p:tgtEl>
                                          <p:spTgt spid="9">
                                            <p:txEl>
                                              <p:pRg st="0" end="0"/>
                                            </p:txEl>
                                          </p:spTgt>
                                        </p:tgtEl>
                                        <p:attrNameLst>
                                          <p:attrName>ppt_x</p:attrName>
                                        </p:attrNameLst>
                                      </p:cBhvr>
                                    </p:anim>
                                    <p:anim from="(-#ppt_h/2)" to="(#ppt_y)" calcmode="lin" valueType="num">
                                      <p:cBhvr>
                                        <p:cTn id="46" dur="1000" fill="hold">
                                          <p:stCondLst>
                                            <p:cond delay="0"/>
                                          </p:stCondLst>
                                        </p:cTn>
                                        <p:tgtEl>
                                          <p:spTgt spid="9">
                                            <p:txEl>
                                              <p:pRg st="0" end="0"/>
                                            </p:txEl>
                                          </p:spTgt>
                                        </p:tgtEl>
                                        <p:attrNameLst>
                                          <p:attrName>ppt_y</p:attrName>
                                        </p:attrNameLst>
                                      </p:cBhvr>
                                    </p:anim>
                                    <p:animRot by="21600000">
                                      <p:cBhvr>
                                        <p:cTn id="47" dur="1000" fill="hold">
                                          <p:stCondLst>
                                            <p:cond delay="0"/>
                                          </p:stCondLst>
                                        </p:cTn>
                                        <p:tgtEl>
                                          <p:spTgt spid="9">
                                            <p:txEl>
                                              <p:pRg st="0" end="0"/>
                                            </p:txEl>
                                          </p:spTgt>
                                        </p:tgtEl>
                                        <p:attrNameLst>
                                          <p:attrName>r</p:attrName>
                                        </p:attrNameLst>
                                      </p:cBhvr>
                                    </p:animRot>
                                  </p:childTnLst>
                                </p:cTn>
                              </p:par>
                            </p:childTnLst>
                          </p:cTn>
                        </p:par>
                      </p:childTnLst>
                    </p:cTn>
                  </p:par>
                  <p:par>
                    <p:cTn id="48" fill="hold">
                      <p:stCondLst>
                        <p:cond delay="indefinite"/>
                      </p:stCondLst>
                      <p:childTnLst>
                        <p:par>
                          <p:cTn id="49" fill="hold">
                            <p:stCondLst>
                              <p:cond delay="0"/>
                            </p:stCondLst>
                            <p:childTnLst>
                              <p:par>
                                <p:cTn id="50" presetID="56" presetClass="entr" presetSubtype="0" fill="hold" nodeType="clickEffect">
                                  <p:stCondLst>
                                    <p:cond delay="0"/>
                                  </p:stCondLst>
                                  <p:iterate type="lt">
                                    <p:tmPct val="10000"/>
                                  </p:iterate>
                                  <p:childTnLst>
                                    <p:set>
                                      <p:cBhvr>
                                        <p:cTn id="51" dur="1" fill="hold">
                                          <p:stCondLst>
                                            <p:cond delay="0"/>
                                          </p:stCondLst>
                                        </p:cTn>
                                        <p:tgtEl>
                                          <p:spTgt spid="10">
                                            <p:txEl>
                                              <p:pRg st="0" end="0"/>
                                            </p:txEl>
                                          </p:spTgt>
                                        </p:tgtEl>
                                        <p:attrNameLst>
                                          <p:attrName>style.visibility</p:attrName>
                                        </p:attrNameLst>
                                      </p:cBhvr>
                                      <p:to>
                                        <p:strVal val="visible"/>
                                      </p:to>
                                    </p:set>
                                    <p:anim by="(-#ppt_w*2)" calcmode="lin" valueType="num">
                                      <p:cBhvr rctx="PPT">
                                        <p:cTn id="52" dur="500" autoRev="1" fill="hold">
                                          <p:stCondLst>
                                            <p:cond delay="0"/>
                                          </p:stCondLst>
                                        </p:cTn>
                                        <p:tgtEl>
                                          <p:spTgt spid="10">
                                            <p:txEl>
                                              <p:pRg st="0" end="0"/>
                                            </p:txEl>
                                          </p:spTgt>
                                        </p:tgtEl>
                                        <p:attrNameLst>
                                          <p:attrName>ppt_w</p:attrName>
                                        </p:attrNameLst>
                                      </p:cBhvr>
                                    </p:anim>
                                    <p:anim by="(#ppt_w*0.50)" calcmode="lin" valueType="num">
                                      <p:cBhvr>
                                        <p:cTn id="53" dur="500" decel="50000" autoRev="1" fill="hold">
                                          <p:stCondLst>
                                            <p:cond delay="0"/>
                                          </p:stCondLst>
                                        </p:cTn>
                                        <p:tgtEl>
                                          <p:spTgt spid="10">
                                            <p:txEl>
                                              <p:pRg st="0" end="0"/>
                                            </p:txEl>
                                          </p:spTgt>
                                        </p:tgtEl>
                                        <p:attrNameLst>
                                          <p:attrName>ppt_x</p:attrName>
                                        </p:attrNameLst>
                                      </p:cBhvr>
                                    </p:anim>
                                    <p:anim from="(-#ppt_h/2)" to="(#ppt_y)" calcmode="lin" valueType="num">
                                      <p:cBhvr>
                                        <p:cTn id="54" dur="1000" fill="hold">
                                          <p:stCondLst>
                                            <p:cond delay="0"/>
                                          </p:stCondLst>
                                        </p:cTn>
                                        <p:tgtEl>
                                          <p:spTgt spid="10">
                                            <p:txEl>
                                              <p:pRg st="0" end="0"/>
                                            </p:txEl>
                                          </p:spTgt>
                                        </p:tgtEl>
                                        <p:attrNameLst>
                                          <p:attrName>ppt_y</p:attrName>
                                        </p:attrNameLst>
                                      </p:cBhvr>
                                    </p:anim>
                                    <p:animRot by="21600000">
                                      <p:cBhvr>
                                        <p:cTn id="55" dur="1000" fill="hold">
                                          <p:stCondLst>
                                            <p:cond delay="0"/>
                                          </p:stCondLst>
                                        </p:cTn>
                                        <p:tgtEl>
                                          <p:spTgt spid="10">
                                            <p:txEl>
                                              <p:pRg st="0" end="0"/>
                                            </p:txEl>
                                          </p:spTgt>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56" presetClass="entr" presetSubtype="0" fill="hold" nodeType="clickEffect">
                                  <p:stCondLst>
                                    <p:cond delay="0"/>
                                  </p:stCondLst>
                                  <p:iterate type="lt">
                                    <p:tmPct val="10000"/>
                                  </p:iterate>
                                  <p:childTnLst>
                                    <p:set>
                                      <p:cBhvr>
                                        <p:cTn id="59" dur="1" fill="hold">
                                          <p:stCondLst>
                                            <p:cond delay="0"/>
                                          </p:stCondLst>
                                        </p:cTn>
                                        <p:tgtEl>
                                          <p:spTgt spid="11">
                                            <p:txEl>
                                              <p:pRg st="0" end="0"/>
                                            </p:txEl>
                                          </p:spTgt>
                                        </p:tgtEl>
                                        <p:attrNameLst>
                                          <p:attrName>style.visibility</p:attrName>
                                        </p:attrNameLst>
                                      </p:cBhvr>
                                      <p:to>
                                        <p:strVal val="visible"/>
                                      </p:to>
                                    </p:set>
                                    <p:anim by="(-#ppt_w*2)" calcmode="lin" valueType="num">
                                      <p:cBhvr rctx="PPT">
                                        <p:cTn id="60" dur="500" autoRev="1" fill="hold">
                                          <p:stCondLst>
                                            <p:cond delay="0"/>
                                          </p:stCondLst>
                                        </p:cTn>
                                        <p:tgtEl>
                                          <p:spTgt spid="11">
                                            <p:txEl>
                                              <p:pRg st="0" end="0"/>
                                            </p:txEl>
                                          </p:spTgt>
                                        </p:tgtEl>
                                        <p:attrNameLst>
                                          <p:attrName>ppt_w</p:attrName>
                                        </p:attrNameLst>
                                      </p:cBhvr>
                                    </p:anim>
                                    <p:anim by="(#ppt_w*0.50)" calcmode="lin" valueType="num">
                                      <p:cBhvr>
                                        <p:cTn id="61" dur="500" decel="50000" autoRev="1" fill="hold">
                                          <p:stCondLst>
                                            <p:cond delay="0"/>
                                          </p:stCondLst>
                                        </p:cTn>
                                        <p:tgtEl>
                                          <p:spTgt spid="11">
                                            <p:txEl>
                                              <p:pRg st="0" end="0"/>
                                            </p:txEl>
                                          </p:spTgt>
                                        </p:tgtEl>
                                        <p:attrNameLst>
                                          <p:attrName>ppt_x</p:attrName>
                                        </p:attrNameLst>
                                      </p:cBhvr>
                                    </p:anim>
                                    <p:anim from="(-#ppt_h/2)" to="(#ppt_y)" calcmode="lin" valueType="num">
                                      <p:cBhvr>
                                        <p:cTn id="62" dur="1000" fill="hold">
                                          <p:stCondLst>
                                            <p:cond delay="0"/>
                                          </p:stCondLst>
                                        </p:cTn>
                                        <p:tgtEl>
                                          <p:spTgt spid="11">
                                            <p:txEl>
                                              <p:pRg st="0" end="0"/>
                                            </p:txEl>
                                          </p:spTgt>
                                        </p:tgtEl>
                                        <p:attrNameLst>
                                          <p:attrName>ppt_y</p:attrName>
                                        </p:attrNameLst>
                                      </p:cBhvr>
                                    </p:anim>
                                    <p:animRot by="21600000">
                                      <p:cBhvr>
                                        <p:cTn id="63" dur="1000" fill="hold">
                                          <p:stCondLst>
                                            <p:cond delay="0"/>
                                          </p:stCondLst>
                                        </p:cTn>
                                        <p:tgtEl>
                                          <p:spTgt spid="11">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96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
            <a:ext cx="9143999"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971600" y="188640"/>
            <a:ext cx="432048"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X</a:t>
            </a:r>
          </a:p>
        </p:txBody>
      </p:sp>
      <p:sp>
        <p:nvSpPr>
          <p:cNvPr id="6" name="Metin kutusu 5"/>
          <p:cNvSpPr txBox="1"/>
          <p:nvPr/>
        </p:nvSpPr>
        <p:spPr>
          <a:xfrm>
            <a:off x="3491880" y="1484784"/>
            <a:ext cx="432048"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X</a:t>
            </a:r>
          </a:p>
        </p:txBody>
      </p:sp>
      <p:sp>
        <p:nvSpPr>
          <p:cNvPr id="7" name="Metin kutusu 6"/>
          <p:cNvSpPr txBox="1"/>
          <p:nvPr/>
        </p:nvSpPr>
        <p:spPr>
          <a:xfrm>
            <a:off x="971600" y="3426759"/>
            <a:ext cx="432048"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X</a:t>
            </a:r>
          </a:p>
        </p:txBody>
      </p:sp>
      <p:sp>
        <p:nvSpPr>
          <p:cNvPr id="8" name="Metin kutusu 7"/>
          <p:cNvSpPr txBox="1"/>
          <p:nvPr/>
        </p:nvSpPr>
        <p:spPr>
          <a:xfrm>
            <a:off x="6012160" y="4797152"/>
            <a:ext cx="432048"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X</a:t>
            </a:r>
          </a:p>
        </p:txBody>
      </p:sp>
    </p:spTree>
    <p:extLst>
      <p:ext uri="{BB962C8B-B14F-4D97-AF65-F5344CB8AC3E}">
        <p14:creationId xmlns:p14="http://schemas.microsoft.com/office/powerpoint/2010/main" val="4084504140"/>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barn(inVertical)">
                                      <p:cBhvr>
                                        <p:cTn id="7" dur="500"/>
                                        <p:tgtEl>
                                          <p:spTgt spid="2969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8">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8">
                                            <p:txEl>
                                              <p:pRg st="0" end="0"/>
                                            </p:txEl>
                                          </p:spTgt>
                                        </p:tgtEl>
                                        <p:attrNameLst>
                                          <p:attrName>ppt_w</p:attrName>
                                        </p:attrNameLst>
                                      </p:cBhvr>
                                    </p:anim>
                                    <p:anim by="(#ppt_w*0.50)" calcmode="lin" valueType="num">
                                      <p:cBhvr>
                                        <p:cTn id="37" dur="500" decel="50000" autoRev="1" fill="hold">
                                          <p:stCondLst>
                                            <p:cond delay="0"/>
                                          </p:stCondLst>
                                        </p:cTn>
                                        <p:tgtEl>
                                          <p:spTgt spid="8">
                                            <p:txEl>
                                              <p:pRg st="0" end="0"/>
                                            </p:txEl>
                                          </p:spTgt>
                                        </p:tgtEl>
                                        <p:attrNameLst>
                                          <p:attrName>ppt_x</p:attrName>
                                        </p:attrNameLst>
                                      </p:cBhvr>
                                    </p:anim>
                                    <p:anim from="(-#ppt_h/2)" to="(#ppt_y)" calcmode="lin" valueType="num">
                                      <p:cBhvr>
                                        <p:cTn id="38" dur="1000" fill="hold">
                                          <p:stCondLst>
                                            <p:cond delay="0"/>
                                          </p:stCondLst>
                                        </p:cTn>
                                        <p:tgtEl>
                                          <p:spTgt spid="8">
                                            <p:txEl>
                                              <p:pRg st="0" end="0"/>
                                            </p:txEl>
                                          </p:spTgt>
                                        </p:tgtEl>
                                        <p:attrNameLst>
                                          <p:attrName>ppt_y</p:attrName>
                                        </p:attrNameLst>
                                      </p:cBhvr>
                                    </p:anim>
                                    <p:animRot by="21600000">
                                      <p:cBhvr>
                                        <p:cTn id="39" dur="1000" fill="hold">
                                          <p:stCondLst>
                                            <p:cond delay="0"/>
                                          </p:stCondLst>
                                        </p:cTn>
                                        <p:tgtEl>
                                          <p:spTgt spid="8">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9442"/>
            <a:ext cx="9144000" cy="434566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4005064"/>
            <a:ext cx="9144000" cy="285293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Metin kutusu 5"/>
          <p:cNvSpPr txBox="1"/>
          <p:nvPr/>
        </p:nvSpPr>
        <p:spPr>
          <a:xfrm>
            <a:off x="827584" y="908720"/>
            <a:ext cx="432048"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X</a:t>
            </a:r>
          </a:p>
        </p:txBody>
      </p:sp>
      <p:sp>
        <p:nvSpPr>
          <p:cNvPr id="7" name="Metin kutusu 6"/>
          <p:cNvSpPr txBox="1"/>
          <p:nvPr/>
        </p:nvSpPr>
        <p:spPr>
          <a:xfrm>
            <a:off x="6084168" y="2276872"/>
            <a:ext cx="432048"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X</a:t>
            </a:r>
          </a:p>
        </p:txBody>
      </p:sp>
      <p:sp>
        <p:nvSpPr>
          <p:cNvPr id="8" name="Metin kutusu 7"/>
          <p:cNvSpPr txBox="1"/>
          <p:nvPr/>
        </p:nvSpPr>
        <p:spPr>
          <a:xfrm>
            <a:off x="963658" y="5949280"/>
            <a:ext cx="432048"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X</a:t>
            </a:r>
          </a:p>
        </p:txBody>
      </p:sp>
    </p:spTree>
    <p:extLst>
      <p:ext uri="{BB962C8B-B14F-4D97-AF65-F5344CB8AC3E}">
        <p14:creationId xmlns:p14="http://schemas.microsoft.com/office/powerpoint/2010/main" val="1755059966"/>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barn(inVertical)">
                                      <p:cBhvr>
                                        <p:cTn id="7" dur="500"/>
                                        <p:tgtEl>
                                          <p:spTgt spid="3072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0723"/>
                                        </p:tgtEl>
                                        <p:attrNameLst>
                                          <p:attrName>style.visibility</p:attrName>
                                        </p:attrNameLst>
                                      </p:cBhvr>
                                      <p:to>
                                        <p:strVal val="visible"/>
                                      </p:to>
                                    </p:set>
                                    <p:animEffect transition="in" filter="barn(inVertical)">
                                      <p:cBhvr>
                                        <p:cTn id="12" dur="500"/>
                                        <p:tgtEl>
                                          <p:spTgt spid="30723"/>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nodeType="clickEffect">
                                  <p:stCondLst>
                                    <p:cond delay="0"/>
                                  </p:stCondLst>
                                  <p:iterate type="lt">
                                    <p:tmPct val="10000"/>
                                  </p:iterate>
                                  <p:childTnLst>
                                    <p:set>
                                      <p:cBhvr>
                                        <p:cTn id="16" dur="1" fill="hold">
                                          <p:stCondLst>
                                            <p:cond delay="0"/>
                                          </p:stCondLst>
                                        </p:cTn>
                                        <p:tgtEl>
                                          <p:spTgt spid="6">
                                            <p:txEl>
                                              <p:pRg st="0" end="0"/>
                                            </p:txEl>
                                          </p:spTgt>
                                        </p:tgtEl>
                                        <p:attrNameLst>
                                          <p:attrName>style.visibility</p:attrName>
                                        </p:attrNameLst>
                                      </p:cBhvr>
                                      <p:to>
                                        <p:strVal val="visible"/>
                                      </p:to>
                                    </p:set>
                                    <p:anim by="(-#ppt_w*2)" calcmode="lin" valueType="num">
                                      <p:cBhvr rctx="PPT">
                                        <p:cTn id="17" dur="500" autoRev="1" fill="hold">
                                          <p:stCondLst>
                                            <p:cond delay="0"/>
                                          </p:stCondLst>
                                        </p:cTn>
                                        <p:tgtEl>
                                          <p:spTgt spid="6">
                                            <p:txEl>
                                              <p:pRg st="0" end="0"/>
                                            </p:txEl>
                                          </p:spTgt>
                                        </p:tgtEl>
                                        <p:attrNameLst>
                                          <p:attrName>ppt_w</p:attrName>
                                        </p:attrNameLst>
                                      </p:cBhvr>
                                    </p:anim>
                                    <p:anim by="(#ppt_w*0.50)" calcmode="lin" valueType="num">
                                      <p:cBhvr>
                                        <p:cTn id="18" dur="500" decel="50000" autoRev="1" fill="hold">
                                          <p:stCondLst>
                                            <p:cond delay="0"/>
                                          </p:stCondLst>
                                        </p:cTn>
                                        <p:tgtEl>
                                          <p:spTgt spid="6">
                                            <p:txEl>
                                              <p:pRg st="0" end="0"/>
                                            </p:txEl>
                                          </p:spTgt>
                                        </p:tgtEl>
                                        <p:attrNameLst>
                                          <p:attrName>ppt_x</p:attrName>
                                        </p:attrNameLst>
                                      </p:cBhvr>
                                    </p:anim>
                                    <p:anim from="(-#ppt_h/2)" to="(#ppt_y)" calcmode="lin" valueType="num">
                                      <p:cBhvr>
                                        <p:cTn id="19" dur="1000" fill="hold">
                                          <p:stCondLst>
                                            <p:cond delay="0"/>
                                          </p:stCondLst>
                                        </p:cTn>
                                        <p:tgtEl>
                                          <p:spTgt spid="6">
                                            <p:txEl>
                                              <p:pRg st="0" end="0"/>
                                            </p:txEl>
                                          </p:spTgt>
                                        </p:tgtEl>
                                        <p:attrNameLst>
                                          <p:attrName>ppt_y</p:attrName>
                                        </p:attrNameLst>
                                      </p:cBhvr>
                                    </p:anim>
                                    <p:animRot by="21600000">
                                      <p:cBhvr>
                                        <p:cTn id="20" dur="1000" fill="hold">
                                          <p:stCondLst>
                                            <p:cond delay="0"/>
                                          </p:stCondLst>
                                        </p:cTn>
                                        <p:tgtEl>
                                          <p:spTgt spid="6">
                                            <p:txEl>
                                              <p:pRg st="0" end="0"/>
                                            </p:txEl>
                                          </p:spTgt>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nodeType="clickEffect">
                                  <p:stCondLst>
                                    <p:cond delay="0"/>
                                  </p:stCondLst>
                                  <p:iterate type="lt">
                                    <p:tmPct val="10000"/>
                                  </p:iterate>
                                  <p:childTnLst>
                                    <p:set>
                                      <p:cBhvr>
                                        <p:cTn id="24" dur="1" fill="hold">
                                          <p:stCondLst>
                                            <p:cond delay="0"/>
                                          </p:stCondLst>
                                        </p:cTn>
                                        <p:tgtEl>
                                          <p:spTgt spid="7">
                                            <p:txEl>
                                              <p:pRg st="0" end="0"/>
                                            </p:txEl>
                                          </p:spTgt>
                                        </p:tgtEl>
                                        <p:attrNameLst>
                                          <p:attrName>style.visibility</p:attrName>
                                        </p:attrNameLst>
                                      </p:cBhvr>
                                      <p:to>
                                        <p:strVal val="visible"/>
                                      </p:to>
                                    </p:set>
                                    <p:anim by="(-#ppt_w*2)" calcmode="lin" valueType="num">
                                      <p:cBhvr rctx="PPT">
                                        <p:cTn id="25" dur="500" autoRev="1" fill="hold">
                                          <p:stCondLst>
                                            <p:cond delay="0"/>
                                          </p:stCondLst>
                                        </p:cTn>
                                        <p:tgtEl>
                                          <p:spTgt spid="7">
                                            <p:txEl>
                                              <p:pRg st="0" end="0"/>
                                            </p:txEl>
                                          </p:spTgt>
                                        </p:tgtEl>
                                        <p:attrNameLst>
                                          <p:attrName>ppt_w</p:attrName>
                                        </p:attrNameLst>
                                      </p:cBhvr>
                                    </p:anim>
                                    <p:anim by="(#ppt_w*0.50)" calcmode="lin" valueType="num">
                                      <p:cBhvr>
                                        <p:cTn id="26" dur="500" decel="50000" autoRev="1" fill="hold">
                                          <p:stCondLst>
                                            <p:cond delay="0"/>
                                          </p:stCondLst>
                                        </p:cTn>
                                        <p:tgtEl>
                                          <p:spTgt spid="7">
                                            <p:txEl>
                                              <p:pRg st="0" end="0"/>
                                            </p:txEl>
                                          </p:spTgt>
                                        </p:tgtEl>
                                        <p:attrNameLst>
                                          <p:attrName>ppt_x</p:attrName>
                                        </p:attrNameLst>
                                      </p:cBhvr>
                                    </p:anim>
                                    <p:anim from="(-#ppt_h/2)" to="(#ppt_y)" calcmode="lin" valueType="num">
                                      <p:cBhvr>
                                        <p:cTn id="27" dur="1000" fill="hold">
                                          <p:stCondLst>
                                            <p:cond delay="0"/>
                                          </p:stCondLst>
                                        </p:cTn>
                                        <p:tgtEl>
                                          <p:spTgt spid="7">
                                            <p:txEl>
                                              <p:pRg st="0" end="0"/>
                                            </p:txEl>
                                          </p:spTgt>
                                        </p:tgtEl>
                                        <p:attrNameLst>
                                          <p:attrName>ppt_y</p:attrName>
                                        </p:attrNameLst>
                                      </p:cBhvr>
                                    </p:anim>
                                    <p:animRot by="21600000">
                                      <p:cBhvr>
                                        <p:cTn id="28" dur="1000" fill="hold">
                                          <p:stCondLst>
                                            <p:cond delay="0"/>
                                          </p:stCondLst>
                                        </p:cTn>
                                        <p:tgtEl>
                                          <p:spTgt spid="7">
                                            <p:txEl>
                                              <p:pRg st="0" end="0"/>
                                            </p:txEl>
                                          </p:spTgt>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nodeType="clickEffect">
                                  <p:stCondLst>
                                    <p:cond delay="0"/>
                                  </p:stCondLst>
                                  <p:iterate type="lt">
                                    <p:tmPct val="10000"/>
                                  </p:iterate>
                                  <p:childTnLst>
                                    <p:set>
                                      <p:cBhvr>
                                        <p:cTn id="32" dur="1" fill="hold">
                                          <p:stCondLst>
                                            <p:cond delay="0"/>
                                          </p:stCondLst>
                                        </p:cTn>
                                        <p:tgtEl>
                                          <p:spTgt spid="8">
                                            <p:txEl>
                                              <p:pRg st="0" end="0"/>
                                            </p:txEl>
                                          </p:spTgt>
                                        </p:tgtEl>
                                        <p:attrNameLst>
                                          <p:attrName>style.visibility</p:attrName>
                                        </p:attrNameLst>
                                      </p:cBhvr>
                                      <p:to>
                                        <p:strVal val="visible"/>
                                      </p:to>
                                    </p:set>
                                    <p:anim by="(-#ppt_w*2)" calcmode="lin" valueType="num">
                                      <p:cBhvr rctx="PPT">
                                        <p:cTn id="33" dur="500" autoRev="1" fill="hold">
                                          <p:stCondLst>
                                            <p:cond delay="0"/>
                                          </p:stCondLst>
                                        </p:cTn>
                                        <p:tgtEl>
                                          <p:spTgt spid="8">
                                            <p:txEl>
                                              <p:pRg st="0" end="0"/>
                                            </p:txEl>
                                          </p:spTgt>
                                        </p:tgtEl>
                                        <p:attrNameLst>
                                          <p:attrName>ppt_w</p:attrName>
                                        </p:attrNameLst>
                                      </p:cBhvr>
                                    </p:anim>
                                    <p:anim by="(#ppt_w*0.50)" calcmode="lin" valueType="num">
                                      <p:cBhvr>
                                        <p:cTn id="34" dur="500" decel="50000" autoRev="1" fill="hold">
                                          <p:stCondLst>
                                            <p:cond delay="0"/>
                                          </p:stCondLst>
                                        </p:cTn>
                                        <p:tgtEl>
                                          <p:spTgt spid="8">
                                            <p:txEl>
                                              <p:pRg st="0" end="0"/>
                                            </p:txEl>
                                          </p:spTgt>
                                        </p:tgtEl>
                                        <p:attrNameLst>
                                          <p:attrName>ppt_x</p:attrName>
                                        </p:attrNameLst>
                                      </p:cBhvr>
                                    </p:anim>
                                    <p:anim from="(-#ppt_h/2)" to="(#ppt_y)" calcmode="lin" valueType="num">
                                      <p:cBhvr>
                                        <p:cTn id="35" dur="1000" fill="hold">
                                          <p:stCondLst>
                                            <p:cond delay="0"/>
                                          </p:stCondLst>
                                        </p:cTn>
                                        <p:tgtEl>
                                          <p:spTgt spid="8">
                                            <p:txEl>
                                              <p:pRg st="0" end="0"/>
                                            </p:txEl>
                                          </p:spTgt>
                                        </p:tgtEl>
                                        <p:attrNameLst>
                                          <p:attrName>ppt_y</p:attrName>
                                        </p:attrNameLst>
                                      </p:cBhvr>
                                    </p:anim>
                                    <p:animRot by="21600000">
                                      <p:cBhvr>
                                        <p:cTn id="36" dur="1000" fill="hold">
                                          <p:stCondLst>
                                            <p:cond delay="0"/>
                                          </p:stCondLst>
                                        </p:cTn>
                                        <p:tgtEl>
                                          <p:spTgt spid="8">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17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14" y="0"/>
            <a:ext cx="9133686"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043608" y="1700808"/>
            <a:ext cx="432048"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X</a:t>
            </a:r>
          </a:p>
        </p:txBody>
      </p:sp>
      <p:sp>
        <p:nvSpPr>
          <p:cNvPr id="6" name="Metin kutusu 5"/>
          <p:cNvSpPr txBox="1"/>
          <p:nvPr/>
        </p:nvSpPr>
        <p:spPr>
          <a:xfrm>
            <a:off x="1024236" y="4077072"/>
            <a:ext cx="432048"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X</a:t>
            </a:r>
          </a:p>
        </p:txBody>
      </p:sp>
    </p:spTree>
    <p:extLst>
      <p:ext uri="{BB962C8B-B14F-4D97-AF65-F5344CB8AC3E}">
        <p14:creationId xmlns:p14="http://schemas.microsoft.com/office/powerpoint/2010/main" val="3237190678"/>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barn(inVertical)">
                                      <p:cBhvr>
                                        <p:cTn id="7" dur="500"/>
                                        <p:tgtEl>
                                          <p:spTgt spid="3174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27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3347864" y="1412776"/>
            <a:ext cx="432048"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X</a:t>
            </a:r>
          </a:p>
        </p:txBody>
      </p:sp>
      <p:sp>
        <p:nvSpPr>
          <p:cNvPr id="6" name="Metin kutusu 5"/>
          <p:cNvSpPr txBox="1"/>
          <p:nvPr/>
        </p:nvSpPr>
        <p:spPr>
          <a:xfrm>
            <a:off x="899592" y="5661248"/>
            <a:ext cx="432048"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X</a:t>
            </a:r>
          </a:p>
        </p:txBody>
      </p:sp>
    </p:spTree>
    <p:extLst>
      <p:ext uri="{BB962C8B-B14F-4D97-AF65-F5344CB8AC3E}">
        <p14:creationId xmlns:p14="http://schemas.microsoft.com/office/powerpoint/2010/main" val="1186733316"/>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barn(inVertical)">
                                      <p:cBhvr>
                                        <p:cTn id="7" dur="500"/>
                                        <p:tgtEl>
                                          <p:spTgt spid="3277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
            <a:ext cx="9143999"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7110508"/>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0" y="-2292"/>
            <a:ext cx="8964488"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HAYAT BİLGİSİ</a:t>
            </a:r>
          </a:p>
        </p:txBody>
      </p:sp>
      <p:sp>
        <p:nvSpPr>
          <p:cNvPr id="5" name="Dikdörtgen 4"/>
          <p:cNvSpPr/>
          <p:nvPr/>
        </p:nvSpPr>
        <p:spPr>
          <a:xfrm>
            <a:off x="179512" y="921038"/>
            <a:ext cx="8784976"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ÜLKEMİZDEKİ FARKLI KÜLTÜRLER SUNUSU</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710" y="3506361"/>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 </a:t>
            </a: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CUMA ARAYICI</a:t>
            </a:r>
          </a:p>
          <a:p>
            <a:pPr algn="ct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Ö.İ.İLKOKULU-MALATYA</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098298574"/>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148"/>
            <a:ext cx="9144000" cy="684885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0679009"/>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6" y="0"/>
            <a:ext cx="9142814"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8689689"/>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53742" y="1407001"/>
            <a:ext cx="8964488" cy="526297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Ülkemize zorunlu göç eden Suriyeli insanlar için bir her ilçede ve mahallede yardım evi açardım. Tüm yardıma muhtaç Suriyelilerin bu evden yararlanmalarını sağlardım. Yardımca muhtaç Suriyeliler burada beslenme ve barınma gibi temel ihtiyaçlarını giderebilirler.</a:t>
            </a:r>
            <a:endParaRPr lang="tr-TR" sz="42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14001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0274410"/>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5122"/>
                                        </p:tgtEl>
                                        <p:attrNameLst>
                                          <p:attrName>style.visibility</p:attrName>
                                        </p:attrNameLst>
                                      </p:cBhvr>
                                      <p:to>
                                        <p:strVal val="visible"/>
                                      </p:to>
                                    </p:set>
                                    <p:animEffect transition="in" filter="barn(inVertical)">
                                      <p:cBhvr>
                                        <p:cTn id="15"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89756" y="1090806"/>
            <a:ext cx="8964488" cy="535531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Türkiye Cumhuriyet’inin kurucusu ve önderi Mustafa Kemal Atatürk, cepheden cepheye savaşarak ve yeni kurduğu Türk devletini inkılâplarla geliştirmek için çabalamış bir devlet adamıdır. Bu özellikleri onun Türk ulusunun lideri olmasında büyük önem taşımaktadır. Atatürk’ün bu özelliklerinin yanı sıra pek çok kişisel özelliği de bulunmaktadır. </a:t>
            </a:r>
            <a:endParaRPr lang="tr-TR" sz="3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4006"/>
            <a:ext cx="9144000" cy="10668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9160622"/>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6146"/>
                                        </p:tgtEl>
                                        <p:attrNameLst>
                                          <p:attrName>style.visibility</p:attrName>
                                        </p:attrNameLst>
                                      </p:cBhvr>
                                      <p:to>
                                        <p:strVal val="visible"/>
                                      </p:to>
                                    </p:set>
                                    <p:animEffect transition="in" filter="barn(inVertical)">
                                      <p:cBhvr>
                                        <p:cTn id="15"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0588" y="116632"/>
            <a:ext cx="8964488" cy="70788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Atatürk’ün Kişilik Özellikleri</a:t>
            </a:r>
            <a:endParaRPr lang="tr-TR" sz="40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20588" y="764704"/>
            <a:ext cx="8964488" cy="48320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1-</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İleri Görüşlülüğü</a:t>
            </a:r>
          </a:p>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2-</a:t>
            </a:r>
            <a:r>
              <a:rPr lang="tr-TR" sz="44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Sabırlı ve Disiplinli</a:t>
            </a:r>
          </a:p>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3-</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Açık Sözlülüğü</a:t>
            </a:r>
          </a:p>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4-</a:t>
            </a:r>
            <a:r>
              <a:rPr lang="tr-TR" sz="44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Vatan ve Millet Sevgisi</a:t>
            </a:r>
          </a:p>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5-</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İdealistliği</a:t>
            </a:r>
          </a:p>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6-</a:t>
            </a:r>
            <a:r>
              <a:rPr lang="tr-TR" sz="44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Çok Yönlülüğü</a:t>
            </a:r>
          </a:p>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7-</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Gerçeği Arama Gücü</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907447735"/>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TotalTime>
  <Words>901</Words>
  <PresentationFormat>Ekran Gösterisi (4:3)</PresentationFormat>
  <Paragraphs>76</Paragraphs>
  <Slides>40</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40</vt:i4>
      </vt:variant>
    </vt:vector>
  </HeadingPairs>
  <TitlesOfParts>
    <vt:vector size="44" baseType="lpstr">
      <vt:lpstr>Arial</vt:lpstr>
      <vt:lpstr>Calibri</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Manager>https://www.sorubak.com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2020-09-15T16:45:53Z</dcterms:created>
  <dcterms:modified xsi:type="dcterms:W3CDTF">2021-03-07T08:14:04Z</dcterms:modified>
  <cp:category>https://www.sorubak.com</cp:category>
</cp:coreProperties>
</file>