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2" r:id="rId4"/>
    <p:sldId id="271" r:id="rId5"/>
    <p:sldId id="270" r:id="rId6"/>
    <p:sldId id="269" r:id="rId7"/>
    <p:sldId id="268" r:id="rId8"/>
    <p:sldId id="267" r:id="rId9"/>
    <p:sldId id="265" r:id="rId10"/>
    <p:sldId id="273" r:id="rId11"/>
    <p:sldId id="266" r:id="rId12"/>
    <p:sldId id="264" r:id="rId13"/>
    <p:sldId id="263" r:id="rId14"/>
    <p:sldId id="275" r:id="rId15"/>
    <p:sldId id="276" r:id="rId16"/>
    <p:sldId id="262" r:id="rId17"/>
    <p:sldId id="261" r:id="rId18"/>
    <p:sldId id="260" r:id="rId19"/>
    <p:sldId id="259" r:id="rId20"/>
    <p:sldId id="277"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49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14.03.2021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0.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14.03.2021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51527" y="188640"/>
            <a:ext cx="86260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Rockwell Extra Bold" pitchFamily="18" charset="0"/>
              </a:rPr>
              <a:t>DERS:</a:t>
            </a:r>
            <a:r>
              <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rPr>
              <a:t>FEN BİLİMLERİ</a:t>
            </a:r>
          </a:p>
        </p:txBody>
      </p:sp>
      <p:sp>
        <p:nvSpPr>
          <p:cNvPr id="5" name="Dikdörtgen 4"/>
          <p:cNvSpPr/>
          <p:nvPr/>
        </p:nvSpPr>
        <p:spPr>
          <a:xfrm>
            <a:off x="105499" y="980728"/>
            <a:ext cx="8786981"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Rockwell Extra Bold" pitchFamily="18" charset="0"/>
              </a:rPr>
              <a:t>KONU:</a:t>
            </a:r>
            <a:r>
              <a:rPr lang="tr-TR" sz="5400" b="1" dirty="0">
                <a:ln w="11430"/>
                <a:solidFill>
                  <a:srgbClr val="FFC000"/>
                </a:solidFill>
                <a:effectLst>
                  <a:outerShdw blurRad="50800" dist="39000" dir="5460000" algn="tl">
                    <a:srgbClr val="000000">
                      <a:alpha val="38000"/>
                    </a:srgbClr>
                  </a:outerShdw>
                </a:effectLst>
                <a:latin typeface="Rockwell Extra Bold" pitchFamily="18" charset="0"/>
              </a:rPr>
              <a:t>ELEKTRİKLİ ARAÇ GEREÇLER </a:t>
            </a:r>
            <a:r>
              <a:rPr lang="tr-TR" sz="5400" b="1" cap="none" spc="0" dirty="0">
                <a:ln w="11430"/>
                <a:solidFill>
                  <a:srgbClr val="FFC000"/>
                </a:solidFill>
                <a:effectLst>
                  <a:outerShdw blurRad="50800" dist="39000" dir="5460000" algn="tl">
                    <a:srgbClr val="000000">
                      <a:alpha val="38000"/>
                    </a:srgbClr>
                  </a:outerShdw>
                </a:effectLst>
                <a:latin typeface="Rockwell Extra Bold" pitchFamily="18" charset="0"/>
              </a:rPr>
              <a:t>SUNUSU</a:t>
            </a:r>
          </a:p>
        </p:txBody>
      </p:sp>
      <p:sp>
        <p:nvSpPr>
          <p:cNvPr id="6" name="Dikdörtgen 5"/>
          <p:cNvSpPr/>
          <p:nvPr/>
        </p:nvSpPr>
        <p:spPr>
          <a:xfrm>
            <a:off x="66271" y="3441680"/>
            <a:ext cx="9077729"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Rockwell Extra Bold"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rPr>
              <a:t>CUMA ARAYICI</a:t>
            </a:r>
          </a:p>
          <a:p>
            <a:pPr algn="ctr"/>
            <a:r>
              <a:rPr lang="tr-TR" sz="5400" b="1" dirty="0">
                <a:ln w="11430"/>
                <a:solidFill>
                  <a:schemeClr val="bg1"/>
                </a:solidFill>
                <a:effectLst>
                  <a:outerShdw blurRad="50800" dist="39000" dir="5460000" algn="tl">
                    <a:srgbClr val="000000">
                      <a:alpha val="38000"/>
                    </a:srgbClr>
                  </a:outerShdw>
                </a:effectLst>
                <a:latin typeface="Rockwell Extra Bold" pitchFamily="18" charset="0"/>
              </a:rPr>
              <a:t>ÖZEL İDARE İ.O MALATYA-MERKEZ</a:t>
            </a:r>
            <a:endPar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val="33664839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500" autoRev="1" fill="hold">
                                          <p:stCondLst>
                                            <p:cond delay="0"/>
                                          </p:stCondLst>
                                        </p:cTn>
                                        <p:tgtEl>
                                          <p:spTgt spid="6"/>
                                        </p:tgtEl>
                                        <p:attrNameLst>
                                          <p:attrName>ppt_w</p:attrName>
                                        </p:attrNameLst>
                                      </p:cBhvr>
                                    </p:anim>
                                    <p:anim by="(#ppt_w*0.50)" calcmode="lin" valueType="num">
                                      <p:cBhvr>
                                        <p:cTn id="25" dur="500" decel="50000" autoRev="1" fill="hold">
                                          <p:stCondLst>
                                            <p:cond delay="0"/>
                                          </p:stCondLst>
                                        </p:cTn>
                                        <p:tgtEl>
                                          <p:spTgt spid="6"/>
                                        </p:tgtEl>
                                        <p:attrNameLst>
                                          <p:attrName>ppt_x</p:attrName>
                                        </p:attrNameLst>
                                      </p:cBhvr>
                                    </p:anim>
                                    <p:anim from="(-#ppt_h/2)" to="(#ppt_y)" calcmode="lin" valueType="num">
                                      <p:cBhvr>
                                        <p:cTn id="26" dur="1000" fill="hold">
                                          <p:stCondLst>
                                            <p:cond delay="0"/>
                                          </p:stCondLst>
                                        </p:cTn>
                                        <p:tgtEl>
                                          <p:spTgt spid="6"/>
                                        </p:tgtEl>
                                        <p:attrNameLst>
                                          <p:attrName>ppt_y</p:attrName>
                                        </p:attrNameLst>
                                      </p:cBhvr>
                                    </p:anim>
                                    <p:animRot by="21600000">
                                      <p:cBhvr>
                                        <p:cTn id="2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125882"/>
            <a:ext cx="9144000"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*Elektriğin günlük yaşamdaki</a:t>
            </a: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Önemi:</a:t>
            </a:r>
            <a:endParaRPr lang="tr-TR" sz="40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80194" y="1531389"/>
            <a:ext cx="8928991"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Eskiden evler ve sokaklar çok karanlıkmış. Şimdi ise evimizde lambalar, sokakta sokak lambaları var ve her yer aydınlık. Eskiden onlar odunlu soba kullanırken biz şimdi elektrikli ısıtıcılar kullanıyoruz. Elektrik sayesinde hayatımızı daha rahat yaşıyoruz.</a:t>
            </a:r>
            <a:endParaRPr lang="tr-TR" sz="4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87976205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2967"/>
            <a:ext cx="9144000" cy="10572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07504" y="1049212"/>
            <a:ext cx="8928991"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*Lamba: </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Aydınlanmak için kullanırız.</a:t>
            </a:r>
            <a:endPar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Akıllı tahta: </a:t>
            </a:r>
            <a:r>
              <a:rPr lang="tr-TR" sz="36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Eğitim amaçlı kullanıyoruz.</a:t>
            </a:r>
            <a:endPar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Telefon: </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İletişim kurmak için kullanıyoruz.</a:t>
            </a:r>
            <a:endPar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Elektrikli Soba: </a:t>
            </a:r>
            <a:r>
              <a:rPr lang="tr-TR" sz="36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Isınma amacıyla kullanıyoruz.</a:t>
            </a:r>
          </a:p>
          <a:p>
            <a:pPr algn="ctr"/>
            <a:r>
              <a:rPr lang="tr-TR" sz="36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Klima: </a:t>
            </a:r>
            <a:r>
              <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ısıtma ve soğutmada kullanıyoruz.</a:t>
            </a:r>
          </a:p>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Çamaşır makinası: </a:t>
            </a:r>
            <a:r>
              <a:rPr lang="tr-TR" sz="36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çamaşırların yıkanmasında kullanıyoruz.</a:t>
            </a:r>
          </a:p>
          <a:p>
            <a:pPr algn="ctr"/>
            <a:r>
              <a:rPr lang="tr-TR" sz="36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Buzdolabı: </a:t>
            </a:r>
            <a:r>
              <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yiyecek ve içeceklerin soğutularak saklanmasında kullanıyoruz.</a:t>
            </a:r>
          </a:p>
        </p:txBody>
      </p:sp>
    </p:spTree>
    <p:extLst>
      <p:ext uri="{BB962C8B-B14F-4D97-AF65-F5344CB8AC3E}">
        <p14:creationId xmlns:p14="http://schemas.microsoft.com/office/powerpoint/2010/main" val="307643610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 y="0"/>
            <a:ext cx="9144388"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220181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920169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125882"/>
            <a:ext cx="9144000"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*Aşağıdaki görselleri inceleyerek elektriğin getirdiği kolaylıkların neler olduğunu arkadaşlarımızla tartışalım.:</a:t>
            </a:r>
            <a:endParaRPr lang="tr-TR" sz="32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80194" y="1531389"/>
            <a:ext cx="8928991"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Geçmişte çamaşır yıkamak zorken şimdi çamaşır makinesi ve elektriğin sayesinde daha kolay bir şekilde yıkanıyor. Eskiden yemek yapmak için ateş yakmak zorunda kalıyorlardı. Ama şimdi elektrikli ocaklar sayesinde yemek pişirmek çok daha kolay. </a:t>
            </a:r>
            <a:endParaRPr lang="tr-TR" sz="4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023269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Dikdörtgen 4"/>
          <p:cNvSpPr/>
          <p:nvPr/>
        </p:nvSpPr>
        <p:spPr>
          <a:xfrm>
            <a:off x="163054" y="116632"/>
            <a:ext cx="8928991"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Eskiden insanlar aydınlanırken gaz lambası kullanıyordu şimdi ise elektrikle birlikte lambalar geldi ve onları kullanıyoruz. Eskiden ütü yaparken ütü sıcak olsun diye içine kömür koyarlardı ve bu çok zaman alırdı. Şimdi ise sadece fişe takıp daha rahat ve daha iyi ütü yapılabiliyor.</a:t>
            </a:r>
          </a:p>
        </p:txBody>
      </p:sp>
    </p:spTree>
    <p:extLst>
      <p:ext uri="{BB962C8B-B14F-4D97-AF65-F5344CB8AC3E}">
        <p14:creationId xmlns:p14="http://schemas.microsoft.com/office/powerpoint/2010/main" val="409707035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28" y="0"/>
            <a:ext cx="9123071"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2771800" y="1988840"/>
            <a:ext cx="432048" cy="830997"/>
          </a:xfrm>
          <a:prstGeom prst="rect">
            <a:avLst/>
          </a:prstGeom>
          <a:noFill/>
        </p:spPr>
        <p:txBody>
          <a:bodyPr wrap="square" rtlCol="0">
            <a:spAutoFit/>
          </a:bodyPr>
          <a:lstStyle/>
          <a:p>
            <a:r>
              <a:rPr lang="tr-TR" sz="4800" b="1" dirty="0">
                <a:solidFill>
                  <a:srgbClr val="002060"/>
                </a:solidFill>
                <a:latin typeface="Times New Roman" pitchFamily="18" charset="0"/>
                <a:cs typeface="Times New Roman" pitchFamily="18" charset="0"/>
              </a:rPr>
              <a:t>x</a:t>
            </a:r>
          </a:p>
        </p:txBody>
      </p:sp>
      <p:sp>
        <p:nvSpPr>
          <p:cNvPr id="5" name="Metin kutusu 4"/>
          <p:cNvSpPr txBox="1"/>
          <p:nvPr/>
        </p:nvSpPr>
        <p:spPr>
          <a:xfrm>
            <a:off x="3851920" y="3789040"/>
            <a:ext cx="432048" cy="830997"/>
          </a:xfrm>
          <a:prstGeom prst="rect">
            <a:avLst/>
          </a:prstGeom>
          <a:noFill/>
        </p:spPr>
        <p:txBody>
          <a:bodyPr wrap="square" rtlCol="0">
            <a:spAutoFit/>
          </a:bodyPr>
          <a:lstStyle/>
          <a:p>
            <a:r>
              <a:rPr lang="tr-TR" sz="4800" b="1" dirty="0">
                <a:solidFill>
                  <a:srgbClr val="002060"/>
                </a:solidFill>
                <a:latin typeface="Times New Roman" pitchFamily="18" charset="0"/>
                <a:cs typeface="Times New Roman" pitchFamily="18" charset="0"/>
              </a:rPr>
              <a:t>x</a:t>
            </a:r>
          </a:p>
        </p:txBody>
      </p:sp>
      <p:sp>
        <p:nvSpPr>
          <p:cNvPr id="6" name="Metin kutusu 5"/>
          <p:cNvSpPr txBox="1"/>
          <p:nvPr/>
        </p:nvSpPr>
        <p:spPr>
          <a:xfrm>
            <a:off x="2970103" y="5589240"/>
            <a:ext cx="432048" cy="830997"/>
          </a:xfrm>
          <a:prstGeom prst="rect">
            <a:avLst/>
          </a:prstGeom>
          <a:noFill/>
        </p:spPr>
        <p:txBody>
          <a:bodyPr wrap="square" rtlCol="0">
            <a:spAutoFit/>
          </a:bodyPr>
          <a:lstStyle/>
          <a:p>
            <a:r>
              <a:rPr lang="tr-TR" sz="4800" b="1" dirty="0">
                <a:solidFill>
                  <a:srgbClr val="002060"/>
                </a:solidFill>
                <a:latin typeface="Times New Roman" pitchFamily="18" charset="0"/>
                <a:cs typeface="Times New Roman" pitchFamily="18" charset="0"/>
              </a:rPr>
              <a:t>x</a:t>
            </a:r>
          </a:p>
        </p:txBody>
      </p:sp>
    </p:spTree>
    <p:extLst>
      <p:ext uri="{BB962C8B-B14F-4D97-AF65-F5344CB8AC3E}">
        <p14:creationId xmlns:p14="http://schemas.microsoft.com/office/powerpoint/2010/main" val="9377353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1043608" y="1916832"/>
            <a:ext cx="7416824" cy="1569660"/>
          </a:xfrm>
          <a:prstGeom prst="rect">
            <a:avLst/>
          </a:prstGeom>
          <a:noFill/>
        </p:spPr>
        <p:txBody>
          <a:bodyPr wrap="square" rtlCol="0">
            <a:spAutoFit/>
          </a:bodyPr>
          <a:lstStyle/>
          <a:p>
            <a:r>
              <a:rPr lang="tr-TR" sz="3200" b="1" dirty="0">
                <a:solidFill>
                  <a:srgbClr val="002060"/>
                </a:solidFill>
                <a:latin typeface="Times New Roman" pitchFamily="18" charset="0"/>
                <a:cs typeface="Times New Roman" pitchFamily="18" charset="0"/>
              </a:rPr>
              <a:t>Aydınlanma ihtiyaçları için gaz lambası kullanıyorlardı. Isınma ihtiyaçları içinde odunlu soba kullanıyorlardı.</a:t>
            </a:r>
          </a:p>
        </p:txBody>
      </p:sp>
    </p:spTree>
    <p:extLst>
      <p:ext uri="{BB962C8B-B14F-4D97-AF65-F5344CB8AC3E}">
        <p14:creationId xmlns:p14="http://schemas.microsoft.com/office/powerpoint/2010/main" val="312213905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3999"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88438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0" y="0"/>
            <a:ext cx="914531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899592" y="1196752"/>
            <a:ext cx="7632848" cy="369332"/>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Sokak lambası, Masa lambası, El feneri </a:t>
            </a:r>
          </a:p>
        </p:txBody>
      </p:sp>
      <p:sp>
        <p:nvSpPr>
          <p:cNvPr id="5" name="Metin kutusu 4"/>
          <p:cNvSpPr txBox="1"/>
          <p:nvPr/>
        </p:nvSpPr>
        <p:spPr>
          <a:xfrm>
            <a:off x="899592" y="2996952"/>
            <a:ext cx="7632848" cy="369332"/>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Elektrikli radyatör, Elektrikli soba</a:t>
            </a:r>
          </a:p>
        </p:txBody>
      </p:sp>
      <p:sp>
        <p:nvSpPr>
          <p:cNvPr id="6" name="Metin kutusu 5"/>
          <p:cNvSpPr txBox="1"/>
          <p:nvPr/>
        </p:nvSpPr>
        <p:spPr>
          <a:xfrm>
            <a:off x="910904" y="4797152"/>
            <a:ext cx="7549527" cy="369332"/>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Su ısıtıcısı, Buzdolabı , Elektrikli süpürge, Televizyon</a:t>
            </a:r>
          </a:p>
        </p:txBody>
      </p:sp>
    </p:spTree>
    <p:extLst>
      <p:ext uri="{BB962C8B-B14F-4D97-AF65-F5344CB8AC3E}">
        <p14:creationId xmlns:p14="http://schemas.microsoft.com/office/powerpoint/2010/main" val="1963536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22" y="0"/>
            <a:ext cx="9127677"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74495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51527" y="188640"/>
            <a:ext cx="86260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Rockwell Extra Bold" pitchFamily="18" charset="0"/>
              </a:rPr>
              <a:t>DERS:</a:t>
            </a:r>
            <a:r>
              <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rPr>
              <a:t>FEN BİLİMLERİ</a:t>
            </a:r>
          </a:p>
        </p:txBody>
      </p:sp>
      <p:sp>
        <p:nvSpPr>
          <p:cNvPr id="5" name="Dikdörtgen 4"/>
          <p:cNvSpPr/>
          <p:nvPr/>
        </p:nvSpPr>
        <p:spPr>
          <a:xfrm>
            <a:off x="105499" y="980728"/>
            <a:ext cx="8786981"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Rockwell Extra Bold" pitchFamily="18" charset="0"/>
              </a:rPr>
              <a:t>KONU:</a:t>
            </a:r>
            <a:r>
              <a:rPr lang="tr-TR" sz="5400" b="1" dirty="0">
                <a:ln w="11430"/>
                <a:solidFill>
                  <a:srgbClr val="FFC000"/>
                </a:solidFill>
                <a:effectLst>
                  <a:outerShdw blurRad="50800" dist="39000" dir="5460000" algn="tl">
                    <a:srgbClr val="000000">
                      <a:alpha val="38000"/>
                    </a:srgbClr>
                  </a:outerShdw>
                </a:effectLst>
                <a:latin typeface="Rockwell Extra Bold" pitchFamily="18" charset="0"/>
              </a:rPr>
              <a:t>ELEKTRİKLİ ARAÇ GEREÇLER </a:t>
            </a:r>
            <a:r>
              <a:rPr lang="tr-TR" sz="5400" b="1" cap="none" spc="0" dirty="0">
                <a:ln w="11430"/>
                <a:solidFill>
                  <a:srgbClr val="FFC000"/>
                </a:solidFill>
                <a:effectLst>
                  <a:outerShdw blurRad="50800" dist="39000" dir="5460000" algn="tl">
                    <a:srgbClr val="000000">
                      <a:alpha val="38000"/>
                    </a:srgbClr>
                  </a:outerShdw>
                </a:effectLst>
                <a:latin typeface="Rockwell Extra Bold" pitchFamily="18" charset="0"/>
              </a:rPr>
              <a:t>SUNUSU</a:t>
            </a:r>
          </a:p>
        </p:txBody>
      </p:sp>
      <p:sp>
        <p:nvSpPr>
          <p:cNvPr id="6" name="Dikdörtgen 5"/>
          <p:cNvSpPr/>
          <p:nvPr/>
        </p:nvSpPr>
        <p:spPr>
          <a:xfrm>
            <a:off x="66271" y="3441680"/>
            <a:ext cx="9077729"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Rockwell Extra Bold"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rPr>
              <a:t>CUMA ARAYICI</a:t>
            </a:r>
          </a:p>
          <a:p>
            <a:pPr algn="ctr"/>
            <a:r>
              <a:rPr lang="tr-TR" sz="5400" b="1" dirty="0">
                <a:ln w="11430"/>
                <a:solidFill>
                  <a:schemeClr val="bg1"/>
                </a:solidFill>
                <a:effectLst>
                  <a:outerShdw blurRad="50800" dist="39000" dir="5460000" algn="tl">
                    <a:srgbClr val="000000">
                      <a:alpha val="38000"/>
                    </a:srgbClr>
                  </a:outerShdw>
                </a:effectLst>
                <a:latin typeface="Rockwell Extra Bold" pitchFamily="18" charset="0"/>
              </a:rPr>
              <a:t>ÖZEL İDARE İ.O MALATYA-MERKEZ</a:t>
            </a:r>
            <a:endPar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val="261434738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500" autoRev="1" fill="hold">
                                          <p:stCondLst>
                                            <p:cond delay="0"/>
                                          </p:stCondLst>
                                        </p:cTn>
                                        <p:tgtEl>
                                          <p:spTgt spid="6"/>
                                        </p:tgtEl>
                                        <p:attrNameLst>
                                          <p:attrName>ppt_w</p:attrName>
                                        </p:attrNameLst>
                                      </p:cBhvr>
                                    </p:anim>
                                    <p:anim by="(#ppt_w*0.50)" calcmode="lin" valueType="num">
                                      <p:cBhvr>
                                        <p:cTn id="25" dur="500" decel="50000" autoRev="1" fill="hold">
                                          <p:stCondLst>
                                            <p:cond delay="0"/>
                                          </p:stCondLst>
                                        </p:cTn>
                                        <p:tgtEl>
                                          <p:spTgt spid="6"/>
                                        </p:tgtEl>
                                        <p:attrNameLst>
                                          <p:attrName>ppt_x</p:attrName>
                                        </p:attrNameLst>
                                      </p:cBhvr>
                                    </p:anim>
                                    <p:anim from="(-#ppt_h/2)" to="(#ppt_y)" calcmode="lin" valueType="num">
                                      <p:cBhvr>
                                        <p:cTn id="26" dur="1000" fill="hold">
                                          <p:stCondLst>
                                            <p:cond delay="0"/>
                                          </p:stCondLst>
                                        </p:cTn>
                                        <p:tgtEl>
                                          <p:spTgt spid="6"/>
                                        </p:tgtEl>
                                        <p:attrNameLst>
                                          <p:attrName>ppt_y</p:attrName>
                                        </p:attrNameLst>
                                      </p:cBhvr>
                                    </p:anim>
                                    <p:animRot by="21600000">
                                      <p:cBhvr>
                                        <p:cTn id="2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887632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09" y="0"/>
            <a:ext cx="9134191"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941490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5004048" y="2636912"/>
            <a:ext cx="1584176" cy="369332"/>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Lamba</a:t>
            </a:r>
          </a:p>
        </p:txBody>
      </p:sp>
      <p:sp>
        <p:nvSpPr>
          <p:cNvPr id="5" name="Metin kutusu 4"/>
          <p:cNvSpPr txBox="1"/>
          <p:nvPr/>
        </p:nvSpPr>
        <p:spPr>
          <a:xfrm>
            <a:off x="6012160" y="2506282"/>
            <a:ext cx="3024336" cy="369332"/>
          </a:xfrm>
          <a:prstGeom prst="rect">
            <a:avLst/>
          </a:prstGeom>
          <a:noFill/>
        </p:spPr>
        <p:txBody>
          <a:bodyPr wrap="square" rtlCol="0">
            <a:spAutoFit/>
          </a:bodyPr>
          <a:lstStyle/>
          <a:p>
            <a:r>
              <a:rPr lang="tr-TR" b="1" dirty="0">
                <a:solidFill>
                  <a:srgbClr val="002060"/>
                </a:solidFill>
                <a:latin typeface="Times New Roman" pitchFamily="18" charset="0"/>
                <a:cs typeface="Times New Roman" pitchFamily="18" charset="0"/>
              </a:rPr>
              <a:t>Aydınlanmak için kullanırız</a:t>
            </a:r>
            <a:r>
              <a:rPr lang="tr-TR" b="1" dirty="0">
                <a:solidFill>
                  <a:srgbClr val="FF0000"/>
                </a:solidFill>
                <a:latin typeface="Times New Roman" pitchFamily="18" charset="0"/>
                <a:cs typeface="Times New Roman" pitchFamily="18" charset="0"/>
              </a:rPr>
              <a:t>.</a:t>
            </a:r>
          </a:p>
        </p:txBody>
      </p:sp>
      <p:sp>
        <p:nvSpPr>
          <p:cNvPr id="6" name="Metin kutusu 5"/>
          <p:cNvSpPr txBox="1"/>
          <p:nvPr/>
        </p:nvSpPr>
        <p:spPr>
          <a:xfrm>
            <a:off x="5033229" y="2847217"/>
            <a:ext cx="1584176" cy="369332"/>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Akıllı tahta</a:t>
            </a:r>
          </a:p>
        </p:txBody>
      </p:sp>
      <p:sp>
        <p:nvSpPr>
          <p:cNvPr id="7" name="Metin kutusu 6"/>
          <p:cNvSpPr txBox="1"/>
          <p:nvPr/>
        </p:nvSpPr>
        <p:spPr>
          <a:xfrm>
            <a:off x="6300192" y="2836967"/>
            <a:ext cx="2736304" cy="338554"/>
          </a:xfrm>
          <a:prstGeom prst="rect">
            <a:avLst/>
          </a:prstGeom>
          <a:noFill/>
        </p:spPr>
        <p:txBody>
          <a:bodyPr wrap="square" rtlCol="0">
            <a:spAutoFit/>
          </a:bodyPr>
          <a:lstStyle/>
          <a:p>
            <a:r>
              <a:rPr lang="tr-TR" sz="1600" b="1" dirty="0">
                <a:solidFill>
                  <a:srgbClr val="002060"/>
                </a:solidFill>
                <a:latin typeface="Times New Roman" pitchFamily="18" charset="0"/>
                <a:cs typeface="Times New Roman" pitchFamily="18" charset="0"/>
              </a:rPr>
              <a:t>Eğitim amaçlı kullanıyoruz.</a:t>
            </a:r>
          </a:p>
        </p:txBody>
      </p:sp>
      <p:sp>
        <p:nvSpPr>
          <p:cNvPr id="8" name="Metin kutusu 7"/>
          <p:cNvSpPr txBox="1"/>
          <p:nvPr/>
        </p:nvSpPr>
        <p:spPr>
          <a:xfrm>
            <a:off x="5064596" y="3140968"/>
            <a:ext cx="1584176" cy="369332"/>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Telefon</a:t>
            </a:r>
          </a:p>
        </p:txBody>
      </p:sp>
      <p:sp>
        <p:nvSpPr>
          <p:cNvPr id="9" name="Metin kutusu 8"/>
          <p:cNvSpPr txBox="1"/>
          <p:nvPr/>
        </p:nvSpPr>
        <p:spPr>
          <a:xfrm>
            <a:off x="6800265" y="3062185"/>
            <a:ext cx="1584176" cy="369332"/>
          </a:xfrm>
          <a:prstGeom prst="rect">
            <a:avLst/>
          </a:prstGeom>
          <a:noFill/>
        </p:spPr>
        <p:txBody>
          <a:bodyPr wrap="square" rtlCol="0">
            <a:spAutoFit/>
          </a:bodyPr>
          <a:lstStyle/>
          <a:p>
            <a:r>
              <a:rPr lang="tr-TR" b="1" dirty="0">
                <a:solidFill>
                  <a:srgbClr val="002060"/>
                </a:solidFill>
                <a:latin typeface="Times New Roman" pitchFamily="18" charset="0"/>
                <a:cs typeface="Times New Roman" pitchFamily="18" charset="0"/>
              </a:rPr>
              <a:t>İletişim için</a:t>
            </a:r>
          </a:p>
        </p:txBody>
      </p:sp>
      <p:sp>
        <p:nvSpPr>
          <p:cNvPr id="10" name="Metin kutusu 9"/>
          <p:cNvSpPr txBox="1"/>
          <p:nvPr/>
        </p:nvSpPr>
        <p:spPr>
          <a:xfrm>
            <a:off x="4788024" y="3426233"/>
            <a:ext cx="1860748" cy="369332"/>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Elektrikli Soba</a:t>
            </a:r>
          </a:p>
        </p:txBody>
      </p:sp>
      <p:sp>
        <p:nvSpPr>
          <p:cNvPr id="11" name="Metin kutusu 10"/>
          <p:cNvSpPr txBox="1"/>
          <p:nvPr/>
        </p:nvSpPr>
        <p:spPr>
          <a:xfrm>
            <a:off x="6588224" y="3405994"/>
            <a:ext cx="2555775" cy="369332"/>
          </a:xfrm>
          <a:prstGeom prst="rect">
            <a:avLst/>
          </a:prstGeom>
          <a:noFill/>
        </p:spPr>
        <p:txBody>
          <a:bodyPr wrap="square" rtlCol="0">
            <a:spAutoFit/>
          </a:bodyPr>
          <a:lstStyle/>
          <a:p>
            <a:r>
              <a:rPr lang="tr-TR" b="1" dirty="0">
                <a:solidFill>
                  <a:srgbClr val="002060"/>
                </a:solidFill>
                <a:latin typeface="Times New Roman" pitchFamily="18" charset="0"/>
                <a:cs typeface="Times New Roman" pitchFamily="18" charset="0"/>
              </a:rPr>
              <a:t>Isınma amacıyla</a:t>
            </a:r>
          </a:p>
        </p:txBody>
      </p:sp>
    </p:spTree>
    <p:extLst>
      <p:ext uri="{BB962C8B-B14F-4D97-AF65-F5344CB8AC3E}">
        <p14:creationId xmlns:p14="http://schemas.microsoft.com/office/powerpoint/2010/main" val="227630296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2">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2">
                                            <p:txEl>
                                              <p:pRg st="0" end="0"/>
                                            </p:txEl>
                                          </p:spTgt>
                                        </p:tgtEl>
                                        <p:attrNameLst>
                                          <p:attrName>ppt_w</p:attrName>
                                        </p:attrNameLst>
                                      </p:cBhvr>
                                    </p:anim>
                                    <p:anim by="(#ppt_w*0.50)" calcmode="lin" valueType="num">
                                      <p:cBhvr>
                                        <p:cTn id="13" dur="500" decel="50000" autoRev="1" fill="hold">
                                          <p:stCondLst>
                                            <p:cond delay="0"/>
                                          </p:stCondLst>
                                        </p:cTn>
                                        <p:tgtEl>
                                          <p:spTgt spid="2">
                                            <p:txEl>
                                              <p:pRg st="0" end="0"/>
                                            </p:txEl>
                                          </p:spTgt>
                                        </p:tgtEl>
                                        <p:attrNameLst>
                                          <p:attrName>ppt_x</p:attrName>
                                        </p:attrNameLst>
                                      </p:cBhvr>
                                    </p:anim>
                                    <p:anim from="(-#ppt_h/2)" to="(#ppt_y)" calcmode="lin" valueType="num">
                                      <p:cBhvr>
                                        <p:cTn id="14" dur="1000" fill="hold">
                                          <p:stCondLst>
                                            <p:cond delay="0"/>
                                          </p:stCondLst>
                                        </p:cTn>
                                        <p:tgtEl>
                                          <p:spTgt spid="2">
                                            <p:txEl>
                                              <p:pRg st="0" end="0"/>
                                            </p:txEl>
                                          </p:spTgt>
                                        </p:tgtEl>
                                        <p:attrNameLst>
                                          <p:attrName>ppt_y</p:attrName>
                                        </p:attrNameLst>
                                      </p:cBhvr>
                                    </p:anim>
                                    <p:animRot by="21600000">
                                      <p:cBhvr>
                                        <p:cTn id="15" dur="1000" fill="hold">
                                          <p:stCondLst>
                                            <p:cond delay="0"/>
                                          </p:stCondLst>
                                        </p:cTn>
                                        <p:tgtEl>
                                          <p:spTgt spid="2">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7">
                                            <p:txEl>
                                              <p:pRg st="0" end="0"/>
                                            </p:txEl>
                                          </p:spTgt>
                                        </p:tgtEl>
                                        <p:attrNameLst>
                                          <p:attrName>ppt_w</p:attrName>
                                        </p:attrNameLst>
                                      </p:cBhvr>
                                    </p:anim>
                                    <p:anim by="(#ppt_w*0.50)" calcmode="lin" valueType="num">
                                      <p:cBhvr>
                                        <p:cTn id="37" dur="500" decel="50000" autoRev="1" fill="hold">
                                          <p:stCondLst>
                                            <p:cond delay="0"/>
                                          </p:stCondLst>
                                        </p:cTn>
                                        <p:tgtEl>
                                          <p:spTgt spid="7">
                                            <p:txEl>
                                              <p:pRg st="0" end="0"/>
                                            </p:txEl>
                                          </p:spTgt>
                                        </p:tgtEl>
                                        <p:attrNameLst>
                                          <p:attrName>ppt_x</p:attrName>
                                        </p:attrNameLst>
                                      </p:cBhvr>
                                    </p:anim>
                                    <p:anim from="(-#ppt_h/2)" to="(#ppt_y)" calcmode="lin" valueType="num">
                                      <p:cBhvr>
                                        <p:cTn id="38" dur="1000" fill="hold">
                                          <p:stCondLst>
                                            <p:cond delay="0"/>
                                          </p:stCondLst>
                                        </p:cTn>
                                        <p:tgtEl>
                                          <p:spTgt spid="7">
                                            <p:txEl>
                                              <p:pRg st="0" end="0"/>
                                            </p:txEl>
                                          </p:spTgt>
                                        </p:tgtEl>
                                        <p:attrNameLst>
                                          <p:attrName>ppt_y</p:attrName>
                                        </p:attrNameLst>
                                      </p:cBhvr>
                                    </p:anim>
                                    <p:animRot by="21600000">
                                      <p:cBhvr>
                                        <p:cTn id="39" dur="1000" fill="hold">
                                          <p:stCondLst>
                                            <p:cond delay="0"/>
                                          </p:stCondLst>
                                        </p:cTn>
                                        <p:tgtEl>
                                          <p:spTgt spid="7">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8">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8">
                                            <p:txEl>
                                              <p:pRg st="0" end="0"/>
                                            </p:txEl>
                                          </p:spTgt>
                                        </p:tgtEl>
                                        <p:attrNameLst>
                                          <p:attrName>ppt_w</p:attrName>
                                        </p:attrNameLst>
                                      </p:cBhvr>
                                    </p:anim>
                                    <p:anim by="(#ppt_w*0.50)" calcmode="lin" valueType="num">
                                      <p:cBhvr>
                                        <p:cTn id="45" dur="500" decel="50000" autoRev="1" fill="hold">
                                          <p:stCondLst>
                                            <p:cond delay="0"/>
                                          </p:stCondLst>
                                        </p:cTn>
                                        <p:tgtEl>
                                          <p:spTgt spid="8">
                                            <p:txEl>
                                              <p:pRg st="0" end="0"/>
                                            </p:txEl>
                                          </p:spTgt>
                                        </p:tgtEl>
                                        <p:attrNameLst>
                                          <p:attrName>ppt_x</p:attrName>
                                        </p:attrNameLst>
                                      </p:cBhvr>
                                    </p:anim>
                                    <p:anim from="(-#ppt_h/2)" to="(#ppt_y)" calcmode="lin" valueType="num">
                                      <p:cBhvr>
                                        <p:cTn id="46" dur="1000" fill="hold">
                                          <p:stCondLst>
                                            <p:cond delay="0"/>
                                          </p:stCondLst>
                                        </p:cTn>
                                        <p:tgtEl>
                                          <p:spTgt spid="8">
                                            <p:txEl>
                                              <p:pRg st="0" end="0"/>
                                            </p:txEl>
                                          </p:spTgt>
                                        </p:tgtEl>
                                        <p:attrNameLst>
                                          <p:attrName>ppt_y</p:attrName>
                                        </p:attrNameLst>
                                      </p:cBhvr>
                                    </p:anim>
                                    <p:animRot by="21600000">
                                      <p:cBhvr>
                                        <p:cTn id="47" dur="1000" fill="hold">
                                          <p:stCondLst>
                                            <p:cond delay="0"/>
                                          </p:stCondLst>
                                        </p:cTn>
                                        <p:tgtEl>
                                          <p:spTgt spid="8">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9">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9">
                                            <p:txEl>
                                              <p:pRg st="0" end="0"/>
                                            </p:txEl>
                                          </p:spTgt>
                                        </p:tgtEl>
                                        <p:attrNameLst>
                                          <p:attrName>ppt_w</p:attrName>
                                        </p:attrNameLst>
                                      </p:cBhvr>
                                    </p:anim>
                                    <p:anim by="(#ppt_w*0.50)" calcmode="lin" valueType="num">
                                      <p:cBhvr>
                                        <p:cTn id="53" dur="500" decel="50000" autoRev="1" fill="hold">
                                          <p:stCondLst>
                                            <p:cond delay="0"/>
                                          </p:stCondLst>
                                        </p:cTn>
                                        <p:tgtEl>
                                          <p:spTgt spid="9">
                                            <p:txEl>
                                              <p:pRg st="0" end="0"/>
                                            </p:txEl>
                                          </p:spTgt>
                                        </p:tgtEl>
                                        <p:attrNameLst>
                                          <p:attrName>ppt_x</p:attrName>
                                        </p:attrNameLst>
                                      </p:cBhvr>
                                    </p:anim>
                                    <p:anim from="(-#ppt_h/2)" to="(#ppt_y)" calcmode="lin" valueType="num">
                                      <p:cBhvr>
                                        <p:cTn id="54" dur="1000" fill="hold">
                                          <p:stCondLst>
                                            <p:cond delay="0"/>
                                          </p:stCondLst>
                                        </p:cTn>
                                        <p:tgtEl>
                                          <p:spTgt spid="9">
                                            <p:txEl>
                                              <p:pRg st="0" end="0"/>
                                            </p:txEl>
                                          </p:spTgt>
                                        </p:tgtEl>
                                        <p:attrNameLst>
                                          <p:attrName>ppt_y</p:attrName>
                                        </p:attrNameLst>
                                      </p:cBhvr>
                                    </p:anim>
                                    <p:animRot by="21600000">
                                      <p:cBhvr>
                                        <p:cTn id="55" dur="1000" fill="hold">
                                          <p:stCondLst>
                                            <p:cond delay="0"/>
                                          </p:stCondLst>
                                        </p:cTn>
                                        <p:tgtEl>
                                          <p:spTgt spid="9">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0">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0">
                                            <p:txEl>
                                              <p:pRg st="0" end="0"/>
                                            </p:txEl>
                                          </p:spTgt>
                                        </p:tgtEl>
                                        <p:attrNameLst>
                                          <p:attrName>ppt_w</p:attrName>
                                        </p:attrNameLst>
                                      </p:cBhvr>
                                    </p:anim>
                                    <p:anim by="(#ppt_w*0.50)" calcmode="lin" valueType="num">
                                      <p:cBhvr>
                                        <p:cTn id="61" dur="500" decel="50000" autoRev="1" fill="hold">
                                          <p:stCondLst>
                                            <p:cond delay="0"/>
                                          </p:stCondLst>
                                        </p:cTn>
                                        <p:tgtEl>
                                          <p:spTgt spid="10">
                                            <p:txEl>
                                              <p:pRg st="0" end="0"/>
                                            </p:txEl>
                                          </p:spTgt>
                                        </p:tgtEl>
                                        <p:attrNameLst>
                                          <p:attrName>ppt_x</p:attrName>
                                        </p:attrNameLst>
                                      </p:cBhvr>
                                    </p:anim>
                                    <p:anim from="(-#ppt_h/2)" to="(#ppt_y)" calcmode="lin" valueType="num">
                                      <p:cBhvr>
                                        <p:cTn id="62" dur="1000" fill="hold">
                                          <p:stCondLst>
                                            <p:cond delay="0"/>
                                          </p:stCondLst>
                                        </p:cTn>
                                        <p:tgtEl>
                                          <p:spTgt spid="10">
                                            <p:txEl>
                                              <p:pRg st="0" end="0"/>
                                            </p:txEl>
                                          </p:spTgt>
                                        </p:tgtEl>
                                        <p:attrNameLst>
                                          <p:attrName>ppt_y</p:attrName>
                                        </p:attrNameLst>
                                      </p:cBhvr>
                                    </p:anim>
                                    <p:animRot by="21600000">
                                      <p:cBhvr>
                                        <p:cTn id="63" dur="1000" fill="hold">
                                          <p:stCondLst>
                                            <p:cond delay="0"/>
                                          </p:stCondLst>
                                        </p:cTn>
                                        <p:tgtEl>
                                          <p:spTgt spid="10">
                                            <p:txEl>
                                              <p:pRg st="0" end="0"/>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56" presetClass="entr" presetSubtype="0" fill="hold" nodeType="clickEffect">
                                  <p:stCondLst>
                                    <p:cond delay="0"/>
                                  </p:stCondLst>
                                  <p:iterate type="lt">
                                    <p:tmPct val="10000"/>
                                  </p:iterate>
                                  <p:childTnLst>
                                    <p:set>
                                      <p:cBhvr>
                                        <p:cTn id="67" dur="1" fill="hold">
                                          <p:stCondLst>
                                            <p:cond delay="0"/>
                                          </p:stCondLst>
                                        </p:cTn>
                                        <p:tgtEl>
                                          <p:spTgt spid="11">
                                            <p:txEl>
                                              <p:pRg st="0" end="0"/>
                                            </p:txEl>
                                          </p:spTgt>
                                        </p:tgtEl>
                                        <p:attrNameLst>
                                          <p:attrName>style.visibility</p:attrName>
                                        </p:attrNameLst>
                                      </p:cBhvr>
                                      <p:to>
                                        <p:strVal val="visible"/>
                                      </p:to>
                                    </p:set>
                                    <p:anim by="(-#ppt_w*2)" calcmode="lin" valueType="num">
                                      <p:cBhvr rctx="PPT">
                                        <p:cTn id="68" dur="500" autoRev="1" fill="hold">
                                          <p:stCondLst>
                                            <p:cond delay="0"/>
                                          </p:stCondLst>
                                        </p:cTn>
                                        <p:tgtEl>
                                          <p:spTgt spid="11">
                                            <p:txEl>
                                              <p:pRg st="0" end="0"/>
                                            </p:txEl>
                                          </p:spTgt>
                                        </p:tgtEl>
                                        <p:attrNameLst>
                                          <p:attrName>ppt_w</p:attrName>
                                        </p:attrNameLst>
                                      </p:cBhvr>
                                    </p:anim>
                                    <p:anim by="(#ppt_w*0.50)" calcmode="lin" valueType="num">
                                      <p:cBhvr>
                                        <p:cTn id="69" dur="500" decel="50000" autoRev="1" fill="hold">
                                          <p:stCondLst>
                                            <p:cond delay="0"/>
                                          </p:stCondLst>
                                        </p:cTn>
                                        <p:tgtEl>
                                          <p:spTgt spid="11">
                                            <p:txEl>
                                              <p:pRg st="0" end="0"/>
                                            </p:txEl>
                                          </p:spTgt>
                                        </p:tgtEl>
                                        <p:attrNameLst>
                                          <p:attrName>ppt_x</p:attrName>
                                        </p:attrNameLst>
                                      </p:cBhvr>
                                    </p:anim>
                                    <p:anim from="(-#ppt_h/2)" to="(#ppt_y)" calcmode="lin" valueType="num">
                                      <p:cBhvr>
                                        <p:cTn id="70" dur="1000" fill="hold">
                                          <p:stCondLst>
                                            <p:cond delay="0"/>
                                          </p:stCondLst>
                                        </p:cTn>
                                        <p:tgtEl>
                                          <p:spTgt spid="11">
                                            <p:txEl>
                                              <p:pRg st="0" end="0"/>
                                            </p:txEl>
                                          </p:spTgt>
                                        </p:tgtEl>
                                        <p:attrNameLst>
                                          <p:attrName>ppt_y</p:attrName>
                                        </p:attrNameLst>
                                      </p:cBhvr>
                                    </p:anim>
                                    <p:animRot by="21600000">
                                      <p:cBhvr>
                                        <p:cTn id="71" dur="1000" fill="hold">
                                          <p:stCondLst>
                                            <p:cond delay="0"/>
                                          </p:stCondLst>
                                        </p:cTn>
                                        <p:tgtEl>
                                          <p:spTgt spid="1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224053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949475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941994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125882"/>
            <a:ext cx="9144000" cy="255454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*Büyüklerimize elektriğin olmadığı</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dönemlerde günlük yaşamın nasıl</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olduğunu soralım. Onlardan bugün elektrikli araç gereçler ile yaptığımız işlerin o yıllarda nasıl yapıldığını anlatmalarını isteyelim.</a:t>
            </a:r>
            <a:endParaRPr lang="tr-TR" sz="32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 y="2780928"/>
            <a:ext cx="9144000" cy="39703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Dedemle bu konuyu konuştuğumda bana, aydınlanmak için o dönemlerde gaz lambası kullandıklarını, şuan kullandığımız elektrikli ısıtıcılar yerine odunlu soba kullandıklarını anlattı. Akşam olduğu zaman sokaklarda lambalar olmadığı için çok karanlık olduğunu anlattı.</a:t>
            </a:r>
            <a:endPar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7051121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352</Words>
  <PresentationFormat>Ekran Gösterisi (4:3)</PresentationFormat>
  <Paragraphs>40</Paragraphs>
  <Slides>20</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20</vt:i4>
      </vt:variant>
    </vt:vector>
  </HeadingPairs>
  <TitlesOfParts>
    <vt:vector size="25" baseType="lpstr">
      <vt:lpstr>Arial</vt:lpstr>
      <vt:lpstr>Calibri</vt:lpstr>
      <vt:lpstr>Rockwell Extra Bold</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2016-09-19T10:44:02Z</dcterms:created>
  <dcterms:modified xsi:type="dcterms:W3CDTF">2021-03-14T13:16:13Z</dcterms:modified>
  <cp:category>https://www.sorubak.com</cp:category>
</cp:coreProperties>
</file>