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1" r:id="rId8"/>
    <p:sldId id="262" r:id="rId9"/>
    <p:sldId id="263" r:id="rId10"/>
    <p:sldId id="264" r:id="rId11"/>
    <p:sldId id="265" r:id="rId12"/>
    <p:sldId id="266" r:id="rId13"/>
    <p:sldId id="267" r:id="rId14"/>
    <p:sldId id="268" r:id="rId15"/>
    <p:sldId id="269" r:id="rId16"/>
    <p:sldId id="270"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6E4A3D8-4389-4704-9AB5-D00240CACEB8}" type="datetimeFigureOut">
              <a:rPr lang="tr-TR" smtClean="0"/>
              <a:pPr/>
              <a:t>19/10/2020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EFA8FFA-569C-488B-8832-BC0381125BF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E4A3D8-4389-4704-9AB5-D00240CACEB8}" type="datetimeFigureOut">
              <a:rPr lang="tr-TR" smtClean="0"/>
              <a:pPr/>
              <a:t>19/10/2020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FA8FFA-569C-488B-8832-BC0381125BF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cstate="print"/>
          <a:srcRect/>
          <a:stretch>
            <a:fillRect/>
          </a:stretch>
        </p:blipFill>
        <p:spPr bwMode="auto">
          <a:xfrm>
            <a:off x="7000892" y="0"/>
            <a:ext cx="1952625" cy="33718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2" cstate="print"/>
          <a:srcRect/>
          <a:stretch>
            <a:fillRect/>
          </a:stretch>
        </p:blipFill>
        <p:spPr bwMode="auto">
          <a:xfrm flipH="1">
            <a:off x="0" y="1857364"/>
            <a:ext cx="2190779" cy="3371850"/>
          </a:xfrm>
          <a:prstGeom prst="rect">
            <a:avLst/>
          </a:prstGeom>
          <a:noFill/>
          <a:ln w="9525">
            <a:noFill/>
            <a:miter lim="800000"/>
            <a:headEnd/>
            <a:tailEnd/>
          </a:ln>
          <a:effectLst/>
        </p:spPr>
      </p:pic>
      <p:sp>
        <p:nvSpPr>
          <p:cNvPr id="2" name="1 Başlık"/>
          <p:cNvSpPr>
            <a:spLocks noGrp="1"/>
          </p:cNvSpPr>
          <p:nvPr>
            <p:ph type="title"/>
          </p:nvPr>
        </p:nvSpPr>
        <p:spPr/>
        <p:txBody>
          <a:bodyPr/>
          <a:lstStyle/>
          <a:p>
            <a:endParaRPr lang="tr-TR"/>
          </a:p>
        </p:txBody>
      </p:sp>
      <p:pic>
        <p:nvPicPr>
          <p:cNvPr id="1026" name="Picture 2"/>
          <p:cNvPicPr>
            <a:picLocks noChangeAspect="1" noChangeArrowheads="1"/>
          </p:cNvPicPr>
          <p:nvPr/>
        </p:nvPicPr>
        <p:blipFill>
          <a:blip r:embed="rId3" cstate="print"/>
          <a:srcRect/>
          <a:stretch>
            <a:fillRect/>
          </a:stretch>
        </p:blipFill>
        <p:spPr bwMode="auto">
          <a:xfrm>
            <a:off x="0" y="0"/>
            <a:ext cx="4229100" cy="18478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428860" y="2285992"/>
            <a:ext cx="6503987" cy="1152525"/>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0" y="4152900"/>
            <a:ext cx="8780463" cy="270510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786050" y="0"/>
            <a:ext cx="2446824" cy="461665"/>
          </a:xfrm>
          <a:prstGeom prst="rect">
            <a:avLst/>
          </a:prstGeom>
        </p:spPr>
        <p:txBody>
          <a:bodyPr wrap="none">
            <a:spAutoFit/>
          </a:bodyPr>
          <a:lstStyle/>
          <a:p>
            <a:r>
              <a:rPr lang="tr-TR" sz="2400" dirty="0">
                <a:solidFill>
                  <a:schemeClr val="bg1"/>
                </a:solidFill>
              </a:rPr>
              <a:t> Dilimizle Tat Alırız</a:t>
            </a:r>
          </a:p>
        </p:txBody>
      </p:sp>
      <p:sp>
        <p:nvSpPr>
          <p:cNvPr id="4" name="3 Dikdörtgen"/>
          <p:cNvSpPr/>
          <p:nvPr/>
        </p:nvSpPr>
        <p:spPr>
          <a:xfrm>
            <a:off x="214282" y="500042"/>
            <a:ext cx="8929718" cy="1938992"/>
          </a:xfrm>
          <a:prstGeom prst="rect">
            <a:avLst/>
          </a:prstGeom>
        </p:spPr>
        <p:txBody>
          <a:bodyPr wrap="square">
            <a:spAutoFit/>
          </a:bodyPr>
          <a:lstStyle/>
          <a:p>
            <a:r>
              <a:rPr lang="tr-TR" sz="2400" dirty="0"/>
              <a:t>Tat alma organımız dildir. Dil tat alma dışında konuşma ve çiğnenen besinlerin yutulmasına yardımcı olur.</a:t>
            </a:r>
          </a:p>
          <a:p>
            <a:r>
              <a:rPr lang="tr-TR" sz="2400" dirty="0"/>
              <a:t>	Dilimiz sayesinde dört temel tadı algılarız. Bunlar</a:t>
            </a:r>
            <a:r>
              <a:rPr lang="tr-TR" sz="2400" dirty="0">
                <a:solidFill>
                  <a:srgbClr val="C00000"/>
                </a:solidFill>
              </a:rPr>
              <a:t>; </a:t>
            </a:r>
            <a:r>
              <a:rPr lang="tr-TR" sz="2400" b="1" i="1" u="sng" dirty="0">
                <a:solidFill>
                  <a:srgbClr val="C00000"/>
                </a:solidFill>
              </a:rPr>
              <a:t>tatlı, tuzlu, ekşi ve acı</a:t>
            </a:r>
            <a:r>
              <a:rPr lang="tr-TR" sz="2400" dirty="0"/>
              <a:t> olarak sınıflandırılır. Örneğin limon ekşidir. Bal ve dondurma tatlı, bazı biberler acıdır. Simit ise tuzludur. </a:t>
            </a:r>
          </a:p>
        </p:txBody>
      </p:sp>
      <p:pic>
        <p:nvPicPr>
          <p:cNvPr id="8194" name="Picture 2"/>
          <p:cNvPicPr>
            <a:picLocks noChangeAspect="1" noChangeArrowheads="1"/>
          </p:cNvPicPr>
          <p:nvPr/>
        </p:nvPicPr>
        <p:blipFill>
          <a:blip r:embed="rId2" cstate="print"/>
          <a:srcRect/>
          <a:stretch>
            <a:fillRect/>
          </a:stretch>
        </p:blipFill>
        <p:spPr bwMode="auto">
          <a:xfrm>
            <a:off x="0" y="3286124"/>
            <a:ext cx="2428860" cy="2486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5" name="Picture 3"/>
          <p:cNvPicPr>
            <a:picLocks noChangeAspect="1" noChangeArrowheads="1"/>
          </p:cNvPicPr>
          <p:nvPr/>
        </p:nvPicPr>
        <p:blipFill>
          <a:blip r:embed="rId3" cstate="print"/>
          <a:srcRect/>
          <a:stretch>
            <a:fillRect/>
          </a:stretch>
        </p:blipFill>
        <p:spPr bwMode="auto">
          <a:xfrm>
            <a:off x="7143768" y="2571744"/>
            <a:ext cx="1785950" cy="185736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6 Dikdörtgen"/>
          <p:cNvSpPr/>
          <p:nvPr/>
        </p:nvSpPr>
        <p:spPr>
          <a:xfrm>
            <a:off x="2500298" y="2786058"/>
            <a:ext cx="4857784" cy="2308324"/>
          </a:xfrm>
          <a:prstGeom prst="rect">
            <a:avLst/>
          </a:prstGeom>
        </p:spPr>
        <p:txBody>
          <a:bodyPr wrap="square">
            <a:spAutoFit/>
          </a:bodyPr>
          <a:lstStyle/>
          <a:p>
            <a:r>
              <a:rPr lang="tr-TR" sz="2400" dirty="0"/>
              <a:t>Koku ve tat duyuları birbiriyle ilişkilidir. Nezle ya da grip olduğumuzda bu ilişkiyi daha iyi anlarız. Burnumuz tıkalıyken yiyeceklerin kokusunu alamadığımız için tadını da algılayamayız.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488" y="0"/>
            <a:ext cx="3985258" cy="461665"/>
          </a:xfrm>
          <a:prstGeom prst="rect">
            <a:avLst/>
          </a:prstGeom>
        </p:spPr>
        <p:txBody>
          <a:bodyPr wrap="none">
            <a:spAutoFit/>
          </a:bodyPr>
          <a:lstStyle/>
          <a:p>
            <a:r>
              <a:rPr lang="tr-TR" sz="2400" b="1" dirty="0">
                <a:solidFill>
                  <a:schemeClr val="bg1"/>
                </a:solidFill>
              </a:rPr>
              <a:t>Dilimizin Sağlığını Korumalıyız</a:t>
            </a:r>
          </a:p>
        </p:txBody>
      </p:sp>
      <p:pic>
        <p:nvPicPr>
          <p:cNvPr id="9218" name="Picture 2"/>
          <p:cNvPicPr>
            <a:picLocks noChangeAspect="1" noChangeArrowheads="1"/>
          </p:cNvPicPr>
          <p:nvPr/>
        </p:nvPicPr>
        <p:blipFill>
          <a:blip r:embed="rId2" cstate="print"/>
          <a:srcRect/>
          <a:stretch>
            <a:fillRect/>
          </a:stretch>
        </p:blipFill>
        <p:spPr bwMode="auto">
          <a:xfrm>
            <a:off x="7072330" y="428604"/>
            <a:ext cx="1847850" cy="3000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4 Dikdörtgen"/>
          <p:cNvSpPr/>
          <p:nvPr/>
        </p:nvSpPr>
        <p:spPr>
          <a:xfrm>
            <a:off x="214282" y="571480"/>
            <a:ext cx="6572296" cy="4154984"/>
          </a:xfrm>
          <a:prstGeom prst="rect">
            <a:avLst/>
          </a:prstGeom>
        </p:spPr>
        <p:txBody>
          <a:bodyPr wrap="square">
            <a:spAutoFit/>
          </a:bodyPr>
          <a:lstStyle/>
          <a:p>
            <a:pPr>
              <a:buFont typeface="Arial" pitchFamily="34" charset="0"/>
              <a:buChar char="•"/>
            </a:pPr>
            <a:r>
              <a:rPr lang="tr-TR" sz="2400" dirty="0"/>
              <a:t>Yiyecek ve içecekleri çok sıcak veya çok soğuk tüketmek dil sağlığımıza zarar verir. Bu nedenle tüketeceğimiz yiyecek ve içeceklerin sıcaklığına dikkat etmeliyiz.</a:t>
            </a:r>
          </a:p>
          <a:p>
            <a:pPr>
              <a:buFont typeface="Arial" pitchFamily="34" charset="0"/>
              <a:buChar char="•"/>
            </a:pPr>
            <a:r>
              <a:rPr lang="tr-TR" sz="2400" dirty="0"/>
              <a:t>Ne olduğunu bilmediğimiz maddelerin tadına bakmamalıyız. Çünkü bazı maddeler insan sağlığı için zararlıdır.</a:t>
            </a:r>
          </a:p>
          <a:p>
            <a:pPr>
              <a:buFont typeface="Arial" pitchFamily="34" charset="0"/>
              <a:buChar char="•"/>
            </a:pPr>
            <a:r>
              <a:rPr lang="tr-TR" sz="2400" dirty="0"/>
              <a:t>Dilimizle ilgili bir rahatsızlık olduğun-da doktora gidip muayene olmalıyız.</a:t>
            </a:r>
          </a:p>
          <a:p>
            <a:pPr>
              <a:buFont typeface="Arial" pitchFamily="34" charset="0"/>
              <a:buChar char="•"/>
            </a:pPr>
            <a:r>
              <a:rPr lang="tr-TR" sz="2400" dirty="0"/>
              <a:t>Dişlerimizi fırçalarken dilimizi de temizlemeliyiz. Çünkü dilimizde de yemek artıkları birikir.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643174" y="0"/>
            <a:ext cx="4307333" cy="461665"/>
          </a:xfrm>
          <a:prstGeom prst="rect">
            <a:avLst/>
          </a:prstGeom>
        </p:spPr>
        <p:txBody>
          <a:bodyPr wrap="none">
            <a:spAutoFit/>
          </a:bodyPr>
          <a:lstStyle/>
          <a:p>
            <a:r>
              <a:rPr lang="tr-TR" sz="2400" b="1" dirty="0">
                <a:solidFill>
                  <a:schemeClr val="bg1"/>
                </a:solidFill>
              </a:rPr>
              <a:t>Derimizle Dokunur ve Hissederiz</a:t>
            </a:r>
          </a:p>
        </p:txBody>
      </p:sp>
      <p:sp>
        <p:nvSpPr>
          <p:cNvPr id="4" name="3 Dikdörtgen"/>
          <p:cNvSpPr/>
          <p:nvPr/>
        </p:nvSpPr>
        <p:spPr>
          <a:xfrm>
            <a:off x="142844" y="428604"/>
            <a:ext cx="9001156" cy="3785652"/>
          </a:xfrm>
          <a:prstGeom prst="rect">
            <a:avLst/>
          </a:prstGeom>
        </p:spPr>
        <p:txBody>
          <a:bodyPr wrap="square">
            <a:spAutoFit/>
          </a:bodyPr>
          <a:lstStyle/>
          <a:p>
            <a:r>
              <a:rPr lang="tr-TR" sz="2400" dirty="0"/>
              <a:t>                                 Elimizle topa veya pamuğa dokunduğumuzda, bir         </a:t>
            </a:r>
          </a:p>
          <a:p>
            <a:r>
              <a:rPr lang="tr-TR" sz="2400" dirty="0"/>
              <a:t>                              kediyi okşadığımızda topun sert, kedinin tüylerinin       </a:t>
            </a:r>
          </a:p>
          <a:p>
            <a:r>
              <a:rPr lang="tr-TR" sz="2400" dirty="0"/>
              <a:t>                              ve pamuğun yumuşak olduğunu algılayabiliriz.</a:t>
            </a:r>
          </a:p>
          <a:p>
            <a:r>
              <a:rPr lang="tr-TR" sz="2400" dirty="0"/>
              <a:t>                                  Dokunma duyusu organımız deridir. Derimizle </a:t>
            </a:r>
          </a:p>
          <a:p>
            <a:r>
              <a:rPr lang="tr-TR" sz="2400" dirty="0"/>
              <a:t>                              varlıkların sert, yumuşak, sıcak veya soğuk olma gibi  </a:t>
            </a:r>
          </a:p>
          <a:p>
            <a:r>
              <a:rPr lang="tr-TR" sz="2400" dirty="0"/>
              <a:t>                              özelliklerini algılarız.  </a:t>
            </a:r>
          </a:p>
          <a:p>
            <a:r>
              <a:rPr lang="tr-TR" sz="2400" dirty="0"/>
              <a:t>                                  Dokunduğumuz varlıkların sıcak ya da soğuk, pürüzlü ya da pürüzsüz olduğunu da derimizle fark ederiz.</a:t>
            </a:r>
          </a:p>
          <a:p>
            <a:r>
              <a:rPr lang="tr-TR" sz="2400" dirty="0"/>
              <a:t>     Elimize bir iğne battığında veya bisikletten düşüp dizimiz yaralandığında ağrıyı derimizle hissederiz.  </a:t>
            </a:r>
          </a:p>
        </p:txBody>
      </p:sp>
      <p:pic>
        <p:nvPicPr>
          <p:cNvPr id="10242" name="Picture 2"/>
          <p:cNvPicPr>
            <a:picLocks noChangeAspect="1" noChangeArrowheads="1"/>
          </p:cNvPicPr>
          <p:nvPr/>
        </p:nvPicPr>
        <p:blipFill>
          <a:blip r:embed="rId2" cstate="print"/>
          <a:srcRect/>
          <a:stretch>
            <a:fillRect/>
          </a:stretch>
        </p:blipFill>
        <p:spPr bwMode="auto">
          <a:xfrm>
            <a:off x="0" y="285728"/>
            <a:ext cx="2298247" cy="2786082"/>
          </a:xfrm>
          <a:prstGeom prst="rect">
            <a:avLst/>
          </a:prstGeom>
          <a:ln>
            <a:noFill/>
          </a:ln>
          <a:effectLst>
            <a:softEdge rad="112500"/>
          </a:effectLst>
        </p:spPr>
      </p:pic>
      <p:sp>
        <p:nvSpPr>
          <p:cNvPr id="6" name="5 Dikdörtgen"/>
          <p:cNvSpPr/>
          <p:nvPr/>
        </p:nvSpPr>
        <p:spPr>
          <a:xfrm>
            <a:off x="214282" y="4429132"/>
            <a:ext cx="8715436" cy="1938992"/>
          </a:xfrm>
          <a:prstGeom prst="rect">
            <a:avLst/>
          </a:prstGeom>
        </p:spPr>
        <p:txBody>
          <a:bodyPr wrap="square">
            <a:spAutoFit/>
          </a:bodyPr>
          <a:lstStyle/>
          <a:p>
            <a:r>
              <a:rPr lang="tr-TR" sz="2400" dirty="0"/>
              <a:t>     Rüzgârın ya da soğuğun etkisini derimizle hissederiz. Sinek ısırdığında sineğin ısırdığı yeri derimiz sayesinde algılarız.</a:t>
            </a:r>
          </a:p>
          <a:p>
            <a:r>
              <a:rPr lang="tr-TR" sz="2400" dirty="0"/>
              <a:t>       Parmak uçları, avuç içi, dudaklar, koltuk altları ve ayak tabanları dokunma duyusu bakımından daha hassastır. Örneğin birinin ayak tabanına tüyle doku-nursak o kişi hemen gıdıklanır.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6500826" y="571480"/>
            <a:ext cx="2643174" cy="478634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2 Dikdörtgen"/>
          <p:cNvSpPr/>
          <p:nvPr/>
        </p:nvSpPr>
        <p:spPr>
          <a:xfrm>
            <a:off x="2500298" y="0"/>
            <a:ext cx="4099071" cy="461665"/>
          </a:xfrm>
          <a:prstGeom prst="rect">
            <a:avLst/>
          </a:prstGeom>
        </p:spPr>
        <p:txBody>
          <a:bodyPr wrap="none">
            <a:spAutoFit/>
          </a:bodyPr>
          <a:lstStyle/>
          <a:p>
            <a:r>
              <a:rPr lang="tr-TR" sz="2400" b="1" dirty="0">
                <a:solidFill>
                  <a:schemeClr val="bg1"/>
                </a:solidFill>
              </a:rPr>
              <a:t>Derimizin Sağlığını Korumalıyız</a:t>
            </a:r>
          </a:p>
        </p:txBody>
      </p:sp>
      <p:sp>
        <p:nvSpPr>
          <p:cNvPr id="4" name="3 Dikdörtgen"/>
          <p:cNvSpPr/>
          <p:nvPr/>
        </p:nvSpPr>
        <p:spPr>
          <a:xfrm>
            <a:off x="285720" y="642918"/>
            <a:ext cx="6572296" cy="5632311"/>
          </a:xfrm>
          <a:prstGeom prst="rect">
            <a:avLst/>
          </a:prstGeom>
        </p:spPr>
        <p:txBody>
          <a:bodyPr wrap="square">
            <a:spAutoFit/>
          </a:bodyPr>
          <a:lstStyle/>
          <a:p>
            <a:pPr>
              <a:buFont typeface="Arial" pitchFamily="34" charset="0"/>
              <a:buChar char="•"/>
            </a:pPr>
            <a:r>
              <a:rPr lang="tr-TR" sz="2400" dirty="0"/>
              <a:t>Vücudumuzun dolayısıyla derimizin sağlığını korumak için sağlıklı ve doğal besinler tüketmeliyiz.</a:t>
            </a:r>
          </a:p>
          <a:p>
            <a:pPr>
              <a:buFont typeface="Arial" pitchFamily="34" charset="0"/>
              <a:buChar char="•"/>
            </a:pPr>
            <a:r>
              <a:rPr lang="tr-TR" sz="2400" dirty="0"/>
              <a:t>Düzenli banyo yapmalı ve her gün saçlarımızı taramalıyız.</a:t>
            </a:r>
          </a:p>
          <a:p>
            <a:pPr>
              <a:buFont typeface="Arial" pitchFamily="34" charset="0"/>
              <a:buChar char="•"/>
            </a:pPr>
            <a:r>
              <a:rPr lang="tr-TR" sz="2400" dirty="0"/>
              <a:t>El temizliği, genel temizlik alışkanlıklarından biridir. Özellikle park veya bahçede toprakla oynadıktan sonra ellerimizi su ve sabunla yıka-malıyız. El ve ayak tırnaklarımızı uzadıkça kesmeliyiz.</a:t>
            </a:r>
          </a:p>
          <a:p>
            <a:pPr>
              <a:buFont typeface="Arial" pitchFamily="34" charset="0"/>
              <a:buChar char="•"/>
            </a:pPr>
            <a:r>
              <a:rPr lang="tr-TR" sz="2400" dirty="0"/>
              <a:t>Herhangi bir nedenle yaralandığımızda yaralı yeri temiz tutmalı ve gerekli tedaviyi yaptırmalıyız.</a:t>
            </a:r>
          </a:p>
          <a:p>
            <a:pPr>
              <a:buFont typeface="Arial" pitchFamily="34" charset="0"/>
              <a:buChar char="•"/>
            </a:pPr>
            <a:r>
              <a:rPr lang="tr-TR" sz="2400" dirty="0"/>
              <a:t>Özellikle yaz aylarında derimizi güneş ışığının zararlı etkisinden korumalıyız. Bunun için cildimize güneşin zararlı ışınlarına karşı etkili kremler sürmeliyiz. Şapka takarak başımızı ve yüzümüzü güneşin zararlı etkilerinden korumalıyız.</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071802" y="428604"/>
            <a:ext cx="5500726" cy="5262979"/>
          </a:xfrm>
          <a:prstGeom prst="rect">
            <a:avLst/>
          </a:prstGeom>
        </p:spPr>
        <p:txBody>
          <a:bodyPr wrap="square">
            <a:spAutoFit/>
          </a:bodyPr>
          <a:lstStyle/>
          <a:p>
            <a:r>
              <a:rPr lang="tr-TR" sz="2800" dirty="0"/>
              <a:t>Duyu organları birlikte çalışır. Bir varlığı algılarken birden fazla duyu organımızdan yararlanırız. Örneğin fırından yeni çıkmış bir simidi elimize aldığımızda simidin sıcaklığını derimizle hissederiz. Simidin kokusunu burnumuzla, tadını ise dilimizle algılarız. Tat alma ve koklama duyu organları birlikte çalışır. Bu nedenle burnumuz tıkalı olduğunda yemeklerin tadını alamayız.</a:t>
            </a:r>
          </a:p>
        </p:txBody>
      </p:sp>
      <p:pic>
        <p:nvPicPr>
          <p:cNvPr id="12290" name="Picture 2"/>
          <p:cNvPicPr>
            <a:picLocks noChangeAspect="1" noChangeArrowheads="1"/>
          </p:cNvPicPr>
          <p:nvPr/>
        </p:nvPicPr>
        <p:blipFill>
          <a:blip r:embed="rId2" cstate="print"/>
          <a:srcRect/>
          <a:stretch>
            <a:fillRect/>
          </a:stretch>
        </p:blipFill>
        <p:spPr bwMode="auto">
          <a:xfrm>
            <a:off x="71406" y="571480"/>
            <a:ext cx="2786082" cy="607223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3314" name="Picture 2"/>
          <p:cNvPicPr>
            <a:picLocks noChangeAspect="1" noChangeArrowheads="1"/>
          </p:cNvPicPr>
          <p:nvPr/>
        </p:nvPicPr>
        <p:blipFill>
          <a:blip r:embed="rId2" cstate="print"/>
          <a:srcRect/>
          <a:stretch>
            <a:fillRect/>
          </a:stretch>
        </p:blipFill>
        <p:spPr bwMode="auto">
          <a:xfrm>
            <a:off x="0" y="500042"/>
            <a:ext cx="8886747" cy="5715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4338" name="Picture 2"/>
          <p:cNvPicPr>
            <a:picLocks noChangeAspect="1" noChangeArrowheads="1"/>
          </p:cNvPicPr>
          <p:nvPr/>
        </p:nvPicPr>
        <p:blipFill>
          <a:blip r:embed="rId2" cstate="print"/>
          <a:srcRect/>
          <a:stretch>
            <a:fillRect/>
          </a:stretch>
        </p:blipFill>
        <p:spPr bwMode="auto">
          <a:xfrm>
            <a:off x="142844" y="285728"/>
            <a:ext cx="8501122" cy="6286544"/>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 name="Picture 3"/>
          <p:cNvPicPr>
            <a:picLocks noChangeAspect="1" noChangeArrowheads="1"/>
          </p:cNvPicPr>
          <p:nvPr/>
        </p:nvPicPr>
        <p:blipFill>
          <a:blip r:embed="rId2" cstate="print"/>
          <a:srcRect/>
          <a:stretch>
            <a:fillRect/>
          </a:stretch>
        </p:blipFill>
        <p:spPr bwMode="auto">
          <a:xfrm>
            <a:off x="0" y="142853"/>
            <a:ext cx="8809037" cy="4643470"/>
          </a:xfrm>
          <a:prstGeom prst="rect">
            <a:avLst/>
          </a:prstGeom>
          <a:noFill/>
          <a:ln w="9525">
            <a:noFill/>
            <a:miter lim="800000"/>
            <a:headEnd/>
            <a:tailEnd/>
          </a:ln>
          <a:effectLst/>
        </p:spPr>
      </p:pic>
      <p:sp>
        <p:nvSpPr>
          <p:cNvPr id="4" name="3 Dikdörtgen"/>
          <p:cNvSpPr/>
          <p:nvPr/>
        </p:nvSpPr>
        <p:spPr>
          <a:xfrm>
            <a:off x="0" y="4857760"/>
            <a:ext cx="9144000" cy="400110"/>
          </a:xfrm>
          <a:prstGeom prst="rect">
            <a:avLst/>
          </a:prstGeom>
        </p:spPr>
        <p:txBody>
          <a:bodyPr wrap="square">
            <a:spAutoFit/>
          </a:bodyPr>
          <a:lstStyle/>
          <a:p>
            <a:r>
              <a:rPr lang="tr-TR" sz="2000" dirty="0">
                <a:solidFill>
                  <a:schemeClr val="bg1"/>
                </a:solidFill>
              </a:rPr>
              <a:t>Elif ve babasının görme ve işitme duyuları neleri algılamalarını sağlamıştır?</a:t>
            </a:r>
          </a:p>
        </p:txBody>
      </p:sp>
      <p:sp>
        <p:nvSpPr>
          <p:cNvPr id="5" name="4 Dikdörtgen"/>
          <p:cNvSpPr/>
          <p:nvPr/>
        </p:nvSpPr>
        <p:spPr>
          <a:xfrm>
            <a:off x="0" y="5500702"/>
            <a:ext cx="9144000" cy="707886"/>
          </a:xfrm>
          <a:prstGeom prst="rect">
            <a:avLst/>
          </a:prstGeom>
        </p:spPr>
        <p:txBody>
          <a:bodyPr wrap="square">
            <a:spAutoFit/>
          </a:bodyPr>
          <a:lstStyle/>
          <a:p>
            <a:r>
              <a:rPr lang="tr-TR" sz="2000" dirty="0">
                <a:solidFill>
                  <a:schemeClr val="bg1"/>
                </a:solidFill>
              </a:rPr>
              <a:t>Elif ve babası hangi duyuları sayesinde tehlikeli bir durumun yaşanmasını önlemişlerdir?</a:t>
            </a:r>
          </a:p>
        </p:txBody>
      </p:sp>
      <p:sp>
        <p:nvSpPr>
          <p:cNvPr id="6" name="5 Dikdörtgen"/>
          <p:cNvSpPr/>
          <p:nvPr/>
        </p:nvSpPr>
        <p:spPr>
          <a:xfrm>
            <a:off x="0" y="6457890"/>
            <a:ext cx="8501122" cy="400110"/>
          </a:xfrm>
          <a:prstGeom prst="rect">
            <a:avLst/>
          </a:prstGeom>
        </p:spPr>
        <p:txBody>
          <a:bodyPr wrap="square">
            <a:spAutoFit/>
          </a:bodyPr>
          <a:lstStyle/>
          <a:p>
            <a:r>
              <a:rPr lang="tr-TR" sz="2000" dirty="0">
                <a:solidFill>
                  <a:schemeClr val="bg1"/>
                </a:solidFill>
              </a:rPr>
              <a:t>Elif hamurun tadını hangi duyu organını kullanarak almıştır?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par>
                                <p:cTn id="13" presetID="10" presetClass="exit" presetSubtype="0" fill="hold" grpId="1" nodeType="with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par>
                                <p:cTn id="21" presetID="10" presetClass="exit" presetSubtype="0" fill="hold" grpId="1" nodeType="with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051" name="Picture 3"/>
          <p:cNvPicPr>
            <a:picLocks noChangeAspect="1" noChangeArrowheads="1"/>
          </p:cNvPicPr>
          <p:nvPr/>
        </p:nvPicPr>
        <p:blipFill>
          <a:blip r:embed="rId2" cstate="print"/>
          <a:srcRect/>
          <a:stretch>
            <a:fillRect/>
          </a:stretch>
        </p:blipFill>
        <p:spPr bwMode="auto">
          <a:xfrm flipH="1">
            <a:off x="6357950" y="147642"/>
            <a:ext cx="2571736" cy="3709986"/>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214282" y="3643314"/>
            <a:ext cx="8732837" cy="268605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 name="Picture 4"/>
          <p:cNvPicPr>
            <a:picLocks noChangeAspect="1" noChangeArrowheads="1"/>
          </p:cNvPicPr>
          <p:nvPr/>
        </p:nvPicPr>
        <p:blipFill>
          <a:blip r:embed="rId2" cstate="print"/>
          <a:srcRect/>
          <a:stretch>
            <a:fillRect/>
          </a:stretch>
        </p:blipFill>
        <p:spPr bwMode="auto">
          <a:xfrm>
            <a:off x="2071670" y="0"/>
            <a:ext cx="4219575" cy="466725"/>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85726" y="595335"/>
            <a:ext cx="9058306" cy="604837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098" name="Picture 2"/>
          <p:cNvPicPr>
            <a:picLocks noChangeAspect="1" noChangeArrowheads="1"/>
          </p:cNvPicPr>
          <p:nvPr/>
        </p:nvPicPr>
        <p:blipFill>
          <a:blip r:embed="rId2" cstate="print"/>
          <a:srcRect/>
          <a:stretch>
            <a:fillRect/>
          </a:stretch>
        </p:blipFill>
        <p:spPr bwMode="auto">
          <a:xfrm>
            <a:off x="2357422" y="0"/>
            <a:ext cx="2952750" cy="3429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flipH="1">
            <a:off x="4643438" y="285728"/>
            <a:ext cx="4071934" cy="3857625"/>
          </a:xfrm>
          <a:prstGeom prst="rect">
            <a:avLst/>
          </a:prstGeom>
          <a:noFill/>
          <a:ln w="9525">
            <a:noFill/>
            <a:miter lim="800000"/>
            <a:headEnd/>
            <a:tailEnd/>
          </a:ln>
          <a:effectLst/>
        </p:spPr>
      </p:pic>
      <p:sp>
        <p:nvSpPr>
          <p:cNvPr id="5" name="4 Dikdörtgen"/>
          <p:cNvSpPr/>
          <p:nvPr/>
        </p:nvSpPr>
        <p:spPr>
          <a:xfrm>
            <a:off x="0" y="500042"/>
            <a:ext cx="5000628" cy="3939540"/>
          </a:xfrm>
          <a:prstGeom prst="rect">
            <a:avLst/>
          </a:prstGeom>
        </p:spPr>
        <p:txBody>
          <a:bodyPr wrap="square">
            <a:spAutoFit/>
          </a:bodyPr>
          <a:lstStyle/>
          <a:p>
            <a:r>
              <a:rPr lang="tr-TR" sz="2500" dirty="0">
                <a:solidFill>
                  <a:schemeClr val="bg1"/>
                </a:solidFill>
              </a:rPr>
              <a:t>     Görme duyusu organı gözdür. Çevremizdeki varlıkların biçimlerini, büyük-lüklerini , renklerini ve hareket edip etmediğini gözlerimiz sayesinde algılarız. Çiçeklerin rengini, biçimini söyleyebilmek için görme organımızı kullanırız. Gözlerimiz sayesinde etrafımızdaki bütün varlıkların şeklini, büyüklüğünü ve rengini söyleyebiliriz.</a:t>
            </a:r>
          </a:p>
        </p:txBody>
      </p:sp>
      <p:pic>
        <p:nvPicPr>
          <p:cNvPr id="4100" name="Picture 4"/>
          <p:cNvPicPr>
            <a:picLocks noChangeAspect="1" noChangeArrowheads="1"/>
          </p:cNvPicPr>
          <p:nvPr/>
        </p:nvPicPr>
        <p:blipFill>
          <a:blip r:embed="rId4" cstate="print"/>
          <a:srcRect/>
          <a:stretch>
            <a:fillRect/>
          </a:stretch>
        </p:blipFill>
        <p:spPr bwMode="auto">
          <a:xfrm>
            <a:off x="0" y="4500570"/>
            <a:ext cx="2448100" cy="2357430"/>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cstate="print"/>
          <a:srcRect/>
          <a:stretch>
            <a:fillRect/>
          </a:stretch>
        </p:blipFill>
        <p:spPr bwMode="auto">
          <a:xfrm>
            <a:off x="6429388" y="4714885"/>
            <a:ext cx="2698327" cy="2143116"/>
          </a:xfrm>
          <a:prstGeom prst="rect">
            <a:avLst/>
          </a:prstGeom>
          <a:noFill/>
          <a:ln w="9525">
            <a:noFill/>
            <a:miter lim="800000"/>
            <a:headEnd/>
            <a:tailEnd/>
          </a:ln>
          <a:effectLst/>
        </p:spPr>
      </p:pic>
      <p:sp>
        <p:nvSpPr>
          <p:cNvPr id="8" name="7 Dikdörtgen"/>
          <p:cNvSpPr/>
          <p:nvPr/>
        </p:nvSpPr>
        <p:spPr>
          <a:xfrm>
            <a:off x="2357422" y="4071942"/>
            <a:ext cx="4286280" cy="2923877"/>
          </a:xfrm>
          <a:prstGeom prst="rect">
            <a:avLst/>
          </a:prstGeom>
        </p:spPr>
        <p:txBody>
          <a:bodyPr wrap="square">
            <a:spAutoFit/>
          </a:bodyPr>
          <a:lstStyle/>
          <a:p>
            <a:r>
              <a:rPr lang="tr-TR" sz="2300" dirty="0">
                <a:solidFill>
                  <a:schemeClr val="bg1"/>
                </a:solidFill>
              </a:rPr>
              <a:t>Görme duyusunu kaybetmiş insanlar dokunma duyusunu kullanarak okuyabilirler. Bunun için kabartma yazıyı kullanırlar. Kabartma yazıda harflerin ve sayıların yerine görme engelliler için özel olarak hazırlanmış kabartma noktalar bulunur.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3108" y="0"/>
            <a:ext cx="5025735" cy="523220"/>
          </a:xfrm>
          <a:prstGeom prst="rect">
            <a:avLst/>
          </a:prstGeom>
        </p:spPr>
        <p:txBody>
          <a:bodyPr wrap="none">
            <a:spAutoFit/>
          </a:bodyPr>
          <a:lstStyle/>
          <a:p>
            <a:r>
              <a:rPr lang="tr-TR" sz="2800" dirty="0"/>
              <a:t>Gözlerimizin Sağlığını Korumalıyız</a:t>
            </a:r>
          </a:p>
        </p:txBody>
      </p:sp>
      <p:sp>
        <p:nvSpPr>
          <p:cNvPr id="4" name="3 Dikdörtgen"/>
          <p:cNvSpPr/>
          <p:nvPr/>
        </p:nvSpPr>
        <p:spPr>
          <a:xfrm>
            <a:off x="357158" y="571480"/>
            <a:ext cx="8215370" cy="6278642"/>
          </a:xfrm>
          <a:prstGeom prst="rect">
            <a:avLst/>
          </a:prstGeom>
        </p:spPr>
        <p:txBody>
          <a:bodyPr wrap="square">
            <a:spAutoFit/>
          </a:bodyPr>
          <a:lstStyle/>
          <a:p>
            <a:pPr>
              <a:buFont typeface="Arial" pitchFamily="34" charset="0"/>
              <a:buChar char="•"/>
            </a:pPr>
            <a:r>
              <a:rPr lang="tr-TR" sz="2800" dirty="0"/>
              <a:t>Özellikle yazın şapka ve güneş gözlüğü kullanarak gözlerimizi güneş ışığının zararlı etkisinden korumalıyız.</a:t>
            </a:r>
          </a:p>
          <a:p>
            <a:endParaRPr lang="tr-TR" sz="900" dirty="0"/>
          </a:p>
          <a:p>
            <a:pPr>
              <a:buFont typeface="Arial" pitchFamily="34" charset="0"/>
              <a:buChar char="•"/>
            </a:pPr>
            <a:r>
              <a:rPr lang="tr-TR" sz="2800" dirty="0"/>
              <a:t>Yüz havlumuz temiz ve kendimize ait olmalıdır.</a:t>
            </a:r>
          </a:p>
          <a:p>
            <a:pPr>
              <a:buFont typeface="Arial" pitchFamily="34" charset="0"/>
              <a:buChar char="•"/>
            </a:pPr>
            <a:endParaRPr lang="tr-TR" sz="900" dirty="0"/>
          </a:p>
          <a:p>
            <a:pPr>
              <a:buFont typeface="Arial" pitchFamily="34" charset="0"/>
              <a:buChar char="•"/>
            </a:pPr>
            <a:r>
              <a:rPr lang="tr-TR" sz="2800" dirty="0"/>
              <a:t>Televizyon izlerken televizyonla aramızda en az 3-4 metre mesafe olmalıdır. Kitap okurken kitapla aramızda en az 30 cm mesafe olmasına dikkat etmeliyiz.</a:t>
            </a:r>
          </a:p>
          <a:p>
            <a:endParaRPr lang="tr-TR" sz="900" dirty="0"/>
          </a:p>
          <a:p>
            <a:pPr>
              <a:buFont typeface="Arial" pitchFamily="34" charset="0"/>
              <a:buChar char="•"/>
            </a:pPr>
            <a:r>
              <a:rPr lang="tr-TR" sz="2800" dirty="0"/>
              <a:t>Uzun süre televizyon izlemek ya da bilgisayar kullanmak gözleri yorar. Bu nedenle televizyon veya bilgisayara ayıracağımız süreyi sınırlamalıyız.</a:t>
            </a:r>
          </a:p>
          <a:p>
            <a:endParaRPr lang="tr-TR" sz="900" dirty="0"/>
          </a:p>
          <a:p>
            <a:pPr>
              <a:buFont typeface="Arial" pitchFamily="34" charset="0"/>
              <a:buChar char="•"/>
            </a:pPr>
            <a:r>
              <a:rPr lang="tr-TR" sz="2800" dirty="0"/>
              <a:t>Yazıları okumakta ya da net görmekte zorlanıyor olabiliriz. Bu durumu ailemize bildirmeli, göz doktoruna gitmeliyiz. Gerekliyse gözlük kullanmalıyız. Aksi takdirde gözlerimizin sağlığı daha da bozulabilir.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500298" y="0"/>
            <a:ext cx="3138167" cy="523220"/>
          </a:xfrm>
          <a:prstGeom prst="rect">
            <a:avLst/>
          </a:prstGeom>
        </p:spPr>
        <p:txBody>
          <a:bodyPr wrap="none">
            <a:spAutoFit/>
          </a:bodyPr>
          <a:lstStyle/>
          <a:p>
            <a:r>
              <a:rPr lang="tr-TR" sz="2800" dirty="0">
                <a:solidFill>
                  <a:schemeClr val="bg1"/>
                </a:solidFill>
              </a:rPr>
              <a:t>Kulaklarımızla İşitiriz</a:t>
            </a:r>
          </a:p>
        </p:txBody>
      </p:sp>
      <p:sp>
        <p:nvSpPr>
          <p:cNvPr id="4" name="3 Dikdörtgen"/>
          <p:cNvSpPr/>
          <p:nvPr/>
        </p:nvSpPr>
        <p:spPr>
          <a:xfrm>
            <a:off x="214282" y="571480"/>
            <a:ext cx="7358114" cy="3416320"/>
          </a:xfrm>
          <a:prstGeom prst="rect">
            <a:avLst/>
          </a:prstGeom>
        </p:spPr>
        <p:txBody>
          <a:bodyPr wrap="square">
            <a:spAutoFit/>
          </a:bodyPr>
          <a:lstStyle/>
          <a:p>
            <a:pPr>
              <a:buSzPct val="115000"/>
              <a:buFont typeface="Arial" pitchFamily="34" charset="0"/>
              <a:buChar char="•"/>
            </a:pPr>
            <a:r>
              <a:rPr lang="tr-TR" dirty="0"/>
              <a:t>Sesleri kulaklarımız sayesinde işitiriz. Kulaklarımız  çevremizdeki bütün varlıkların seslerini işitmemizi sağlar. Çünkü kulak işitme duyusu organımızdır.</a:t>
            </a:r>
          </a:p>
          <a:p>
            <a:pPr>
              <a:buSzPct val="115000"/>
              <a:buFont typeface="Arial" pitchFamily="34" charset="0"/>
              <a:buChar char="•"/>
            </a:pPr>
            <a:r>
              <a:rPr lang="tr-TR" dirty="0"/>
              <a:t>İşitme duyumuz bizi çeşitli durumlardan haberdar eder ve uyarır. Bir iş makinesinin gürültüsünü bir Çalar saatin sesini arabanın korna sesini ayırt edebiliriz. </a:t>
            </a:r>
          </a:p>
          <a:p>
            <a:pPr>
              <a:buSzPct val="115000"/>
              <a:buFont typeface="Arial" pitchFamily="34" charset="0"/>
              <a:buChar char="•"/>
            </a:pPr>
            <a:r>
              <a:rPr lang="tr-TR" dirty="0"/>
              <a:t>Çevremizdeki insanların söylediklerini duymamız, onlarla iletişim kurmamızı kolaylaştırır. Kulak ayrıca dengemizi sağlamada görevli bir organımızdır.</a:t>
            </a:r>
          </a:p>
          <a:p>
            <a:pPr>
              <a:buSzPct val="115000"/>
              <a:buFont typeface="Arial" pitchFamily="34" charset="0"/>
              <a:buChar char="•"/>
            </a:pPr>
            <a:r>
              <a:rPr lang="tr-TR" dirty="0"/>
              <a:t>İşitme duyusu olmayan insanlar, görme duyusunu kullanarak işaret dili yardımıyla iletişim kurarlar. İşaret dili alfabesinde her harfin, sayının ve kavramın işaretle karşılığı vardır. Bu harfler, kavramlar, sayılar el ile parmakların aldığı biçim ve hareket yönüyle anlatılır.</a:t>
            </a:r>
          </a:p>
          <a:p>
            <a:pPr>
              <a:buSzPct val="115000"/>
              <a:buFont typeface="Arial" pitchFamily="34" charset="0"/>
              <a:buChar char="•"/>
            </a:pPr>
            <a:endParaRPr lang="tr-TR" dirty="0"/>
          </a:p>
        </p:txBody>
      </p:sp>
      <p:pic>
        <p:nvPicPr>
          <p:cNvPr id="5122" name="Picture 2"/>
          <p:cNvPicPr>
            <a:picLocks noChangeAspect="1" noChangeArrowheads="1"/>
          </p:cNvPicPr>
          <p:nvPr/>
        </p:nvPicPr>
        <p:blipFill>
          <a:blip r:embed="rId2" cstate="print"/>
          <a:srcRect r="65420"/>
          <a:stretch>
            <a:fillRect/>
          </a:stretch>
        </p:blipFill>
        <p:spPr bwMode="auto">
          <a:xfrm>
            <a:off x="7858148" y="357166"/>
            <a:ext cx="1057293" cy="1000132"/>
          </a:xfrm>
          <a:prstGeom prst="rect">
            <a:avLst/>
          </a:prstGeom>
          <a:ln>
            <a:noFill/>
          </a:ln>
          <a:effectLst>
            <a:softEdge rad="112500"/>
          </a:effectLst>
        </p:spPr>
      </p:pic>
      <p:pic>
        <p:nvPicPr>
          <p:cNvPr id="5123" name="Picture 3"/>
          <p:cNvPicPr>
            <a:picLocks noChangeAspect="1" noChangeArrowheads="1"/>
          </p:cNvPicPr>
          <p:nvPr/>
        </p:nvPicPr>
        <p:blipFill>
          <a:blip r:embed="rId3" cstate="print"/>
          <a:srcRect/>
          <a:stretch>
            <a:fillRect/>
          </a:stretch>
        </p:blipFill>
        <p:spPr bwMode="auto">
          <a:xfrm>
            <a:off x="7858148" y="1500174"/>
            <a:ext cx="1014413" cy="1000132"/>
          </a:xfrm>
          <a:prstGeom prst="rect">
            <a:avLst/>
          </a:prstGeom>
          <a:ln>
            <a:noFill/>
          </a:ln>
          <a:effectLst>
            <a:softEdge rad="112500"/>
          </a:effectLst>
        </p:spPr>
      </p:pic>
      <p:pic>
        <p:nvPicPr>
          <p:cNvPr id="5124" name="Picture 4"/>
          <p:cNvPicPr>
            <a:picLocks noChangeAspect="1" noChangeArrowheads="1"/>
          </p:cNvPicPr>
          <p:nvPr/>
        </p:nvPicPr>
        <p:blipFill>
          <a:blip r:embed="rId4" cstate="print"/>
          <a:srcRect/>
          <a:stretch>
            <a:fillRect/>
          </a:stretch>
        </p:blipFill>
        <p:spPr bwMode="auto">
          <a:xfrm>
            <a:off x="7929586" y="2643182"/>
            <a:ext cx="942975" cy="928694"/>
          </a:xfrm>
          <a:prstGeom prst="rect">
            <a:avLst/>
          </a:prstGeom>
          <a:ln>
            <a:noFill/>
          </a:ln>
          <a:effectLst>
            <a:softEdge rad="112500"/>
          </a:effectLst>
        </p:spPr>
      </p:pic>
      <p:pic>
        <p:nvPicPr>
          <p:cNvPr id="5125" name="Picture 5"/>
          <p:cNvPicPr>
            <a:picLocks noChangeAspect="1" noChangeArrowheads="1"/>
          </p:cNvPicPr>
          <p:nvPr/>
        </p:nvPicPr>
        <p:blipFill>
          <a:blip r:embed="rId5" cstate="print"/>
          <a:srcRect/>
          <a:stretch>
            <a:fillRect/>
          </a:stretch>
        </p:blipFill>
        <p:spPr bwMode="auto">
          <a:xfrm>
            <a:off x="214282" y="3857628"/>
            <a:ext cx="2781300" cy="1743075"/>
          </a:xfrm>
          <a:prstGeom prst="rect">
            <a:avLst/>
          </a:prstGeom>
          <a:ln>
            <a:noFill/>
          </a:ln>
          <a:effectLst>
            <a:softEdge rad="112500"/>
          </a:effectLst>
        </p:spPr>
      </p:pic>
      <p:sp>
        <p:nvSpPr>
          <p:cNvPr id="9" name="8 Dikdörtgen"/>
          <p:cNvSpPr/>
          <p:nvPr/>
        </p:nvSpPr>
        <p:spPr>
          <a:xfrm>
            <a:off x="3071802" y="3857628"/>
            <a:ext cx="5857916" cy="2308324"/>
          </a:xfrm>
          <a:prstGeom prst="rect">
            <a:avLst/>
          </a:prstGeom>
        </p:spPr>
        <p:txBody>
          <a:bodyPr wrap="square">
            <a:spAutoFit/>
          </a:bodyPr>
          <a:lstStyle/>
          <a:p>
            <a:r>
              <a:rPr lang="tr-TR" dirty="0"/>
              <a:t>Yüksek sesler işitme kaybına neden olabilir. Çocukken geçirilen bazı hastalıklar da kulaklarda kalıcı işitme kaybına yol açabilir. Az işiten veya işitme kaybı olan insanlar, daha iyi işitmek için işitme cihazı kullanırlar. Bu cihazı kullanan kişilerin sese duyarlılıkları artar ve yüksek sesler bu insanları rahatsız eder. Bu nedenle işitme cihazı kullanan arkadaşlarımızın yanında yüksek sesle konuşmamalıyız. Toplumdaki her bireyin özel durumuna saygı göstermeliyiz.</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786050" y="0"/>
            <a:ext cx="3214598" cy="369332"/>
          </a:xfrm>
          <a:prstGeom prst="rect">
            <a:avLst/>
          </a:prstGeom>
        </p:spPr>
        <p:txBody>
          <a:bodyPr wrap="none">
            <a:spAutoFit/>
          </a:bodyPr>
          <a:lstStyle/>
          <a:p>
            <a:r>
              <a:rPr lang="tr-TR" dirty="0">
                <a:solidFill>
                  <a:schemeClr val="bg1"/>
                </a:solidFill>
              </a:rPr>
              <a:t>Kulağımızın Sağlığını Korumalıyız</a:t>
            </a:r>
          </a:p>
        </p:txBody>
      </p:sp>
      <p:pic>
        <p:nvPicPr>
          <p:cNvPr id="6146" name="Picture 2"/>
          <p:cNvPicPr>
            <a:picLocks noChangeAspect="1" noChangeArrowheads="1"/>
          </p:cNvPicPr>
          <p:nvPr/>
        </p:nvPicPr>
        <p:blipFill>
          <a:blip r:embed="rId2" cstate="print"/>
          <a:srcRect/>
          <a:stretch>
            <a:fillRect/>
          </a:stretch>
        </p:blipFill>
        <p:spPr bwMode="auto">
          <a:xfrm>
            <a:off x="0" y="214290"/>
            <a:ext cx="2468084" cy="1785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4 Dikdörtgen"/>
          <p:cNvSpPr/>
          <p:nvPr/>
        </p:nvSpPr>
        <p:spPr>
          <a:xfrm>
            <a:off x="2571704" y="428604"/>
            <a:ext cx="6572296" cy="1292662"/>
          </a:xfrm>
          <a:prstGeom prst="rect">
            <a:avLst/>
          </a:prstGeom>
        </p:spPr>
        <p:txBody>
          <a:bodyPr wrap="square">
            <a:spAutoFit/>
          </a:bodyPr>
          <a:lstStyle/>
          <a:p>
            <a:pPr>
              <a:buFont typeface="Arial" pitchFamily="34" charset="0"/>
              <a:buChar char="•"/>
            </a:pPr>
            <a:r>
              <a:rPr lang="tr-TR" sz="2600" dirty="0"/>
              <a:t>Kulaklıkla uzun süreli ve yüksek sesle müzik dinlemekten kaçınmalıyız. Yüksek ses zamanla işitme duyusunun azalmasına neden olabilir.</a:t>
            </a:r>
          </a:p>
        </p:txBody>
      </p:sp>
      <p:sp>
        <p:nvSpPr>
          <p:cNvPr id="6" name="5 Dikdörtgen"/>
          <p:cNvSpPr/>
          <p:nvPr/>
        </p:nvSpPr>
        <p:spPr>
          <a:xfrm>
            <a:off x="0" y="2364462"/>
            <a:ext cx="7072330" cy="3293209"/>
          </a:xfrm>
          <a:prstGeom prst="rect">
            <a:avLst/>
          </a:prstGeom>
        </p:spPr>
        <p:txBody>
          <a:bodyPr wrap="square">
            <a:spAutoFit/>
          </a:bodyPr>
          <a:lstStyle/>
          <a:p>
            <a:pPr>
              <a:buFont typeface="Arial" pitchFamily="34" charset="0"/>
              <a:buChar char="•"/>
            </a:pPr>
            <a:r>
              <a:rPr lang="tr-TR" sz="2600" dirty="0"/>
              <a:t>Dışarıdan vücudumuza giren mikroorganizmalar hastalanmamıza neden olabilir. Bunlardan bazıları boğazımızın ağrımasına ve ateşimizin yükselmesine yol açabilir. Bu belirtiler ortaya çıktığında kulak, burun, boğaz hastalıkları doktoruna gitmeli ve tedavi olmalıyız. Tedavi edilmeyen boğaz enfeksiyonlarının kulaklarımıza da yayılabileceğini unutmamalıyız.</a:t>
            </a:r>
          </a:p>
        </p:txBody>
      </p:sp>
      <p:pic>
        <p:nvPicPr>
          <p:cNvPr id="6147" name="Picture 3"/>
          <p:cNvPicPr>
            <a:picLocks noChangeAspect="1" noChangeArrowheads="1"/>
          </p:cNvPicPr>
          <p:nvPr/>
        </p:nvPicPr>
        <p:blipFill>
          <a:blip r:embed="rId3" cstate="print"/>
          <a:srcRect/>
          <a:stretch>
            <a:fillRect/>
          </a:stretch>
        </p:blipFill>
        <p:spPr bwMode="auto">
          <a:xfrm>
            <a:off x="6715140" y="3071810"/>
            <a:ext cx="2066925" cy="2071702"/>
          </a:xfrm>
          <a:prstGeom prst="roundRect">
            <a:avLst>
              <a:gd name="adj" fmla="val 27232"/>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7 Dikdörtgen"/>
          <p:cNvSpPr/>
          <p:nvPr/>
        </p:nvSpPr>
        <p:spPr>
          <a:xfrm>
            <a:off x="0" y="5715016"/>
            <a:ext cx="9429784" cy="892552"/>
          </a:xfrm>
          <a:prstGeom prst="rect">
            <a:avLst/>
          </a:prstGeom>
        </p:spPr>
        <p:txBody>
          <a:bodyPr wrap="square">
            <a:spAutoFit/>
          </a:bodyPr>
          <a:lstStyle/>
          <a:p>
            <a:pPr>
              <a:buFont typeface="Arial" pitchFamily="34" charset="0"/>
              <a:buChar char="•"/>
            </a:pPr>
            <a:r>
              <a:rPr lang="tr-TR" sz="2600" dirty="0"/>
              <a:t>Kulak çubuğu ile kulağımızın iç kısmını temizlemeye  çalışmamalıyız. Yalnızca kulak kepçemizi hafifçe bastırarak temizlemeliyiz.</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928926" y="0"/>
            <a:ext cx="3144707" cy="461665"/>
          </a:xfrm>
          <a:prstGeom prst="rect">
            <a:avLst/>
          </a:prstGeom>
        </p:spPr>
        <p:txBody>
          <a:bodyPr wrap="none">
            <a:spAutoFit/>
          </a:bodyPr>
          <a:lstStyle/>
          <a:p>
            <a:r>
              <a:rPr lang="tr-TR" sz="2400" b="1" dirty="0">
                <a:solidFill>
                  <a:schemeClr val="bg1"/>
                </a:solidFill>
              </a:rPr>
              <a:t>Burnumuzla Koku Alırız</a:t>
            </a:r>
          </a:p>
        </p:txBody>
      </p:sp>
      <p:sp>
        <p:nvSpPr>
          <p:cNvPr id="4" name="3 Dikdörtgen"/>
          <p:cNvSpPr/>
          <p:nvPr/>
        </p:nvSpPr>
        <p:spPr>
          <a:xfrm>
            <a:off x="214282" y="500042"/>
            <a:ext cx="8501122" cy="2308324"/>
          </a:xfrm>
          <a:prstGeom prst="rect">
            <a:avLst/>
          </a:prstGeom>
        </p:spPr>
        <p:txBody>
          <a:bodyPr wrap="square">
            <a:spAutoFit/>
          </a:bodyPr>
          <a:lstStyle/>
          <a:p>
            <a:pPr>
              <a:buFont typeface="Arial" pitchFamily="34" charset="0"/>
              <a:buChar char="•"/>
            </a:pPr>
            <a:r>
              <a:rPr lang="tr-TR" sz="2400" dirty="0"/>
              <a:t>Koku alma duyusu organımız burundur. Burnumuz sayesinde çevremizdeki çeşitli kokuları algılarız. Bazı kokular hoşumuza giderken bazıları hoşumuza gitmeyebilir. Örneğin bir çiçeğin kokusu hoşumuza giderken çöp bidonundan yayılan koku hoşumuza gitmez. </a:t>
            </a:r>
          </a:p>
          <a:p>
            <a:pPr>
              <a:buFont typeface="Arial" pitchFamily="34" charset="0"/>
              <a:buChar char="•"/>
            </a:pPr>
            <a:r>
              <a:rPr lang="tr-TR" sz="2400" dirty="0"/>
              <a:t>Burun aynı zamanda soluk alma organımızdır.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500298" y="0"/>
            <a:ext cx="4406334" cy="461665"/>
          </a:xfrm>
          <a:prstGeom prst="rect">
            <a:avLst/>
          </a:prstGeom>
        </p:spPr>
        <p:txBody>
          <a:bodyPr wrap="none">
            <a:spAutoFit/>
          </a:bodyPr>
          <a:lstStyle/>
          <a:p>
            <a:r>
              <a:rPr lang="tr-TR" sz="2400" dirty="0">
                <a:solidFill>
                  <a:schemeClr val="bg1"/>
                </a:solidFill>
              </a:rPr>
              <a:t>Burnumuzun Sağlığını Korumalıyız</a:t>
            </a:r>
          </a:p>
        </p:txBody>
      </p:sp>
      <p:sp>
        <p:nvSpPr>
          <p:cNvPr id="4" name="3 Dikdörtgen"/>
          <p:cNvSpPr/>
          <p:nvPr/>
        </p:nvSpPr>
        <p:spPr>
          <a:xfrm>
            <a:off x="357158" y="642918"/>
            <a:ext cx="7072362" cy="6278642"/>
          </a:xfrm>
          <a:prstGeom prst="rect">
            <a:avLst/>
          </a:prstGeom>
        </p:spPr>
        <p:txBody>
          <a:bodyPr wrap="square">
            <a:spAutoFit/>
          </a:bodyPr>
          <a:lstStyle/>
          <a:p>
            <a:pPr>
              <a:buFont typeface="Arial" pitchFamily="34" charset="0"/>
              <a:buChar char="•"/>
            </a:pPr>
            <a:r>
              <a:rPr lang="tr-TR" sz="2400" dirty="0"/>
              <a:t>Çamaşır suyu gibi bazı maddeleri koklamak burnumuza zarar verebilir. Bu maddeler burnumuzun iç kısmının tahriş olmasına neden olabilir. Ayrıca zehirlenme gibi çok daha ciddi sağlık sorunlarına da yol açabilir. Burun sağlığımızı korumak için bu tür maddeleri koklamamalıyız.</a:t>
            </a:r>
          </a:p>
          <a:p>
            <a:pPr>
              <a:buFont typeface="Arial" pitchFamily="34" charset="0"/>
              <a:buChar char="•"/>
            </a:pPr>
            <a:r>
              <a:rPr lang="tr-TR" sz="2400" dirty="0"/>
              <a:t>Burnumuzu karıştırmamalıyız. Bu durum çevremiz tarafından hoş karşılanmayacağı gibi burnumuzun kanamasına da neden olabilir.</a:t>
            </a:r>
          </a:p>
          <a:p>
            <a:pPr>
              <a:buFont typeface="Arial" pitchFamily="34" charset="0"/>
              <a:buChar char="•"/>
            </a:pPr>
            <a:r>
              <a:rPr lang="tr-TR" sz="2400" dirty="0"/>
              <a:t>Burnumuzun içindeki kılları koparmamalıyız. Çünkü burundaki kıllar solunan havanın temizlenmesini sağlar.</a:t>
            </a:r>
          </a:p>
          <a:p>
            <a:pPr>
              <a:buFont typeface="Arial" pitchFamily="34" charset="0"/>
              <a:buChar char="•"/>
            </a:pPr>
            <a:r>
              <a:rPr lang="tr-TR" sz="2400" dirty="0"/>
              <a:t>Soluk alırken havadaki toz burunda birikir. Bu nedenle burnumuz kirlenir. Burun sağlığımızı korumak için burnumuzu bol su ile düzenli olarak temizlemeliyiz.</a:t>
            </a:r>
          </a:p>
          <a:p>
            <a:pPr>
              <a:buFont typeface="Arial" pitchFamily="34" charset="0"/>
              <a:buChar char="•"/>
            </a:pPr>
            <a:r>
              <a:rPr lang="tr-TR" sz="2400" dirty="0"/>
              <a:t>Burnumuz kanadığında, darbe aldığında en yakın sağlık kuruluşuna gidip muayene olmalıyız.</a:t>
            </a:r>
          </a:p>
          <a:p>
            <a:pPr>
              <a:buFont typeface="Arial" pitchFamily="34" charset="0"/>
              <a:buChar char="•"/>
            </a:pPr>
            <a:endParaRPr lang="tr-TR" dirty="0"/>
          </a:p>
        </p:txBody>
      </p:sp>
      <p:pic>
        <p:nvPicPr>
          <p:cNvPr id="7170" name="Picture 2"/>
          <p:cNvPicPr>
            <a:picLocks noChangeAspect="1" noChangeArrowheads="1"/>
          </p:cNvPicPr>
          <p:nvPr/>
        </p:nvPicPr>
        <p:blipFill>
          <a:blip r:embed="rId2" cstate="print"/>
          <a:srcRect/>
          <a:stretch>
            <a:fillRect/>
          </a:stretch>
        </p:blipFill>
        <p:spPr bwMode="auto">
          <a:xfrm>
            <a:off x="7036098" y="642918"/>
            <a:ext cx="2107902" cy="335758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1009</Words>
  <PresentationFormat>Ekran Gösterisi (4:3)</PresentationFormat>
  <Paragraphs>61</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2020-10-18T18:03:46Z</dcterms:created>
  <dcterms:modified xsi:type="dcterms:W3CDTF">2020-10-19T12:01:51Z</dcterms:modified>
  <cp:category>https://www.sorubak.com</cp:category>
</cp:coreProperties>
</file>