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2" r:id="rId7"/>
    <p:sldId id="263" r:id="rId8"/>
    <p:sldId id="264" r:id="rId9"/>
    <p:sldId id="265" r:id="rId10"/>
    <p:sldId id="261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3891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27431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68945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39606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41246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77476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23153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823168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0702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39390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887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B114F-CE2C-48AA-AB04-21920D44157B}" type="datetimeFigureOut">
              <a:rPr lang="tr-TR" smtClean="0"/>
              <a:pPr/>
              <a:t>19/10/2020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C5F85-728C-47DB-BDA7-4073193FC03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53148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826923" y="2484581"/>
            <a:ext cx="9144000" cy="1838182"/>
          </a:xfrm>
        </p:spPr>
        <p:txBody>
          <a:bodyPr>
            <a:normAutofit/>
          </a:bodyPr>
          <a:lstStyle/>
          <a:p>
            <a:r>
              <a:rPr lang="tr-TR" sz="8800" dirty="0" smtClean="0">
                <a:solidFill>
                  <a:srgbClr val="FF0000"/>
                </a:solidFill>
                <a:latin typeface="Lucida Handwriting" panose="03010101010101010101" pitchFamily="66" charset="0"/>
              </a:rPr>
              <a:t>BESİNLERİMİZ</a:t>
            </a:r>
            <a:endParaRPr lang="tr-TR" sz="8800" dirty="0">
              <a:solidFill>
                <a:srgbClr val="FF0000"/>
              </a:solidFill>
              <a:latin typeface="Lucida Handwriting" panose="03010101010101010101" pitchFamily="66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91" y="286328"/>
            <a:ext cx="3506065" cy="258511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93709" y="4471266"/>
            <a:ext cx="4572000" cy="25336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078439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16000" y="166255"/>
            <a:ext cx="10337800" cy="6010708"/>
          </a:xfrm>
        </p:spPr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381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1109" y="318943"/>
            <a:ext cx="10515600" cy="1325563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Besin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1036" y="1493116"/>
            <a:ext cx="10515600" cy="4351338"/>
          </a:xfrm>
        </p:spPr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Canlıların yaşamlarını sürdürebilmesi için beslenmesi gerekir.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Yediğimiz , içtiğimiz vücudumuz için gerekli gıda maddelerine </a:t>
            </a:r>
            <a:r>
              <a:rPr lang="tr-TR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‘’ besin ‘’ </a:t>
            </a:r>
            <a:r>
              <a:rPr lang="tr-TR" dirty="0" smtClean="0">
                <a:latin typeface="Comic Sans MS" panose="030F0702030302020204" pitchFamily="66" charset="0"/>
              </a:rPr>
              <a:t>denir.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Besinlerin vücuda alınmasına ‘’ </a:t>
            </a:r>
            <a:r>
              <a:rPr lang="tr-TR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beslenme ‘’</a:t>
            </a:r>
            <a:r>
              <a:rPr lang="tr-TR" dirty="0" smtClean="0">
                <a:latin typeface="Comic Sans MS" panose="030F0702030302020204" pitchFamily="66" charset="0"/>
              </a:rPr>
              <a:t> denir.</a:t>
            </a:r>
          </a:p>
          <a:p>
            <a:endParaRPr lang="tr-TR" dirty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Canlılar besin ihtiyaçlarını bitki ve hayvanlardan sağlarlar.</a:t>
            </a:r>
            <a:endParaRPr lang="tr-T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05299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49011" y="319990"/>
            <a:ext cx="10515600" cy="1000628"/>
          </a:xfrm>
          <a:solidFill>
            <a:schemeClr val="accent4">
              <a:lumMod val="40000"/>
              <a:lumOff val="60000"/>
            </a:schemeClr>
          </a:solidFill>
          <a:ln w="38100">
            <a:solidFill>
              <a:srgbClr val="CC0000"/>
            </a:solidFill>
          </a:ln>
        </p:spPr>
        <p:txBody>
          <a:bodyPr>
            <a:normAutofit/>
          </a:bodyPr>
          <a:lstStyle/>
          <a:p>
            <a:pPr algn="ctr"/>
            <a:r>
              <a:rPr lang="tr-TR" sz="5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Kaynaklarına Göre </a:t>
            </a:r>
            <a:r>
              <a:rPr lang="tr-TR" sz="5400" b="1" dirty="0">
                <a:solidFill>
                  <a:srgbClr val="FF0000"/>
                </a:solidFill>
                <a:latin typeface="Monotype Corsiva" panose="03010101010201010101" pitchFamily="66" charset="0"/>
              </a:rPr>
              <a:t>B</a:t>
            </a:r>
            <a:r>
              <a:rPr lang="tr-TR" sz="5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esinler</a:t>
            </a:r>
            <a:endParaRPr lang="tr-TR" sz="5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05678" y="1810004"/>
            <a:ext cx="5157787" cy="823912"/>
          </a:xfrm>
          <a:solidFill>
            <a:schemeClr val="accent4">
              <a:lumMod val="40000"/>
              <a:lumOff val="60000"/>
            </a:schemeClr>
          </a:solidFill>
          <a:ln w="38100">
            <a:solidFill>
              <a:srgbClr val="CC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4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Hayvansal Besinler</a:t>
            </a:r>
            <a:endParaRPr lang="tr-TR" sz="44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551757" y="2937350"/>
            <a:ext cx="5157787" cy="3869818"/>
          </a:xfrm>
          <a:ln w="38100">
            <a:solidFill>
              <a:srgbClr val="CC0000"/>
            </a:solidFill>
          </a:ln>
        </p:spPr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Bitkilerden elde edilen besinlerdir.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551757" y="1775837"/>
            <a:ext cx="5183188" cy="823912"/>
          </a:xfrm>
          <a:solidFill>
            <a:schemeClr val="accent4">
              <a:lumMod val="40000"/>
              <a:lumOff val="60000"/>
            </a:schemeClr>
          </a:solidFill>
          <a:ln w="38100">
            <a:solidFill>
              <a:srgbClr val="CC0000"/>
            </a:solidFill>
          </a:ln>
        </p:spPr>
        <p:txBody>
          <a:bodyPr>
            <a:normAutofit/>
          </a:bodyPr>
          <a:lstStyle/>
          <a:p>
            <a:pPr algn="ctr"/>
            <a:r>
              <a:rPr lang="tr-TR" sz="4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Bitkisel Besinler</a:t>
            </a:r>
            <a:endParaRPr lang="tr-TR" sz="44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10" name="İçerik Yer Tutucusu 9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01" y="3874163"/>
            <a:ext cx="952622" cy="472143"/>
          </a:xfrm>
        </p:spPr>
      </p:pic>
      <p:sp>
        <p:nvSpPr>
          <p:cNvPr id="7" name="Sağ Ok 6"/>
          <p:cNvSpPr/>
          <p:nvPr/>
        </p:nvSpPr>
        <p:spPr>
          <a:xfrm rot="5400000">
            <a:off x="2826803" y="1429904"/>
            <a:ext cx="579864" cy="361293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 rot="5400000">
            <a:off x="8690963" y="1408021"/>
            <a:ext cx="625560" cy="371807"/>
          </a:xfrm>
          <a:prstGeom prst="rightArrow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2" name="Resim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01" y="4521556"/>
            <a:ext cx="1313033" cy="1030106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846" y="5396496"/>
            <a:ext cx="1656589" cy="1104932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234" y="3423327"/>
            <a:ext cx="2051096" cy="1367397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659" y="5134865"/>
            <a:ext cx="1859757" cy="1183482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079" y="3543067"/>
            <a:ext cx="1560673" cy="1134333"/>
          </a:xfrm>
          <a:prstGeom prst="rect">
            <a:avLst/>
          </a:prstGeom>
        </p:spPr>
      </p:pic>
      <p:sp>
        <p:nvSpPr>
          <p:cNvPr id="20" name="İçerik Yer Tutucusu 3"/>
          <p:cNvSpPr txBox="1">
            <a:spLocks/>
          </p:cNvSpPr>
          <p:nvPr/>
        </p:nvSpPr>
        <p:spPr>
          <a:xfrm>
            <a:off x="558078" y="2942000"/>
            <a:ext cx="5157787" cy="3869818"/>
          </a:xfrm>
          <a:prstGeom prst="rect">
            <a:avLst/>
          </a:prstGeom>
          <a:ln w="38100">
            <a:solidFill>
              <a:srgbClr val="CC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mtClean="0">
                <a:latin typeface="Comic Sans MS" panose="030F0702030302020204" pitchFamily="66" charset="0"/>
              </a:rPr>
              <a:t>Hayvanlardan elde edilen besinlerdir.</a:t>
            </a:r>
            <a:endParaRPr lang="tr-TR" dirty="0">
              <a:latin typeface="Comic Sans MS" panose="030F0702030302020204" pitchFamily="66" charset="0"/>
            </a:endParaRPr>
          </a:p>
        </p:txBody>
      </p:sp>
      <p:pic>
        <p:nvPicPr>
          <p:cNvPr id="22" name="Resim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874" y="3330084"/>
            <a:ext cx="2715047" cy="1809626"/>
          </a:xfrm>
          <a:prstGeom prst="rect">
            <a:avLst/>
          </a:prstGeom>
        </p:spPr>
      </p:pic>
      <p:pic>
        <p:nvPicPr>
          <p:cNvPr id="23" name="Resim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590" y="3756758"/>
            <a:ext cx="2234123" cy="1529595"/>
          </a:xfrm>
          <a:prstGeom prst="rect">
            <a:avLst/>
          </a:prstGeom>
        </p:spPr>
      </p:pic>
      <p:pic>
        <p:nvPicPr>
          <p:cNvPr id="24" name="Resim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15" y="5344937"/>
            <a:ext cx="2083895" cy="14817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159944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build="p" animBg="1"/>
      <p:bldP spid="5" grpId="0" build="p" animBg="1"/>
      <p:bldP spid="7" grpId="0" animBg="1"/>
      <p:bldP spid="8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24164" y="569479"/>
            <a:ext cx="10515600" cy="58590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6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Besinler içeriklerine göre beşe ayrılır:</a:t>
            </a:r>
          </a:p>
          <a:p>
            <a:pPr marL="0" indent="0">
              <a:buNone/>
            </a:pPr>
            <a:endParaRPr lang="tr-TR" sz="3600" dirty="0" smtClean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sz="3600" dirty="0" smtClean="0">
                <a:latin typeface="Comic Sans MS" panose="030F0702030302020204" pitchFamily="66" charset="0"/>
              </a:rPr>
              <a:t>Karbonhidratlar</a:t>
            </a:r>
          </a:p>
          <a:p>
            <a:endParaRPr lang="tr-TR" sz="3600" dirty="0" smtClean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sz="3600" dirty="0" smtClean="0">
                <a:latin typeface="Comic Sans MS" panose="030F0702030302020204" pitchFamily="66" charset="0"/>
              </a:rPr>
              <a:t>Proteinler</a:t>
            </a:r>
          </a:p>
          <a:p>
            <a:endParaRPr lang="tr-TR" sz="3600" dirty="0" smtClean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sz="3600" dirty="0" smtClean="0">
                <a:latin typeface="Comic Sans MS" panose="030F0702030302020204" pitchFamily="66" charset="0"/>
              </a:rPr>
              <a:t>Yağlar</a:t>
            </a:r>
          </a:p>
          <a:p>
            <a:endParaRPr lang="tr-TR" sz="3600" dirty="0" smtClean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sz="3600" dirty="0" smtClean="0">
                <a:latin typeface="Comic Sans MS" panose="030F0702030302020204" pitchFamily="66" charset="0"/>
              </a:rPr>
              <a:t>Vitaminler</a:t>
            </a:r>
          </a:p>
          <a:p>
            <a:endParaRPr lang="tr-TR" sz="3600" dirty="0" smtClean="0">
              <a:latin typeface="Comic Sans MS" panose="030F0702030302020204" pitchFamily="66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tr-TR" sz="3600" dirty="0" smtClean="0">
                <a:latin typeface="Comic Sans MS" panose="030F0702030302020204" pitchFamily="66" charset="0"/>
              </a:rPr>
              <a:t>Su ve mineraller</a:t>
            </a:r>
          </a:p>
          <a:p>
            <a:endParaRPr lang="tr-TR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42937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2637" y="135371"/>
            <a:ext cx="10476345" cy="1610302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Karbonhidratlar</a:t>
            </a:r>
          </a:p>
          <a:p>
            <a:pPr marL="0" indent="0">
              <a:buNone/>
            </a:pPr>
            <a:endParaRPr lang="tr-TR" sz="11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Günlük enerji ihtiyacımızı karşılar.</a:t>
            </a:r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559" y="1418071"/>
            <a:ext cx="8572500" cy="5314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26046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472" y="1034472"/>
            <a:ext cx="9215405" cy="6091382"/>
          </a:xfrm>
          <a:prstGeom prst="rect">
            <a:avLst/>
          </a:prstGeom>
        </p:spPr>
      </p:pic>
      <p:sp>
        <p:nvSpPr>
          <p:cNvPr id="6" name="İçerik Yer Tutucusu 2"/>
          <p:cNvSpPr txBox="1">
            <a:spLocks/>
          </p:cNvSpPr>
          <p:nvPr/>
        </p:nvSpPr>
        <p:spPr>
          <a:xfrm>
            <a:off x="542637" y="135370"/>
            <a:ext cx="10504054" cy="194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2. Proteinler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tr-TR" sz="1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tr-TR" sz="2400" dirty="0" smtClean="0">
                <a:latin typeface="Comic Sans MS" panose="030F0702030302020204" pitchFamily="66" charset="0"/>
              </a:rPr>
              <a:t>. Büyümemizi ve gelişmemizi sağlarlar.</a:t>
            </a:r>
          </a:p>
          <a:p>
            <a:r>
              <a:rPr lang="tr-TR" sz="2400" dirty="0" smtClean="0">
                <a:latin typeface="Comic Sans MS" panose="030F0702030302020204" pitchFamily="66" charset="0"/>
              </a:rPr>
              <a:t>Yaralarımız iyileştirirler.</a:t>
            </a:r>
          </a:p>
          <a:p>
            <a:endParaRPr lang="tr-TR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tr-TR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73957447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2637" y="135371"/>
            <a:ext cx="10476345" cy="161030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3. Yağlar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Enerji verirler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Vücut sıcaklığını ve vücudu darbelere karşı korurlar.</a:t>
            </a:r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343" y="1745673"/>
            <a:ext cx="7315258" cy="48844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14916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2637" y="135371"/>
            <a:ext cx="10476345" cy="161030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4. Vitaminler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Mikroplarla savaşırlar.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Vücutta düzenleyici olarak görev yaparlar.</a:t>
            </a:r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126" y="1662546"/>
            <a:ext cx="7633841" cy="50938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66677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2637" y="135371"/>
            <a:ext cx="10476345" cy="161030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5. Su ve Mineraller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Su, her canlı için gerekli bir besin içeriğidir.</a:t>
            </a:r>
          </a:p>
          <a:p>
            <a:r>
              <a:rPr lang="tr-TR" dirty="0">
                <a:latin typeface="Comic Sans MS" panose="030F0702030302020204" pitchFamily="66" charset="0"/>
              </a:rPr>
              <a:t>Mineraller vücutta düzenleyici olarak görev </a:t>
            </a:r>
            <a:r>
              <a:rPr lang="tr-TR" dirty="0" smtClean="0">
                <a:latin typeface="Comic Sans MS" panose="030F0702030302020204" pitchFamily="66" charset="0"/>
              </a:rPr>
              <a:t>yaparlar.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Su ve mineraller, her besinde bulunurlar.</a:t>
            </a:r>
          </a:p>
          <a:p>
            <a:endParaRPr lang="tr-TR" dirty="0" smtClean="0">
              <a:latin typeface="Comic Sans MS" panose="030F0702030302020204" pitchFamily="66" charset="0"/>
            </a:endParaRPr>
          </a:p>
          <a:p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927" y="1745673"/>
            <a:ext cx="7333516" cy="48903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966880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141</Words>
  <PresentationFormat>Özel</PresentationFormat>
  <Paragraphs>48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Office Teması</vt:lpstr>
      <vt:lpstr>BESİNLERİMİZ</vt:lpstr>
      <vt:lpstr>Besin</vt:lpstr>
      <vt:lpstr>Kaynaklarına Göre Besinler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2020-10-18T11:19:19Z</dcterms:created>
  <dcterms:modified xsi:type="dcterms:W3CDTF">2020-10-19T11:07:42Z</dcterms:modified>
  <cp:category>https://www.sorubak.com</cp:category>
</cp:coreProperties>
</file>