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4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44" d="100"/>
          <a:sy n="44" d="100"/>
        </p:scale>
        <p:origin x="-1494" y="-118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58763" units="1/cm"/>
          <inkml:channelProperty channel="T" name="resolution" value="1" units="1/dev"/>
        </inkml:channelProperties>
      </inkml:inkSource>
      <inkml:timestamp xml:id="ts0" timeString="2020-07-28T10:07:46.89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18876 10220 0,'25'0'31,"-25"49"-16,0-24-15,0 0 0,0 24 16,0 26-16,0-26 0,0 1 0,0 0 16,-25-1-16,1 1 0,24 24 0,0-49 15,-25 0-15,25 24 16,0-24-16,0 0 0,0 0 16,-25 24-16,25 1 0</inkml:trace>
  <inkml:trace contextRef="#ctx0" brushRef="#br0" timeOffset="771.65">18604 11112 0,'0'0'0,"24"0"16,1 0-16,74-49 15,-49-1-15,24 25 0,-24-24 16,24 49-16,-24-25 0,-25-25 0,24 26 16,-24-1-16,0 25 0,25 0 0,-26 0 0,1-25 15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58763" units="1/cm"/>
          <inkml:channelProperty channel="T" name="resolution" value="1" units="1/dev"/>
        </inkml:channelProperties>
      </inkml:inkSource>
      <inkml:timestamp xml:id="ts0" timeString="2020-07-28T10:12:22.84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5978 7838 0,'25'0'235,"0"0"-235,-1 0 15,26-25-15,-25 25 0,24-24 16,-24 24 62,0 0-78,0 0 0,24 0 16,1 0-16,-25 0 15,0 0 1,24 0-1,-24 0-15,0 0 32,0 0-32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9D5366-F3F3-4D1A-BBA0-236F9E2A5CAD}" type="datetimeFigureOut">
              <a:rPr lang="tr-TR" smtClean="0"/>
              <a:pPr/>
              <a:t>14/10/2020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BBFC3D-6F4E-4F4F-AB71-DD86E0045D3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49413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BBFC3D-6F4E-4F4F-AB71-DD86E0045D3F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407803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14/10/2020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3913100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14/10/2020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8383233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14/10/2020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192796619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14/10/2020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961051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14/10/2020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354590088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14/10/2020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91876970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14/10/2020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85610449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14/10/2020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30418083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14/10/2020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2647454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14/10/2020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2888231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14/10/2020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3130290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14/10/2020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739401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14/10/2020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105555139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14/10/2020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3644667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14/10/2020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22643497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14/10/2020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28127567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14/10/2020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97336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  <p:sldLayoutId id="2147483706" r:id="rId12"/>
    <p:sldLayoutId id="2147483707" r:id="rId13"/>
    <p:sldLayoutId id="2147483708" r:id="rId14"/>
    <p:sldLayoutId id="2147483709" r:id="rId15"/>
    <p:sldLayoutId id="2147483710" r:id="rId16"/>
  </p:sldLayoutIdLst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emf"/><Relationship Id="rId4" Type="http://schemas.openxmlformats.org/officeDocument/2006/relationships/customXml" Target="../ink/ink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3FD79845-79F3-4044-9527-9C39F80A2B6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/>
              <a:t>ÇARPMA İŞLEMİ 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="" xmlns:a16="http://schemas.microsoft.com/office/drawing/2014/main" id="{BFE35542-1C1A-4A61-8E80-C8E11DDD2B3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/>
              <a:t>3. SINIF MATEAMTİK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331778323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="" xmlns:a16="http://schemas.microsoft.com/office/drawing/2014/main" id="{D6280969-F024-466D-A1DB-4F848C51DEF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5" name="Straight Connector 14">
              <a:extLst>
                <a:ext uri="{FF2B5EF4-FFF2-40B4-BE49-F238E27FC236}">
                  <a16:creationId xmlns="" xmlns:a16="http://schemas.microsoft.com/office/drawing/2014/main" id="{63FDD802-E6D8-4979-A1B9-BA705AE4DA8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="" xmlns:a16="http://schemas.microsoft.com/office/drawing/2014/main" id="{BDE509DD-4B76-45F0-8144-02F1D7E1AE0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Rectangle 23">
              <a:extLst>
                <a:ext uri="{FF2B5EF4-FFF2-40B4-BE49-F238E27FC236}">
                  <a16:creationId xmlns="" xmlns:a16="http://schemas.microsoft.com/office/drawing/2014/main" id="{FEAEFD53-0220-48B1-9EA8-3EAE151E84E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25">
              <a:extLst>
                <a:ext uri="{FF2B5EF4-FFF2-40B4-BE49-F238E27FC236}">
                  <a16:creationId xmlns="" xmlns:a16="http://schemas.microsoft.com/office/drawing/2014/main" id="{92E7FABD-916D-4FF9-B5F3-44E53AFD39E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>
              <a:extLst>
                <a:ext uri="{FF2B5EF4-FFF2-40B4-BE49-F238E27FC236}">
                  <a16:creationId xmlns="" xmlns:a16="http://schemas.microsoft.com/office/drawing/2014/main" id="{826F9772-AEFE-4C6D-82B6-1207069B86D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Rectangle 27">
              <a:extLst>
                <a:ext uri="{FF2B5EF4-FFF2-40B4-BE49-F238E27FC236}">
                  <a16:creationId xmlns="" xmlns:a16="http://schemas.microsoft.com/office/drawing/2014/main" id="{ACFBF3A9-B76A-4B4B-B6D7-CA4651F5C9D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Rectangle 28">
              <a:extLst>
                <a:ext uri="{FF2B5EF4-FFF2-40B4-BE49-F238E27FC236}">
                  <a16:creationId xmlns="" xmlns:a16="http://schemas.microsoft.com/office/drawing/2014/main" id="{BF0FAA0A-B682-4A83-BDD8-BCE0AB41C2B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9">
              <a:extLst>
                <a:ext uri="{FF2B5EF4-FFF2-40B4-BE49-F238E27FC236}">
                  <a16:creationId xmlns="" xmlns:a16="http://schemas.microsoft.com/office/drawing/2014/main" id="{7874A013-E5E2-4AE1-8E93-029A2B41EB7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>
              <a:extLst>
                <a:ext uri="{FF2B5EF4-FFF2-40B4-BE49-F238E27FC236}">
                  <a16:creationId xmlns="" xmlns:a16="http://schemas.microsoft.com/office/drawing/2014/main" id="{4355329E-E608-4F7A-B4EF-8FEF07D7552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>
              <a:extLst>
                <a:ext uri="{FF2B5EF4-FFF2-40B4-BE49-F238E27FC236}">
                  <a16:creationId xmlns="" xmlns:a16="http://schemas.microsoft.com/office/drawing/2014/main" id="{53D9BFDF-B250-44FF-9BD7-C204EFBFC19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D8ECEF25-A8DA-45E4-8393-963ADCFC4D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2938468" cy="543176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b="1" dirty="0"/>
              <a:t>İki Basamaklı Sayılarla İki Basamaklı Sayıları Çarpma</a:t>
            </a:r>
            <a:r>
              <a:rPr lang="tr-TR" dirty="0"/>
              <a:t/>
            </a:r>
            <a:br>
              <a:rPr lang="tr-TR" dirty="0"/>
            </a:br>
            <a:endParaRPr lang="en-US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25294444-ABD5-417F-8CA4-88A7135AFC4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46889" y="609602"/>
            <a:ext cx="5424112" cy="3208334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b="1"/>
              <a:t>Örnek:</a:t>
            </a:r>
            <a:r>
              <a:rPr lang="en-US"/>
              <a:t> Okulumuzda </a:t>
            </a:r>
            <a:r>
              <a:rPr lang="en-US" b="1"/>
              <a:t>18</a:t>
            </a:r>
            <a:r>
              <a:rPr lang="en-US"/>
              <a:t> sınıf ve her sınıfta </a:t>
            </a:r>
            <a:r>
              <a:rPr lang="en-US" b="1"/>
              <a:t>16</a:t>
            </a:r>
            <a:r>
              <a:rPr lang="en-US"/>
              <a:t> sıra vardır. Okulda toplam kaç sıra olduğunu bulalım.</a:t>
            </a:r>
          </a:p>
          <a:p>
            <a:r>
              <a:rPr lang="en-US"/>
              <a:t>Sıra sayısını bulmak için </a:t>
            </a:r>
            <a:r>
              <a:rPr lang="en-US" b="1"/>
              <a:t>18 x 16</a:t>
            </a:r>
            <a:r>
              <a:rPr lang="en-US"/>
              <a:t> işlemini yapalım.</a:t>
            </a:r>
          </a:p>
          <a:p>
            <a:r>
              <a:rPr lang="en-US"/>
              <a:t>İşlemi önce rakamların bulunduğu basamak değerini göz önüne alarak yapalım.</a:t>
            </a:r>
          </a:p>
          <a:p>
            <a:endParaRPr lang="en-US"/>
          </a:p>
        </p:txBody>
      </p:sp>
      <p:pic>
        <p:nvPicPr>
          <p:cNvPr id="9" name="İçerik Yer Tutucusu 8" descr="Eldeli Çarpma">
            <a:extLst>
              <a:ext uri="{FF2B5EF4-FFF2-40B4-BE49-F238E27FC236}">
                <a16:creationId xmlns="" xmlns:a16="http://schemas.microsoft.com/office/drawing/2014/main" id="{FA5DEB92-E124-4A84-B8C4-DD945C98F063}"/>
              </a:ext>
            </a:extLst>
          </p:cNvPr>
          <p:cNvPicPr>
            <a:picLocks noGrp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175714" y="2900636"/>
            <a:ext cx="5770013" cy="1540322"/>
          </a:xfrm>
          <a:prstGeom prst="rect">
            <a:avLst/>
          </a:prstGeom>
          <a:noFill/>
        </p:spPr>
      </p:pic>
      <p:pic>
        <p:nvPicPr>
          <p:cNvPr id="26" name="Resim 25" descr="Eldeli Çarpma">
            <a:extLst>
              <a:ext uri="{FF2B5EF4-FFF2-40B4-BE49-F238E27FC236}">
                <a16:creationId xmlns="" xmlns:a16="http://schemas.microsoft.com/office/drawing/2014/main" id="{01D40982-93BE-4ECB-8106-56F97B3DBE87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48506" y="4366663"/>
            <a:ext cx="5770012" cy="154032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44423231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3C0C6EA1-9BEE-43C8-93D5-8124497E89B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tr-TR" dirty="0"/>
              <a:t>Şimdi de aynı çarpma işlemini basamak kaydırarak yapalım.</a:t>
            </a:r>
          </a:p>
          <a:p>
            <a:endParaRPr lang="tr-TR" dirty="0"/>
          </a:p>
        </p:txBody>
      </p:sp>
      <p:pic>
        <p:nvPicPr>
          <p:cNvPr id="5" name="İçerik Yer Tutucusu 4" descr="Eldeli Çarpma Basamak Kaydırma">
            <a:extLst>
              <a:ext uri="{FF2B5EF4-FFF2-40B4-BE49-F238E27FC236}">
                <a16:creationId xmlns="" xmlns:a16="http://schemas.microsoft.com/office/drawing/2014/main" id="{BDD0DBAD-5698-409D-8092-2821360F3F48}"/>
              </a:ext>
            </a:extLst>
          </p:cNvPr>
          <p:cNvPicPr>
            <a:picLocks noGrp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1369" y="2156025"/>
            <a:ext cx="4380225" cy="1795337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Metin kutusu 5">
            <a:extLst>
              <a:ext uri="{FF2B5EF4-FFF2-40B4-BE49-F238E27FC236}">
                <a16:creationId xmlns="" xmlns:a16="http://schemas.microsoft.com/office/drawing/2014/main" id="{67ADABBC-6D83-452C-A290-65607ADC5533}"/>
              </a:ext>
            </a:extLst>
          </p:cNvPr>
          <p:cNvSpPr txBox="1"/>
          <p:nvPr/>
        </p:nvSpPr>
        <p:spPr>
          <a:xfrm>
            <a:off x="1127448" y="4803098"/>
            <a:ext cx="78205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/>
              <a:t>Çarpma işleminin </a:t>
            </a:r>
            <a:r>
              <a:rPr lang="tr-TR" b="1" dirty="0"/>
              <a:t>2.</a:t>
            </a:r>
            <a:r>
              <a:rPr lang="tr-TR" dirty="0"/>
              <a:t> satırındaki sıfır, sonucu değiştirmediğinden yazılmaz.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672692519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C6290433-5C25-4E69-BCA4-6DD8C64D73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/>
              <a:t>Üç Basamaklı Sayılarla Bir Basamaklı Sayıları Çarpma</a:t>
            </a:r>
            <a:r>
              <a:rPr lang="tr-TR" dirty="0"/>
              <a:t/>
            </a:r>
            <a:br>
              <a:rPr lang="tr-TR" dirty="0"/>
            </a:b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022079A5-3F80-4744-9E8D-7CE4E77F80B1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tr-TR" b="1" dirty="0"/>
              <a:t>Örnek:</a:t>
            </a:r>
            <a:r>
              <a:rPr lang="tr-TR" dirty="0"/>
              <a:t> Bir okulun kantinine her gün </a:t>
            </a:r>
            <a:r>
              <a:rPr lang="tr-TR" b="1" dirty="0"/>
              <a:t>376 </a:t>
            </a:r>
            <a:r>
              <a:rPr lang="tr-TR" dirty="0"/>
              <a:t>adet simit geliyordu. Gelen simitlerin hepsi satıldığına göre iki günde kaç adet simit satılacağını bulalım.</a:t>
            </a:r>
          </a:p>
          <a:p>
            <a:endParaRPr lang="tr-TR" dirty="0"/>
          </a:p>
        </p:txBody>
      </p:sp>
      <p:pic>
        <p:nvPicPr>
          <p:cNvPr id="5" name="İçerik Yer Tutucusu 4" descr="Üç Basamaklı Sayı ile Bir Basamaklı Sayının Çarpımı">
            <a:extLst>
              <a:ext uri="{FF2B5EF4-FFF2-40B4-BE49-F238E27FC236}">
                <a16:creationId xmlns="" xmlns:a16="http://schemas.microsoft.com/office/drawing/2014/main" id="{3D5C6238-8F3F-4F80-A7A2-EF0E7EAAAA5E}"/>
              </a:ext>
            </a:extLst>
          </p:cNvPr>
          <p:cNvPicPr>
            <a:picLocks noGrp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81069" y="2458657"/>
            <a:ext cx="5699127" cy="328463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Metin kutusu 5">
            <a:extLst>
              <a:ext uri="{FF2B5EF4-FFF2-40B4-BE49-F238E27FC236}">
                <a16:creationId xmlns="" xmlns:a16="http://schemas.microsoft.com/office/drawing/2014/main" id="{996A417D-BBEC-4D3F-AB9E-9155A7FE9D3F}"/>
              </a:ext>
            </a:extLst>
          </p:cNvPr>
          <p:cNvSpPr txBox="1"/>
          <p:nvPr/>
        </p:nvSpPr>
        <p:spPr>
          <a:xfrm>
            <a:off x="5126053" y="6196718"/>
            <a:ext cx="41277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/>
              <a:t>İki günde toplam </a:t>
            </a:r>
            <a:r>
              <a:rPr lang="tr-TR" b="1" dirty="0"/>
              <a:t>752</a:t>
            </a:r>
            <a:r>
              <a:rPr lang="tr-TR" dirty="0"/>
              <a:t> simit satılmıştır.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51105365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7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67 0.04 C 0.081 0.049 0.102 0.054 0.124 0.054 C 0.149 0.054 0.169 0.049 0.183 0.04 L 0.25 0 E" pathEditMode="relative" ptsTypes="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="" xmlns:a16="http://schemas.microsoft.com/office/drawing/2014/main" id="{D6280969-F024-466D-A1DB-4F848C51DEF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1" name="Straight Connector 10">
              <a:extLst>
                <a:ext uri="{FF2B5EF4-FFF2-40B4-BE49-F238E27FC236}">
                  <a16:creationId xmlns="" xmlns:a16="http://schemas.microsoft.com/office/drawing/2014/main" id="{63FDD802-E6D8-4979-A1B9-BA705AE4DA8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="" xmlns:a16="http://schemas.microsoft.com/office/drawing/2014/main" id="{BDE509DD-4B76-45F0-8144-02F1D7E1AE0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23">
              <a:extLst>
                <a:ext uri="{FF2B5EF4-FFF2-40B4-BE49-F238E27FC236}">
                  <a16:creationId xmlns="" xmlns:a16="http://schemas.microsoft.com/office/drawing/2014/main" id="{FEAEFD53-0220-48B1-9EA8-3EAE151E84E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Rectangle 25">
              <a:extLst>
                <a:ext uri="{FF2B5EF4-FFF2-40B4-BE49-F238E27FC236}">
                  <a16:creationId xmlns="" xmlns:a16="http://schemas.microsoft.com/office/drawing/2014/main" id="{92E7FABD-916D-4FF9-B5F3-44E53AFD39E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Isosceles Triangle 14">
              <a:extLst>
                <a:ext uri="{FF2B5EF4-FFF2-40B4-BE49-F238E27FC236}">
                  <a16:creationId xmlns="" xmlns:a16="http://schemas.microsoft.com/office/drawing/2014/main" id="{826F9772-AEFE-4C6D-82B6-1207069B86D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7">
              <a:extLst>
                <a:ext uri="{FF2B5EF4-FFF2-40B4-BE49-F238E27FC236}">
                  <a16:creationId xmlns="" xmlns:a16="http://schemas.microsoft.com/office/drawing/2014/main" id="{ACFBF3A9-B76A-4B4B-B6D7-CA4651F5C9D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8">
              <a:extLst>
                <a:ext uri="{FF2B5EF4-FFF2-40B4-BE49-F238E27FC236}">
                  <a16:creationId xmlns="" xmlns:a16="http://schemas.microsoft.com/office/drawing/2014/main" id="{BF0FAA0A-B682-4A83-BDD8-BCE0AB41C2B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29">
              <a:extLst>
                <a:ext uri="{FF2B5EF4-FFF2-40B4-BE49-F238E27FC236}">
                  <a16:creationId xmlns="" xmlns:a16="http://schemas.microsoft.com/office/drawing/2014/main" id="{7874A013-E5E2-4AE1-8E93-029A2B41EB7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>
              <a:extLst>
                <a:ext uri="{FF2B5EF4-FFF2-40B4-BE49-F238E27FC236}">
                  <a16:creationId xmlns="" xmlns:a16="http://schemas.microsoft.com/office/drawing/2014/main" id="{4355329E-E608-4F7A-B4EF-8FEF07D7552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Isosceles Triangle 19">
              <a:extLst>
                <a:ext uri="{FF2B5EF4-FFF2-40B4-BE49-F238E27FC236}">
                  <a16:creationId xmlns="" xmlns:a16="http://schemas.microsoft.com/office/drawing/2014/main" id="{53D9BFDF-B250-44FF-9BD7-C204EFBFC19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9D5F5965-B9BB-4264-A6D6-F7AE95762A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533402"/>
            <a:ext cx="2938468" cy="2980267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b="1" dirty="0"/>
              <a:t>Çarpmanın Kat Anlamı</a:t>
            </a:r>
            <a:r>
              <a:rPr lang="tr-TR" dirty="0"/>
              <a:t/>
            </a:r>
            <a:br>
              <a:rPr lang="tr-TR" dirty="0"/>
            </a:br>
            <a:endParaRPr lang="en-US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3A6935FC-D4BB-4787-BEF0-8AD14F9DF05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46889" y="609602"/>
            <a:ext cx="5424112" cy="3403598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tr-TR" dirty="0"/>
              <a:t>Zehra teyzenin evi </a:t>
            </a:r>
            <a:r>
              <a:rPr lang="tr-TR" b="1" dirty="0"/>
              <a:t>1 kat</a:t>
            </a:r>
            <a:r>
              <a:rPr lang="tr-TR" dirty="0"/>
              <a:t>lıdır ve evin </a:t>
            </a:r>
            <a:r>
              <a:rPr lang="tr-TR" b="1" dirty="0"/>
              <a:t>4</a:t>
            </a:r>
            <a:r>
              <a:rPr lang="tr-TR" dirty="0"/>
              <a:t> penceresi vardır.</a:t>
            </a:r>
          </a:p>
          <a:p>
            <a:r>
              <a:rPr lang="tr-TR" dirty="0"/>
              <a:t>Hatice teyzenin evi ise </a:t>
            </a:r>
            <a:r>
              <a:rPr lang="tr-TR" b="1" dirty="0"/>
              <a:t>5 kat</a:t>
            </a:r>
            <a:r>
              <a:rPr lang="tr-TR" dirty="0"/>
              <a:t>lıdır. Evin her katında </a:t>
            </a:r>
            <a:r>
              <a:rPr lang="tr-TR" b="1" dirty="0"/>
              <a:t>4</a:t>
            </a:r>
            <a:r>
              <a:rPr lang="tr-TR" dirty="0"/>
              <a:t> pencere vardır.</a:t>
            </a:r>
          </a:p>
          <a:p>
            <a:r>
              <a:rPr lang="tr-TR" b="1" dirty="0"/>
              <a:t>4 + 4 + 4 + 4 + 4 = 20</a:t>
            </a:r>
            <a:r>
              <a:rPr lang="tr-TR" dirty="0"/>
              <a:t> pencere</a:t>
            </a:r>
          </a:p>
          <a:p>
            <a:r>
              <a:rPr lang="tr-TR" b="1" dirty="0"/>
              <a:t>4</a:t>
            </a:r>
            <a:r>
              <a:rPr lang="tr-TR" dirty="0"/>
              <a:t>’ün </a:t>
            </a:r>
            <a:r>
              <a:rPr lang="tr-TR" b="1" dirty="0"/>
              <a:t>5 katı</a:t>
            </a:r>
            <a:r>
              <a:rPr lang="tr-TR" dirty="0"/>
              <a:t> </a:t>
            </a:r>
            <a:r>
              <a:rPr lang="tr-TR" b="1" dirty="0"/>
              <a:t>20</a:t>
            </a:r>
            <a:r>
              <a:rPr lang="tr-TR" dirty="0"/>
              <a:t>’dir. </a:t>
            </a:r>
            <a:r>
              <a:rPr lang="tr-TR" b="1" dirty="0"/>
              <a:t>→ 5</a:t>
            </a:r>
            <a:r>
              <a:rPr lang="tr-TR" dirty="0"/>
              <a:t> </a:t>
            </a:r>
            <a:r>
              <a:rPr lang="tr-TR" b="1" dirty="0"/>
              <a:t>tane</a:t>
            </a:r>
            <a:r>
              <a:rPr lang="tr-TR" dirty="0"/>
              <a:t> </a:t>
            </a:r>
            <a:r>
              <a:rPr lang="tr-TR" b="1" dirty="0"/>
              <a:t>4</a:t>
            </a:r>
            <a:r>
              <a:rPr lang="tr-TR" dirty="0"/>
              <a:t> = </a:t>
            </a:r>
            <a:r>
              <a:rPr lang="tr-TR" b="1" dirty="0"/>
              <a:t>20</a:t>
            </a:r>
            <a:r>
              <a:rPr lang="tr-TR" dirty="0"/>
              <a:t>’dir. </a:t>
            </a:r>
            <a:r>
              <a:rPr lang="tr-TR" b="1" dirty="0"/>
              <a:t>→ 5 kere 4 = 20 → 5 x 4 = 20 </a:t>
            </a:r>
            <a:r>
              <a:rPr lang="tr-TR" dirty="0"/>
              <a:t>pencere</a:t>
            </a:r>
          </a:p>
          <a:p>
            <a:r>
              <a:rPr lang="tr-TR" dirty="0"/>
              <a:t>O halde Hatice teyzenin evinin pencere sayısı, Zehra teyzenin evinin pencere sayısının </a:t>
            </a:r>
            <a:r>
              <a:rPr lang="tr-TR" b="1" dirty="0"/>
              <a:t>5 kat</a:t>
            </a:r>
            <a:r>
              <a:rPr lang="tr-TR" dirty="0"/>
              <a:t>ıdır.</a:t>
            </a:r>
          </a:p>
          <a:p>
            <a:endParaRPr lang="en-US" dirty="0"/>
          </a:p>
        </p:txBody>
      </p:sp>
      <p:pic>
        <p:nvPicPr>
          <p:cNvPr id="5" name="İçerik Yer Tutucusu 4" descr="Çarpmanın Kat Anlamı">
            <a:extLst>
              <a:ext uri="{FF2B5EF4-FFF2-40B4-BE49-F238E27FC236}">
                <a16:creationId xmlns="" xmlns:a16="http://schemas.microsoft.com/office/drawing/2014/main" id="{67FD4FA2-5453-48AC-B0B7-44445435B46B}"/>
              </a:ext>
            </a:extLst>
          </p:cNvPr>
          <p:cNvPicPr>
            <a:picLocks noGrp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293135" y="4048918"/>
            <a:ext cx="4554157" cy="1992444"/>
          </a:xfrm>
          <a:prstGeom prst="rect">
            <a:avLst/>
          </a:prstGeom>
          <a:noFill/>
        </p:spPr>
      </p:pic>
      <p:sp>
        <p:nvSpPr>
          <p:cNvPr id="21" name="İçerik Yer Tutucusu 2">
            <a:extLst>
              <a:ext uri="{FF2B5EF4-FFF2-40B4-BE49-F238E27FC236}">
                <a16:creationId xmlns="" xmlns:a16="http://schemas.microsoft.com/office/drawing/2014/main" id="{E34D40C8-4735-4E44-A232-FFC6C2C95740}"/>
              </a:ext>
            </a:extLst>
          </p:cNvPr>
          <p:cNvSpPr txBox="1">
            <a:spLocks/>
          </p:cNvSpPr>
          <p:nvPr/>
        </p:nvSpPr>
        <p:spPr>
          <a:xfrm>
            <a:off x="677334" y="4013200"/>
            <a:ext cx="3612627" cy="202816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b="1" dirty="0"/>
              <a:t>4  →  8  →  12  →  16  →  20</a:t>
            </a:r>
            <a:endParaRPr lang="tr-TR" dirty="0"/>
          </a:p>
          <a:p>
            <a:r>
              <a:rPr lang="tr-TR" dirty="0"/>
              <a:t>Ritmik sayarken söylediğimiz her sayı, ileriye doğru </a:t>
            </a:r>
            <a:r>
              <a:rPr lang="tr-TR" dirty="0" err="1"/>
              <a:t>kaçarlı</a:t>
            </a:r>
            <a:r>
              <a:rPr lang="tr-TR" dirty="0"/>
              <a:t> ritmik sayıyorsak o sayının katıdır.</a:t>
            </a:r>
            <a:br>
              <a:rPr lang="tr-TR" dirty="0"/>
            </a:br>
            <a:r>
              <a:rPr lang="tr-TR" dirty="0"/>
              <a:t>Örneğin (2, 4, 6, 8, 10, 12 …) söylediğimiz sayılar 2’nin katlarıdır.</a:t>
            </a:r>
          </a:p>
        </p:txBody>
      </p:sp>
      <mc:AlternateContent xmlns:mc="http://schemas.openxmlformats.org/markup-compatibility/2006">
        <mc:Choice xmlns:p14="http://schemas.microsoft.com/office/powerpoint/2010/main" xmlns="" Requires="p14">
          <p:contentPart p14:bwMode="auto" r:id="rId3">
            <p14:nvContentPartPr>
              <p14:cNvPr id="4" name="Mürekkep 3">
                <a:extLst>
                  <a:ext uri="{FF2B5EF4-FFF2-40B4-BE49-F238E27FC236}">
                    <a16:creationId xmlns:a16="http://schemas.microsoft.com/office/drawing/2014/main" xmlns="" id="{65E6B2D1-4CCE-4832-8857-D4F7AC38C100}"/>
                  </a:ext>
                </a:extLst>
              </p14:cNvPr>
              <p14:cNvContentPartPr/>
              <p14:nvPr/>
            </p14:nvContentPartPr>
            <p14:xfrm>
              <a:off x="6697440" y="3679200"/>
              <a:ext cx="241200" cy="321480"/>
            </p14:xfrm>
          </p:contentPart>
        </mc:Choice>
        <mc:Fallback>
          <p:pic>
            <p:nvPicPr>
              <p:cNvPr id="4" name="Mürekkep 3">
                <a:extLst>
                  <a:ext uri="{FF2B5EF4-FFF2-40B4-BE49-F238E27FC236}">
                    <a16:creationId xmlns:a16="http://schemas.microsoft.com/office/drawing/2014/main" xmlns="" xmlns:p14="http://schemas.microsoft.com/office/powerpoint/2010/main" id="{65E6B2D1-4CCE-4832-8857-D4F7AC38C100}"/>
                  </a:ext>
                </a:extLst>
              </p:cNvPr>
              <p:cNvPicPr/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6688080" y="3669840"/>
                <a:ext cx="259920" cy="3402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xmlns="" val="46940912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="" xmlns:a16="http://schemas.microsoft.com/office/drawing/2014/main" id="{D6280969-F024-466D-A1DB-4F848C51DEF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2" name="Straight Connector 11">
              <a:extLst>
                <a:ext uri="{FF2B5EF4-FFF2-40B4-BE49-F238E27FC236}">
                  <a16:creationId xmlns="" xmlns:a16="http://schemas.microsoft.com/office/drawing/2014/main" id="{63FDD802-E6D8-4979-A1B9-BA705AE4DA8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="" xmlns:a16="http://schemas.microsoft.com/office/drawing/2014/main" id="{BDE509DD-4B76-45F0-8144-02F1D7E1AE0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Rectangle 23">
              <a:extLst>
                <a:ext uri="{FF2B5EF4-FFF2-40B4-BE49-F238E27FC236}">
                  <a16:creationId xmlns="" xmlns:a16="http://schemas.microsoft.com/office/drawing/2014/main" id="{FEAEFD53-0220-48B1-9EA8-3EAE151E84E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Rectangle 25">
              <a:extLst>
                <a:ext uri="{FF2B5EF4-FFF2-40B4-BE49-F238E27FC236}">
                  <a16:creationId xmlns="" xmlns:a16="http://schemas.microsoft.com/office/drawing/2014/main" id="{92E7FABD-916D-4FF9-B5F3-44E53AFD39E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Isosceles Triangle 15">
              <a:extLst>
                <a:ext uri="{FF2B5EF4-FFF2-40B4-BE49-F238E27FC236}">
                  <a16:creationId xmlns="" xmlns:a16="http://schemas.microsoft.com/office/drawing/2014/main" id="{826F9772-AEFE-4C6D-82B6-1207069B86D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7">
              <a:extLst>
                <a:ext uri="{FF2B5EF4-FFF2-40B4-BE49-F238E27FC236}">
                  <a16:creationId xmlns="" xmlns:a16="http://schemas.microsoft.com/office/drawing/2014/main" id="{ACFBF3A9-B76A-4B4B-B6D7-CA4651F5C9D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28">
              <a:extLst>
                <a:ext uri="{FF2B5EF4-FFF2-40B4-BE49-F238E27FC236}">
                  <a16:creationId xmlns="" xmlns:a16="http://schemas.microsoft.com/office/drawing/2014/main" id="{BF0FAA0A-B682-4A83-BDD8-BCE0AB41C2B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29">
              <a:extLst>
                <a:ext uri="{FF2B5EF4-FFF2-40B4-BE49-F238E27FC236}">
                  <a16:creationId xmlns="" xmlns:a16="http://schemas.microsoft.com/office/drawing/2014/main" id="{7874A013-E5E2-4AE1-8E93-029A2B41EB7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Isosceles Triangle 19">
              <a:extLst>
                <a:ext uri="{FF2B5EF4-FFF2-40B4-BE49-F238E27FC236}">
                  <a16:creationId xmlns="" xmlns:a16="http://schemas.microsoft.com/office/drawing/2014/main" id="{4355329E-E608-4F7A-B4EF-8FEF07D7552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Isosceles Triangle 20">
              <a:extLst>
                <a:ext uri="{FF2B5EF4-FFF2-40B4-BE49-F238E27FC236}">
                  <a16:creationId xmlns="" xmlns:a16="http://schemas.microsoft.com/office/drawing/2014/main" id="{53D9BFDF-B250-44FF-9BD7-C204EFBFC19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 useBgFill="1">
        <p:nvSpPr>
          <p:cNvPr id="23" name="Rectangle 22">
            <a:extLst>
              <a:ext uri="{FF2B5EF4-FFF2-40B4-BE49-F238E27FC236}">
                <a16:creationId xmlns="" xmlns:a16="http://schemas.microsoft.com/office/drawing/2014/main" id="{A65AC7D1-EAA9-48F5-B509-60A7F50BF70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25" name="Rectangle 24">
            <a:extLst>
              <a:ext uri="{FF2B5EF4-FFF2-40B4-BE49-F238E27FC236}">
                <a16:creationId xmlns="" xmlns:a16="http://schemas.microsoft.com/office/drawing/2014/main" id="{D6320AF9-619A-4175-865B-5663E1AEF4C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7" name="Straight Connector 26">
            <a:extLst>
              <a:ext uri="{FF2B5EF4-FFF2-40B4-BE49-F238E27FC236}">
                <a16:creationId xmlns="" xmlns:a16="http://schemas.microsoft.com/office/drawing/2014/main" id="{063B6EC6-D752-4EE7-908B-F8F19E8C7FE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5111313" y="0"/>
            <a:ext cx="1219200" cy="6858000"/>
          </a:xfrm>
          <a:prstGeom prst="line">
            <a:avLst/>
          </a:prstGeom>
          <a:ln w="952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="" xmlns:a16="http://schemas.microsoft.com/office/drawing/2014/main" id="{EFECD4E8-AD3E-4228-82A2-9461958EA94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 flipH="1">
            <a:off x="3290979" y="3681413"/>
            <a:ext cx="4763558" cy="3176587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  <a:alpha val="8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Rectangle 23">
            <a:extLst>
              <a:ext uri="{FF2B5EF4-FFF2-40B4-BE49-F238E27FC236}">
                <a16:creationId xmlns="" xmlns:a16="http://schemas.microsoft.com/office/drawing/2014/main" id="{7E018740-5C2B-4A41-AC1A-7E68D1EC195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482568" y="-8467"/>
            <a:ext cx="3007349" cy="6866467"/>
          </a:xfrm>
          <a:custGeom>
            <a:avLst/>
            <a:gdLst/>
            <a:ahLst/>
            <a:cxnLst/>
            <a:rect l="l" t="t" r="r" b="b"/>
            <a:pathLst>
              <a:path w="3007349" h="6866467">
                <a:moveTo>
                  <a:pt x="2045532" y="0"/>
                </a:moveTo>
                <a:lnTo>
                  <a:pt x="3007349" y="0"/>
                </a:lnTo>
                <a:lnTo>
                  <a:pt x="3007349" y="6866467"/>
                </a:lnTo>
                <a:lnTo>
                  <a:pt x="0" y="6866467"/>
                </a:lnTo>
                <a:lnTo>
                  <a:pt x="2045532" y="0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3" name="Rectangle 25">
            <a:extLst>
              <a:ext uri="{FF2B5EF4-FFF2-40B4-BE49-F238E27FC236}">
                <a16:creationId xmlns="" xmlns:a16="http://schemas.microsoft.com/office/drawing/2014/main" id="{166F75A4-C475-4941-8EE2-B80A06A2C1B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904534" y="-8467"/>
            <a:ext cx="2588558" cy="6866467"/>
          </a:xfrm>
          <a:custGeom>
            <a:avLst/>
            <a:gdLst/>
            <a:ahLst/>
            <a:cxnLst/>
            <a:rect l="l" t="t" r="r" b="b"/>
            <a:pathLst>
              <a:path w="2573311" h="6866467">
                <a:moveTo>
                  <a:pt x="0" y="0"/>
                </a:moveTo>
                <a:lnTo>
                  <a:pt x="2573311" y="0"/>
                </a:lnTo>
                <a:lnTo>
                  <a:pt x="2573311" y="6866467"/>
                </a:lnTo>
                <a:lnTo>
                  <a:pt x="1202336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5" name="Isosceles Triangle 34">
            <a:extLst>
              <a:ext uri="{FF2B5EF4-FFF2-40B4-BE49-F238E27FC236}">
                <a16:creationId xmlns="" xmlns:a16="http://schemas.microsoft.com/office/drawing/2014/main" id="{A032553A-72E8-4B0D-8405-FF9771C9AF0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233425" y="3048000"/>
            <a:ext cx="3259667" cy="3810000"/>
          </a:xfrm>
          <a:prstGeom prst="triangle">
            <a:avLst>
              <a:gd name="adj" fmla="val 100000"/>
            </a:avLst>
          </a:pr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7" name="Rectangle 27">
            <a:extLst>
              <a:ext uri="{FF2B5EF4-FFF2-40B4-BE49-F238E27FC236}">
                <a16:creationId xmlns="" xmlns:a16="http://schemas.microsoft.com/office/drawing/2014/main" id="{765800AC-C3B9-498E-87BC-29FAE4C76B2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635592" y="-8467"/>
            <a:ext cx="2854326" cy="6866467"/>
          </a:xfrm>
          <a:custGeom>
            <a:avLst/>
            <a:gdLst/>
            <a:ahLst/>
            <a:cxnLst/>
            <a:rect l="l" t="t" r="r" b="b"/>
            <a:pathLst>
              <a:path w="2858013" h="6866467">
                <a:moveTo>
                  <a:pt x="0" y="0"/>
                </a:moveTo>
                <a:lnTo>
                  <a:pt x="2858013" y="0"/>
                </a:lnTo>
                <a:lnTo>
                  <a:pt x="2858013" y="6866467"/>
                </a:lnTo>
                <a:lnTo>
                  <a:pt x="2473942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9" name="Isosceles Triangle 38">
            <a:extLst>
              <a:ext uri="{FF2B5EF4-FFF2-40B4-BE49-F238E27FC236}">
                <a16:creationId xmlns="" xmlns:a16="http://schemas.microsoft.com/office/drawing/2014/main" id="{1F9D6ACB-2FF4-49F9-978A-E0D5327FC63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5672758" y="3589867"/>
            <a:ext cx="1817159" cy="3268133"/>
          </a:xfrm>
          <a:prstGeom prst="triangle">
            <a:avLst>
              <a:gd name="adj" fmla="val 100000"/>
            </a:avLst>
          </a:pr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1" name="Freeform: Shape 40">
            <a:extLst>
              <a:ext uri="{FF2B5EF4-FFF2-40B4-BE49-F238E27FC236}">
                <a16:creationId xmlns="" xmlns:a16="http://schemas.microsoft.com/office/drawing/2014/main" id="{A5EC319D-0FEA-4B95-A3EA-01E35672C95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6197631" y="-8467"/>
            <a:ext cx="5994369" cy="6866467"/>
          </a:xfrm>
          <a:custGeom>
            <a:avLst/>
            <a:gdLst>
              <a:gd name="connsiteX0" fmla="*/ 0 w 5994369"/>
              <a:gd name="connsiteY0" fmla="*/ 0 h 6866467"/>
              <a:gd name="connsiteX1" fmla="*/ 1249825 w 5994369"/>
              <a:gd name="connsiteY1" fmla="*/ 0 h 6866467"/>
              <a:gd name="connsiteX2" fmla="*/ 1249825 w 5994369"/>
              <a:gd name="connsiteY2" fmla="*/ 8467 h 6866467"/>
              <a:gd name="connsiteX3" fmla="*/ 5994369 w 5994369"/>
              <a:gd name="connsiteY3" fmla="*/ 8467 h 6866467"/>
              <a:gd name="connsiteX4" fmla="*/ 5994369 w 5994369"/>
              <a:gd name="connsiteY4" fmla="*/ 6866467 h 6866467"/>
              <a:gd name="connsiteX5" fmla="*/ 1249825 w 5994369"/>
              <a:gd name="connsiteY5" fmla="*/ 6866467 h 6866467"/>
              <a:gd name="connsiteX6" fmla="*/ 1109382 w 5994369"/>
              <a:gd name="connsiteY6" fmla="*/ 6866467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94369" h="6866467">
                <a:moveTo>
                  <a:pt x="0" y="0"/>
                </a:moveTo>
                <a:lnTo>
                  <a:pt x="1249825" y="0"/>
                </a:lnTo>
                <a:lnTo>
                  <a:pt x="1249825" y="8467"/>
                </a:lnTo>
                <a:lnTo>
                  <a:pt x="5994369" y="8467"/>
                </a:lnTo>
                <a:lnTo>
                  <a:pt x="5994369" y="6866467"/>
                </a:lnTo>
                <a:lnTo>
                  <a:pt x="1249825" y="6866467"/>
                </a:lnTo>
                <a:lnTo>
                  <a:pt x="1109382" y="686646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FBAE8515-4E86-4392-8009-78DDB39D95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81723" y="609600"/>
            <a:ext cx="4512989" cy="222773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b="1">
                <a:solidFill>
                  <a:srgbClr val="FFFFFF"/>
                </a:solidFill>
              </a:rPr>
              <a:t>Çarpım Tablosu Oluşturalım (Altılar)</a:t>
            </a:r>
            <a:r>
              <a:rPr lang="en-US">
                <a:solidFill>
                  <a:srgbClr val="FFFFFF"/>
                </a:solidFill>
              </a:rPr>
              <a:t/>
            </a:r>
            <a:br>
              <a:rPr lang="en-US">
                <a:solidFill>
                  <a:srgbClr val="FFFFFF"/>
                </a:solidFill>
              </a:rPr>
            </a:br>
            <a:endParaRPr lang="en-US">
              <a:solidFill>
                <a:srgbClr val="FFFFFF"/>
              </a:solidFill>
            </a:endParaRPr>
          </a:p>
        </p:txBody>
      </p:sp>
      <p:pic>
        <p:nvPicPr>
          <p:cNvPr id="6" name="Resim 5" descr="Altışar Ritmik Sayma">
            <a:extLst>
              <a:ext uri="{FF2B5EF4-FFF2-40B4-BE49-F238E27FC236}">
                <a16:creationId xmlns="" xmlns:a16="http://schemas.microsoft.com/office/drawing/2014/main" id="{CE3A1A4C-B717-4837-BC78-0EE1A5139F67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606166" y="2259013"/>
            <a:ext cx="4912333" cy="2844800"/>
          </a:xfrm>
          <a:prstGeom prst="rect">
            <a:avLst/>
          </a:prstGeom>
          <a:noFill/>
        </p:spPr>
      </p:pic>
      <p:sp>
        <p:nvSpPr>
          <p:cNvPr id="4" name="İçerik Yer Tutucusu 3">
            <a:extLst>
              <a:ext uri="{FF2B5EF4-FFF2-40B4-BE49-F238E27FC236}">
                <a16:creationId xmlns="" xmlns:a16="http://schemas.microsoft.com/office/drawing/2014/main" id="{EC59514E-CD7D-4EAE-9A3E-BA4E14B31E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181725" y="2837329"/>
            <a:ext cx="4512988" cy="331793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>
                <a:solidFill>
                  <a:srgbClr val="FFFFFF"/>
                </a:solidFill>
              </a:rPr>
              <a:t>Yandaki yüzlük tabloda </a:t>
            </a:r>
            <a:r>
              <a:rPr lang="en-US" b="1">
                <a:solidFill>
                  <a:srgbClr val="FFFFFF"/>
                </a:solidFill>
              </a:rPr>
              <a:t>altışar</a:t>
            </a:r>
            <a:r>
              <a:rPr lang="en-US">
                <a:solidFill>
                  <a:srgbClr val="FFFFFF"/>
                </a:solidFill>
              </a:rPr>
              <a:t> ritmik saydığımız sayılar mavi renkle gösterilmiştir.</a:t>
            </a:r>
          </a:p>
          <a:p>
            <a:r>
              <a:rPr lang="en-US" b="1">
                <a:solidFill>
                  <a:srgbClr val="FFFFFF"/>
                </a:solidFill>
              </a:rPr>
              <a:t>6 → 12 → 18 → 24 → 30 → 36 → 42 → 48 → 54 → 60 → 66 → 72 → 78 → 84 → 90 → 96</a:t>
            </a:r>
            <a:endParaRPr lang="en-US">
              <a:solidFill>
                <a:srgbClr val="FFFFFF"/>
              </a:solidFill>
            </a:endParaRPr>
          </a:p>
          <a:p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8555742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="" xmlns:a16="http://schemas.microsoft.com/office/drawing/2014/main" id="{D6280969-F024-466D-A1DB-4F848C51DEF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4" name="Straight Connector 13">
              <a:extLst>
                <a:ext uri="{FF2B5EF4-FFF2-40B4-BE49-F238E27FC236}">
                  <a16:creationId xmlns="" xmlns:a16="http://schemas.microsoft.com/office/drawing/2014/main" id="{63FDD802-E6D8-4979-A1B9-BA705AE4DA8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="" xmlns:a16="http://schemas.microsoft.com/office/drawing/2014/main" id="{BDE509DD-4B76-45F0-8144-02F1D7E1AE0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Rectangle 23">
              <a:extLst>
                <a:ext uri="{FF2B5EF4-FFF2-40B4-BE49-F238E27FC236}">
                  <a16:creationId xmlns="" xmlns:a16="http://schemas.microsoft.com/office/drawing/2014/main" id="{FEAEFD53-0220-48B1-9EA8-3EAE151E84E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5">
              <a:extLst>
                <a:ext uri="{FF2B5EF4-FFF2-40B4-BE49-F238E27FC236}">
                  <a16:creationId xmlns="" xmlns:a16="http://schemas.microsoft.com/office/drawing/2014/main" id="{92E7FABD-916D-4FF9-B5F3-44E53AFD39E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Isosceles Triangle 17">
              <a:extLst>
                <a:ext uri="{FF2B5EF4-FFF2-40B4-BE49-F238E27FC236}">
                  <a16:creationId xmlns="" xmlns:a16="http://schemas.microsoft.com/office/drawing/2014/main" id="{826F9772-AEFE-4C6D-82B6-1207069B86D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27">
              <a:extLst>
                <a:ext uri="{FF2B5EF4-FFF2-40B4-BE49-F238E27FC236}">
                  <a16:creationId xmlns="" xmlns:a16="http://schemas.microsoft.com/office/drawing/2014/main" id="{ACFBF3A9-B76A-4B4B-B6D7-CA4651F5C9D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Rectangle 28">
              <a:extLst>
                <a:ext uri="{FF2B5EF4-FFF2-40B4-BE49-F238E27FC236}">
                  <a16:creationId xmlns="" xmlns:a16="http://schemas.microsoft.com/office/drawing/2014/main" id="{BF0FAA0A-B682-4A83-BDD8-BCE0AB41C2B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Rectangle 29">
              <a:extLst>
                <a:ext uri="{FF2B5EF4-FFF2-40B4-BE49-F238E27FC236}">
                  <a16:creationId xmlns="" xmlns:a16="http://schemas.microsoft.com/office/drawing/2014/main" id="{7874A013-E5E2-4AE1-8E93-029A2B41EB7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Isosceles Triangle 21">
              <a:extLst>
                <a:ext uri="{FF2B5EF4-FFF2-40B4-BE49-F238E27FC236}">
                  <a16:creationId xmlns="" xmlns:a16="http://schemas.microsoft.com/office/drawing/2014/main" id="{4355329E-E608-4F7A-B4EF-8FEF07D7552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>
              <a:extLst>
                <a:ext uri="{FF2B5EF4-FFF2-40B4-BE49-F238E27FC236}">
                  <a16:creationId xmlns="" xmlns:a16="http://schemas.microsoft.com/office/drawing/2014/main" id="{53D9BFDF-B250-44FF-9BD7-C204EFBFC19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 useBgFill="1">
        <p:nvSpPr>
          <p:cNvPr id="25" name="Rectangle 24">
            <a:extLst>
              <a:ext uri="{FF2B5EF4-FFF2-40B4-BE49-F238E27FC236}">
                <a16:creationId xmlns="" xmlns:a16="http://schemas.microsoft.com/office/drawing/2014/main" id="{A65AC7D1-EAA9-48F5-B509-60A7F50BF70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27" name="Rectangle 26">
            <a:extLst>
              <a:ext uri="{FF2B5EF4-FFF2-40B4-BE49-F238E27FC236}">
                <a16:creationId xmlns="" xmlns:a16="http://schemas.microsoft.com/office/drawing/2014/main" id="{D6320AF9-619A-4175-865B-5663E1AEF4C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9" name="Straight Connector 28">
            <a:extLst>
              <a:ext uri="{FF2B5EF4-FFF2-40B4-BE49-F238E27FC236}">
                <a16:creationId xmlns="" xmlns:a16="http://schemas.microsoft.com/office/drawing/2014/main" id="{063B6EC6-D752-4EE7-908B-F8F19E8C7FE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5111313" y="0"/>
            <a:ext cx="1219200" cy="6858000"/>
          </a:xfrm>
          <a:prstGeom prst="line">
            <a:avLst/>
          </a:prstGeom>
          <a:ln w="952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="" xmlns:a16="http://schemas.microsoft.com/office/drawing/2014/main" id="{EFECD4E8-AD3E-4228-82A2-9461958EA94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 flipH="1">
            <a:off x="3290979" y="3681413"/>
            <a:ext cx="4763558" cy="3176587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  <a:alpha val="8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Rectangle 23">
            <a:extLst>
              <a:ext uri="{FF2B5EF4-FFF2-40B4-BE49-F238E27FC236}">
                <a16:creationId xmlns="" xmlns:a16="http://schemas.microsoft.com/office/drawing/2014/main" id="{7E018740-5C2B-4A41-AC1A-7E68D1EC195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482568" y="-8467"/>
            <a:ext cx="3007349" cy="6866467"/>
          </a:xfrm>
          <a:custGeom>
            <a:avLst/>
            <a:gdLst/>
            <a:ahLst/>
            <a:cxnLst/>
            <a:rect l="l" t="t" r="r" b="b"/>
            <a:pathLst>
              <a:path w="3007349" h="6866467">
                <a:moveTo>
                  <a:pt x="2045532" y="0"/>
                </a:moveTo>
                <a:lnTo>
                  <a:pt x="3007349" y="0"/>
                </a:lnTo>
                <a:lnTo>
                  <a:pt x="3007349" y="6866467"/>
                </a:lnTo>
                <a:lnTo>
                  <a:pt x="0" y="6866467"/>
                </a:lnTo>
                <a:lnTo>
                  <a:pt x="2045532" y="0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5" name="Rectangle 25">
            <a:extLst>
              <a:ext uri="{FF2B5EF4-FFF2-40B4-BE49-F238E27FC236}">
                <a16:creationId xmlns="" xmlns:a16="http://schemas.microsoft.com/office/drawing/2014/main" id="{166F75A4-C475-4941-8EE2-B80A06A2C1B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904534" y="-8467"/>
            <a:ext cx="2588558" cy="6866467"/>
          </a:xfrm>
          <a:custGeom>
            <a:avLst/>
            <a:gdLst/>
            <a:ahLst/>
            <a:cxnLst/>
            <a:rect l="l" t="t" r="r" b="b"/>
            <a:pathLst>
              <a:path w="2573311" h="6866467">
                <a:moveTo>
                  <a:pt x="0" y="0"/>
                </a:moveTo>
                <a:lnTo>
                  <a:pt x="2573311" y="0"/>
                </a:lnTo>
                <a:lnTo>
                  <a:pt x="2573311" y="6866467"/>
                </a:lnTo>
                <a:lnTo>
                  <a:pt x="1202336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7" name="Isosceles Triangle 36">
            <a:extLst>
              <a:ext uri="{FF2B5EF4-FFF2-40B4-BE49-F238E27FC236}">
                <a16:creationId xmlns="" xmlns:a16="http://schemas.microsoft.com/office/drawing/2014/main" id="{A032553A-72E8-4B0D-8405-FF9771C9AF0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233425" y="3048000"/>
            <a:ext cx="3259667" cy="3810000"/>
          </a:xfrm>
          <a:prstGeom prst="triangle">
            <a:avLst>
              <a:gd name="adj" fmla="val 100000"/>
            </a:avLst>
          </a:pr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9" name="Rectangle 27">
            <a:extLst>
              <a:ext uri="{FF2B5EF4-FFF2-40B4-BE49-F238E27FC236}">
                <a16:creationId xmlns="" xmlns:a16="http://schemas.microsoft.com/office/drawing/2014/main" id="{765800AC-C3B9-498E-87BC-29FAE4C76B2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635592" y="-8467"/>
            <a:ext cx="2854326" cy="6866467"/>
          </a:xfrm>
          <a:custGeom>
            <a:avLst/>
            <a:gdLst/>
            <a:ahLst/>
            <a:cxnLst/>
            <a:rect l="l" t="t" r="r" b="b"/>
            <a:pathLst>
              <a:path w="2858013" h="6866467">
                <a:moveTo>
                  <a:pt x="0" y="0"/>
                </a:moveTo>
                <a:lnTo>
                  <a:pt x="2858013" y="0"/>
                </a:lnTo>
                <a:lnTo>
                  <a:pt x="2858013" y="6866467"/>
                </a:lnTo>
                <a:lnTo>
                  <a:pt x="2473942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1" name="Isosceles Triangle 40">
            <a:extLst>
              <a:ext uri="{FF2B5EF4-FFF2-40B4-BE49-F238E27FC236}">
                <a16:creationId xmlns="" xmlns:a16="http://schemas.microsoft.com/office/drawing/2014/main" id="{1F9D6ACB-2FF4-49F9-978A-E0D5327FC63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5672758" y="3589867"/>
            <a:ext cx="1817159" cy="3268133"/>
          </a:xfrm>
          <a:prstGeom prst="triangle">
            <a:avLst>
              <a:gd name="adj" fmla="val 100000"/>
            </a:avLst>
          </a:pr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3" name="Freeform: Shape 42">
            <a:extLst>
              <a:ext uri="{FF2B5EF4-FFF2-40B4-BE49-F238E27FC236}">
                <a16:creationId xmlns="" xmlns:a16="http://schemas.microsoft.com/office/drawing/2014/main" id="{A5EC319D-0FEA-4B95-A3EA-01E35672C95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6197631" y="-8467"/>
            <a:ext cx="5994369" cy="6866467"/>
          </a:xfrm>
          <a:custGeom>
            <a:avLst/>
            <a:gdLst>
              <a:gd name="connsiteX0" fmla="*/ 0 w 5994369"/>
              <a:gd name="connsiteY0" fmla="*/ 0 h 6866467"/>
              <a:gd name="connsiteX1" fmla="*/ 1249825 w 5994369"/>
              <a:gd name="connsiteY1" fmla="*/ 0 h 6866467"/>
              <a:gd name="connsiteX2" fmla="*/ 1249825 w 5994369"/>
              <a:gd name="connsiteY2" fmla="*/ 8467 h 6866467"/>
              <a:gd name="connsiteX3" fmla="*/ 5994369 w 5994369"/>
              <a:gd name="connsiteY3" fmla="*/ 8467 h 6866467"/>
              <a:gd name="connsiteX4" fmla="*/ 5994369 w 5994369"/>
              <a:gd name="connsiteY4" fmla="*/ 6866467 h 6866467"/>
              <a:gd name="connsiteX5" fmla="*/ 1249825 w 5994369"/>
              <a:gd name="connsiteY5" fmla="*/ 6866467 h 6866467"/>
              <a:gd name="connsiteX6" fmla="*/ 1109382 w 5994369"/>
              <a:gd name="connsiteY6" fmla="*/ 6866467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94369" h="6866467">
                <a:moveTo>
                  <a:pt x="0" y="0"/>
                </a:moveTo>
                <a:lnTo>
                  <a:pt x="1249825" y="0"/>
                </a:lnTo>
                <a:lnTo>
                  <a:pt x="1249825" y="8467"/>
                </a:lnTo>
                <a:lnTo>
                  <a:pt x="5994369" y="8467"/>
                </a:lnTo>
                <a:lnTo>
                  <a:pt x="5994369" y="6866467"/>
                </a:lnTo>
                <a:lnTo>
                  <a:pt x="1249825" y="6866467"/>
                </a:lnTo>
                <a:lnTo>
                  <a:pt x="1109382" y="686646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50A30AF7-FBBA-4262-9DC8-2C4EF797E9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81723" y="609600"/>
            <a:ext cx="4512989" cy="222773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b="1">
                <a:solidFill>
                  <a:srgbClr val="FFFFFF"/>
                </a:solidFill>
              </a:rPr>
              <a:t>Çarpım Tablosu Oluşturalım(Yediler)</a:t>
            </a:r>
            <a:endParaRPr lang="en-US">
              <a:solidFill>
                <a:srgbClr val="FFFFFF"/>
              </a:solidFill>
            </a:endParaRPr>
          </a:p>
        </p:txBody>
      </p:sp>
      <p:pic>
        <p:nvPicPr>
          <p:cNvPr id="8" name="İçerik Yer Tutucusu 7" descr="Yedişer Ritmik Sayma">
            <a:extLst>
              <a:ext uri="{FF2B5EF4-FFF2-40B4-BE49-F238E27FC236}">
                <a16:creationId xmlns="" xmlns:a16="http://schemas.microsoft.com/office/drawing/2014/main" id="{9CB024F4-91B9-4439-A87C-A27D70B19DA2}"/>
              </a:ext>
            </a:extLst>
          </p:cNvPr>
          <p:cNvPicPr>
            <a:picLocks noGrp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89273" y="2116788"/>
            <a:ext cx="5146913" cy="2968396"/>
          </a:xfrm>
          <a:prstGeom prst="rect">
            <a:avLst/>
          </a:prstGeom>
          <a:noFill/>
        </p:spPr>
      </p:pic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BCD3607F-7451-4842-91C9-4106BDDD373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181725" y="2564904"/>
            <a:ext cx="4512988" cy="3590363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 err="1">
                <a:solidFill>
                  <a:srgbClr val="FFFFFF"/>
                </a:solidFill>
              </a:rPr>
              <a:t>Yandaki</a:t>
            </a:r>
            <a:r>
              <a:rPr lang="en-US" dirty="0">
                <a:solidFill>
                  <a:srgbClr val="FFFFFF"/>
                </a:solidFill>
              </a:rPr>
              <a:t> </a:t>
            </a:r>
            <a:r>
              <a:rPr lang="en-US" dirty="0" err="1">
                <a:solidFill>
                  <a:srgbClr val="FFFFFF"/>
                </a:solidFill>
              </a:rPr>
              <a:t>yüzlük</a:t>
            </a:r>
            <a:r>
              <a:rPr lang="en-US" dirty="0">
                <a:solidFill>
                  <a:srgbClr val="FFFFFF"/>
                </a:solidFill>
              </a:rPr>
              <a:t> </a:t>
            </a:r>
            <a:r>
              <a:rPr lang="en-US" dirty="0" err="1">
                <a:solidFill>
                  <a:srgbClr val="FFFFFF"/>
                </a:solidFill>
              </a:rPr>
              <a:t>tabloda</a:t>
            </a:r>
            <a:r>
              <a:rPr lang="en-US" dirty="0">
                <a:solidFill>
                  <a:srgbClr val="FFFFFF"/>
                </a:solidFill>
              </a:rPr>
              <a:t> </a:t>
            </a:r>
            <a:r>
              <a:rPr lang="en-US" b="1" dirty="0" err="1">
                <a:solidFill>
                  <a:srgbClr val="FFFFFF"/>
                </a:solidFill>
              </a:rPr>
              <a:t>yedişer</a:t>
            </a:r>
            <a:r>
              <a:rPr lang="en-US" dirty="0">
                <a:solidFill>
                  <a:srgbClr val="FFFFFF"/>
                </a:solidFill>
              </a:rPr>
              <a:t> </a:t>
            </a:r>
            <a:r>
              <a:rPr lang="en-US" dirty="0" err="1">
                <a:solidFill>
                  <a:srgbClr val="FFFFFF"/>
                </a:solidFill>
              </a:rPr>
              <a:t>ritmik</a:t>
            </a:r>
            <a:r>
              <a:rPr lang="en-US" dirty="0">
                <a:solidFill>
                  <a:srgbClr val="FFFFFF"/>
                </a:solidFill>
              </a:rPr>
              <a:t> </a:t>
            </a:r>
            <a:r>
              <a:rPr lang="en-US" dirty="0" err="1">
                <a:solidFill>
                  <a:srgbClr val="FFFFFF"/>
                </a:solidFill>
              </a:rPr>
              <a:t>saydığımız</a:t>
            </a:r>
            <a:r>
              <a:rPr lang="en-US" dirty="0">
                <a:solidFill>
                  <a:srgbClr val="FFFFFF"/>
                </a:solidFill>
              </a:rPr>
              <a:t> </a:t>
            </a:r>
            <a:r>
              <a:rPr lang="en-US" dirty="0" err="1">
                <a:solidFill>
                  <a:srgbClr val="FFFFFF"/>
                </a:solidFill>
              </a:rPr>
              <a:t>sayılar</a:t>
            </a:r>
            <a:r>
              <a:rPr lang="en-US" dirty="0">
                <a:solidFill>
                  <a:srgbClr val="FFFFFF"/>
                </a:solidFill>
              </a:rPr>
              <a:t> </a:t>
            </a:r>
            <a:r>
              <a:rPr lang="en-US" dirty="0" err="1">
                <a:solidFill>
                  <a:srgbClr val="FFFFFF"/>
                </a:solidFill>
              </a:rPr>
              <a:t>mavi</a:t>
            </a:r>
            <a:r>
              <a:rPr lang="en-US" dirty="0">
                <a:solidFill>
                  <a:srgbClr val="FFFFFF"/>
                </a:solidFill>
              </a:rPr>
              <a:t> </a:t>
            </a:r>
            <a:r>
              <a:rPr lang="en-US" dirty="0" err="1">
                <a:solidFill>
                  <a:srgbClr val="FFFFFF"/>
                </a:solidFill>
              </a:rPr>
              <a:t>renkle</a:t>
            </a:r>
            <a:r>
              <a:rPr lang="en-US" dirty="0">
                <a:solidFill>
                  <a:srgbClr val="FFFFFF"/>
                </a:solidFill>
              </a:rPr>
              <a:t> </a:t>
            </a:r>
            <a:r>
              <a:rPr lang="en-US" dirty="0" err="1">
                <a:solidFill>
                  <a:srgbClr val="FFFFFF"/>
                </a:solidFill>
              </a:rPr>
              <a:t>gösterilmiştir</a:t>
            </a:r>
            <a:r>
              <a:rPr lang="en-US" dirty="0">
                <a:solidFill>
                  <a:srgbClr val="FFFFFF"/>
                </a:solidFill>
              </a:rPr>
              <a:t>.</a:t>
            </a:r>
          </a:p>
          <a:p>
            <a:r>
              <a:rPr lang="en-US" b="1" dirty="0">
                <a:solidFill>
                  <a:srgbClr val="FFFFFF"/>
                </a:solidFill>
              </a:rPr>
              <a:t>7 → 14 → 21 → 28 → 35 → 42 → 49 → 56 → 63 → 70 → 77 → 84 → 91 → 98</a:t>
            </a:r>
            <a:endParaRPr lang="tr-TR" b="1" dirty="0">
              <a:solidFill>
                <a:srgbClr val="FFFFFF"/>
              </a:solidFill>
            </a:endParaRPr>
          </a:p>
          <a:p>
            <a:r>
              <a:rPr lang="tr-TR" b="1" dirty="0"/>
              <a:t>0 x 7 = 0    1 x 7 = 7    2 x 7 = 14    3 x 7 = 21    4 x 7 = 28    5 x 7 = 35</a:t>
            </a:r>
            <a:br>
              <a:rPr lang="tr-TR" b="1" dirty="0"/>
            </a:br>
            <a:r>
              <a:rPr lang="tr-TR" b="1" dirty="0"/>
              <a:t>6 x 7 = 42  7 x 7 = 49    8 x 7 = 56    9 x 7 = 63    10 x 7 = 70</a:t>
            </a:r>
            <a:endParaRPr lang="tr-TR" dirty="0"/>
          </a:p>
          <a:p>
            <a:endParaRPr lang="en-US" dirty="0">
              <a:solidFill>
                <a:srgbClr val="FFFFFF"/>
              </a:solidFill>
            </a:endParaRPr>
          </a:p>
          <a:p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834359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="" xmlns:a16="http://schemas.microsoft.com/office/drawing/2014/main" id="{D6280969-F024-466D-A1DB-4F848C51DEF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1" name="Straight Connector 10">
              <a:extLst>
                <a:ext uri="{FF2B5EF4-FFF2-40B4-BE49-F238E27FC236}">
                  <a16:creationId xmlns="" xmlns:a16="http://schemas.microsoft.com/office/drawing/2014/main" id="{63FDD802-E6D8-4979-A1B9-BA705AE4DA8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="" xmlns:a16="http://schemas.microsoft.com/office/drawing/2014/main" id="{BDE509DD-4B76-45F0-8144-02F1D7E1AE0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23">
              <a:extLst>
                <a:ext uri="{FF2B5EF4-FFF2-40B4-BE49-F238E27FC236}">
                  <a16:creationId xmlns="" xmlns:a16="http://schemas.microsoft.com/office/drawing/2014/main" id="{FEAEFD53-0220-48B1-9EA8-3EAE151E84E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Rectangle 25">
              <a:extLst>
                <a:ext uri="{FF2B5EF4-FFF2-40B4-BE49-F238E27FC236}">
                  <a16:creationId xmlns="" xmlns:a16="http://schemas.microsoft.com/office/drawing/2014/main" id="{92E7FABD-916D-4FF9-B5F3-44E53AFD39E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Isosceles Triangle 14">
              <a:extLst>
                <a:ext uri="{FF2B5EF4-FFF2-40B4-BE49-F238E27FC236}">
                  <a16:creationId xmlns="" xmlns:a16="http://schemas.microsoft.com/office/drawing/2014/main" id="{826F9772-AEFE-4C6D-82B6-1207069B86D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7">
              <a:extLst>
                <a:ext uri="{FF2B5EF4-FFF2-40B4-BE49-F238E27FC236}">
                  <a16:creationId xmlns="" xmlns:a16="http://schemas.microsoft.com/office/drawing/2014/main" id="{ACFBF3A9-B76A-4B4B-B6D7-CA4651F5C9D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8">
              <a:extLst>
                <a:ext uri="{FF2B5EF4-FFF2-40B4-BE49-F238E27FC236}">
                  <a16:creationId xmlns="" xmlns:a16="http://schemas.microsoft.com/office/drawing/2014/main" id="{BF0FAA0A-B682-4A83-BDD8-BCE0AB41C2B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29">
              <a:extLst>
                <a:ext uri="{FF2B5EF4-FFF2-40B4-BE49-F238E27FC236}">
                  <a16:creationId xmlns="" xmlns:a16="http://schemas.microsoft.com/office/drawing/2014/main" id="{7874A013-E5E2-4AE1-8E93-029A2B41EB7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>
              <a:extLst>
                <a:ext uri="{FF2B5EF4-FFF2-40B4-BE49-F238E27FC236}">
                  <a16:creationId xmlns="" xmlns:a16="http://schemas.microsoft.com/office/drawing/2014/main" id="{4355329E-E608-4F7A-B4EF-8FEF07D7552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Isosceles Triangle 19">
              <a:extLst>
                <a:ext uri="{FF2B5EF4-FFF2-40B4-BE49-F238E27FC236}">
                  <a16:creationId xmlns="" xmlns:a16="http://schemas.microsoft.com/office/drawing/2014/main" id="{53D9BFDF-B250-44FF-9BD7-C204EFBFC19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 useBgFill="1">
        <p:nvSpPr>
          <p:cNvPr id="22" name="Rectangle 21">
            <a:extLst>
              <a:ext uri="{FF2B5EF4-FFF2-40B4-BE49-F238E27FC236}">
                <a16:creationId xmlns="" xmlns:a16="http://schemas.microsoft.com/office/drawing/2014/main" id="{A65AC7D1-EAA9-48F5-B509-60A7F50BF70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24" name="Rectangle 23">
            <a:extLst>
              <a:ext uri="{FF2B5EF4-FFF2-40B4-BE49-F238E27FC236}">
                <a16:creationId xmlns="" xmlns:a16="http://schemas.microsoft.com/office/drawing/2014/main" id="{D6320AF9-619A-4175-865B-5663E1AEF4C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6" name="Straight Connector 25">
            <a:extLst>
              <a:ext uri="{FF2B5EF4-FFF2-40B4-BE49-F238E27FC236}">
                <a16:creationId xmlns="" xmlns:a16="http://schemas.microsoft.com/office/drawing/2014/main" id="{063B6EC6-D752-4EE7-908B-F8F19E8C7FE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5111313" y="0"/>
            <a:ext cx="1219200" cy="6858000"/>
          </a:xfrm>
          <a:prstGeom prst="line">
            <a:avLst/>
          </a:prstGeom>
          <a:ln w="952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="" xmlns:a16="http://schemas.microsoft.com/office/drawing/2014/main" id="{EFECD4E8-AD3E-4228-82A2-9461958EA94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 flipH="1">
            <a:off x="3290979" y="3681413"/>
            <a:ext cx="4763558" cy="3176587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  <a:alpha val="8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Rectangle 23">
            <a:extLst>
              <a:ext uri="{FF2B5EF4-FFF2-40B4-BE49-F238E27FC236}">
                <a16:creationId xmlns="" xmlns:a16="http://schemas.microsoft.com/office/drawing/2014/main" id="{7E018740-5C2B-4A41-AC1A-7E68D1EC195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482568" y="-8467"/>
            <a:ext cx="3007349" cy="6866467"/>
          </a:xfrm>
          <a:custGeom>
            <a:avLst/>
            <a:gdLst/>
            <a:ahLst/>
            <a:cxnLst/>
            <a:rect l="l" t="t" r="r" b="b"/>
            <a:pathLst>
              <a:path w="3007349" h="6866467">
                <a:moveTo>
                  <a:pt x="2045532" y="0"/>
                </a:moveTo>
                <a:lnTo>
                  <a:pt x="3007349" y="0"/>
                </a:lnTo>
                <a:lnTo>
                  <a:pt x="3007349" y="6866467"/>
                </a:lnTo>
                <a:lnTo>
                  <a:pt x="0" y="6866467"/>
                </a:lnTo>
                <a:lnTo>
                  <a:pt x="2045532" y="0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2" name="Rectangle 25">
            <a:extLst>
              <a:ext uri="{FF2B5EF4-FFF2-40B4-BE49-F238E27FC236}">
                <a16:creationId xmlns="" xmlns:a16="http://schemas.microsoft.com/office/drawing/2014/main" id="{166F75A4-C475-4941-8EE2-B80A06A2C1B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904534" y="-8467"/>
            <a:ext cx="2588558" cy="6866467"/>
          </a:xfrm>
          <a:custGeom>
            <a:avLst/>
            <a:gdLst/>
            <a:ahLst/>
            <a:cxnLst/>
            <a:rect l="l" t="t" r="r" b="b"/>
            <a:pathLst>
              <a:path w="2573311" h="6866467">
                <a:moveTo>
                  <a:pt x="0" y="0"/>
                </a:moveTo>
                <a:lnTo>
                  <a:pt x="2573311" y="0"/>
                </a:lnTo>
                <a:lnTo>
                  <a:pt x="2573311" y="6866467"/>
                </a:lnTo>
                <a:lnTo>
                  <a:pt x="1202336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4" name="Isosceles Triangle 33">
            <a:extLst>
              <a:ext uri="{FF2B5EF4-FFF2-40B4-BE49-F238E27FC236}">
                <a16:creationId xmlns="" xmlns:a16="http://schemas.microsoft.com/office/drawing/2014/main" id="{A032553A-72E8-4B0D-8405-FF9771C9AF0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233425" y="3048000"/>
            <a:ext cx="3259667" cy="3810000"/>
          </a:xfrm>
          <a:prstGeom prst="triangle">
            <a:avLst>
              <a:gd name="adj" fmla="val 100000"/>
            </a:avLst>
          </a:pr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6" name="Rectangle 27">
            <a:extLst>
              <a:ext uri="{FF2B5EF4-FFF2-40B4-BE49-F238E27FC236}">
                <a16:creationId xmlns="" xmlns:a16="http://schemas.microsoft.com/office/drawing/2014/main" id="{765800AC-C3B9-498E-87BC-29FAE4C76B2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635592" y="-8467"/>
            <a:ext cx="2854326" cy="6866467"/>
          </a:xfrm>
          <a:custGeom>
            <a:avLst/>
            <a:gdLst/>
            <a:ahLst/>
            <a:cxnLst/>
            <a:rect l="l" t="t" r="r" b="b"/>
            <a:pathLst>
              <a:path w="2858013" h="6866467">
                <a:moveTo>
                  <a:pt x="0" y="0"/>
                </a:moveTo>
                <a:lnTo>
                  <a:pt x="2858013" y="0"/>
                </a:lnTo>
                <a:lnTo>
                  <a:pt x="2858013" y="6866467"/>
                </a:lnTo>
                <a:lnTo>
                  <a:pt x="2473942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Isosceles Triangle 37">
            <a:extLst>
              <a:ext uri="{FF2B5EF4-FFF2-40B4-BE49-F238E27FC236}">
                <a16:creationId xmlns="" xmlns:a16="http://schemas.microsoft.com/office/drawing/2014/main" id="{1F9D6ACB-2FF4-49F9-978A-E0D5327FC63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5672758" y="3589867"/>
            <a:ext cx="1817159" cy="3268133"/>
          </a:xfrm>
          <a:prstGeom prst="triangle">
            <a:avLst>
              <a:gd name="adj" fmla="val 100000"/>
            </a:avLst>
          </a:pr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0" name="Freeform: Shape 39">
            <a:extLst>
              <a:ext uri="{FF2B5EF4-FFF2-40B4-BE49-F238E27FC236}">
                <a16:creationId xmlns="" xmlns:a16="http://schemas.microsoft.com/office/drawing/2014/main" id="{A5EC319D-0FEA-4B95-A3EA-01E35672C95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6197631" y="-8467"/>
            <a:ext cx="5994369" cy="6866467"/>
          </a:xfrm>
          <a:custGeom>
            <a:avLst/>
            <a:gdLst>
              <a:gd name="connsiteX0" fmla="*/ 0 w 5994369"/>
              <a:gd name="connsiteY0" fmla="*/ 0 h 6866467"/>
              <a:gd name="connsiteX1" fmla="*/ 1249825 w 5994369"/>
              <a:gd name="connsiteY1" fmla="*/ 0 h 6866467"/>
              <a:gd name="connsiteX2" fmla="*/ 1249825 w 5994369"/>
              <a:gd name="connsiteY2" fmla="*/ 8467 h 6866467"/>
              <a:gd name="connsiteX3" fmla="*/ 5994369 w 5994369"/>
              <a:gd name="connsiteY3" fmla="*/ 8467 h 6866467"/>
              <a:gd name="connsiteX4" fmla="*/ 5994369 w 5994369"/>
              <a:gd name="connsiteY4" fmla="*/ 6866467 h 6866467"/>
              <a:gd name="connsiteX5" fmla="*/ 1249825 w 5994369"/>
              <a:gd name="connsiteY5" fmla="*/ 6866467 h 6866467"/>
              <a:gd name="connsiteX6" fmla="*/ 1109382 w 5994369"/>
              <a:gd name="connsiteY6" fmla="*/ 6866467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94369" h="6866467">
                <a:moveTo>
                  <a:pt x="0" y="0"/>
                </a:moveTo>
                <a:lnTo>
                  <a:pt x="1249825" y="0"/>
                </a:lnTo>
                <a:lnTo>
                  <a:pt x="1249825" y="8467"/>
                </a:lnTo>
                <a:lnTo>
                  <a:pt x="5994369" y="8467"/>
                </a:lnTo>
                <a:lnTo>
                  <a:pt x="5994369" y="6866467"/>
                </a:lnTo>
                <a:lnTo>
                  <a:pt x="1249825" y="6866467"/>
                </a:lnTo>
                <a:lnTo>
                  <a:pt x="1109382" y="686646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019BE4B9-D358-41C6-90FE-A4E82D61CA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81723" y="609600"/>
            <a:ext cx="4512989" cy="222773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300" b="1">
                <a:solidFill>
                  <a:srgbClr val="FFFFFF"/>
                </a:solidFill>
              </a:rPr>
              <a:t>Çarpım Tablosu Oluşturalım(Sekizler)</a:t>
            </a:r>
            <a:endParaRPr lang="en-US" sz="3300">
              <a:solidFill>
                <a:srgbClr val="FFFFFF"/>
              </a:solidFill>
            </a:endParaRPr>
          </a:p>
        </p:txBody>
      </p:sp>
      <p:pic>
        <p:nvPicPr>
          <p:cNvPr id="5" name="İçerik Yer Tutucusu 4" descr="Sekizer Ritmik Sayma">
            <a:extLst>
              <a:ext uri="{FF2B5EF4-FFF2-40B4-BE49-F238E27FC236}">
                <a16:creationId xmlns="" xmlns:a16="http://schemas.microsoft.com/office/drawing/2014/main" id="{FD9E62F2-5516-44DF-AECC-204A477DCB14}"/>
              </a:ext>
            </a:extLst>
          </p:cNvPr>
          <p:cNvPicPr>
            <a:picLocks noGrp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97287" y="2060848"/>
            <a:ext cx="4996051" cy="3268133"/>
          </a:xfrm>
          <a:prstGeom prst="rect">
            <a:avLst/>
          </a:prstGeom>
          <a:noFill/>
        </p:spPr>
      </p:pic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A6F7C207-F332-4BB7-B50F-1F1BE738FBF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181725" y="2837329"/>
            <a:ext cx="4512988" cy="331793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>
                <a:solidFill>
                  <a:srgbClr val="FFFFFF"/>
                </a:solidFill>
              </a:rPr>
              <a:t>Yandaki yüzlük tabloda </a:t>
            </a:r>
            <a:r>
              <a:rPr lang="en-US" b="1">
                <a:solidFill>
                  <a:srgbClr val="FFFFFF"/>
                </a:solidFill>
              </a:rPr>
              <a:t>sekizer</a:t>
            </a:r>
            <a:r>
              <a:rPr lang="en-US">
                <a:solidFill>
                  <a:srgbClr val="FFFFFF"/>
                </a:solidFill>
              </a:rPr>
              <a:t> ritmik saydığımız sayılar mavi renkle gösterilmiştir.</a:t>
            </a:r>
          </a:p>
          <a:p>
            <a:r>
              <a:rPr lang="en-US" b="1">
                <a:solidFill>
                  <a:srgbClr val="FFFFFF"/>
                </a:solidFill>
              </a:rPr>
              <a:t>8 → 16 → 24 → 32 → 40 → 48 → 56 → 64 → 72 → 80 → 88 → 96</a:t>
            </a:r>
            <a:endParaRPr lang="en-US">
              <a:solidFill>
                <a:srgbClr val="FFFFFF"/>
              </a:solidFill>
            </a:endParaRPr>
          </a:p>
          <a:p>
            <a:r>
              <a:rPr lang="en-US" b="1">
                <a:solidFill>
                  <a:srgbClr val="FFFFFF"/>
                </a:solidFill>
              </a:rPr>
              <a:t>0 x 8 = 0    1 x 8 = 8    2 x 8 = 16    3 x 8 = 24    4 x 8 = 32    5 x 8 = 40</a:t>
            </a:r>
            <a:br>
              <a:rPr lang="en-US" b="1">
                <a:solidFill>
                  <a:srgbClr val="FFFFFF"/>
                </a:solidFill>
              </a:rPr>
            </a:br>
            <a:r>
              <a:rPr lang="en-US" b="1">
                <a:solidFill>
                  <a:srgbClr val="FFFFFF"/>
                </a:solidFill>
              </a:rPr>
              <a:t>6 x 8 = 48  7 x 8 = 56    8 x 8 = 64    9 x 8 = 72    10 x 8 = 80</a:t>
            </a:r>
            <a:endParaRPr lang="en-US">
              <a:solidFill>
                <a:srgbClr val="FFFFFF"/>
              </a:solidFill>
            </a:endParaRPr>
          </a:p>
          <a:p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7720067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="" xmlns:a16="http://schemas.microsoft.com/office/drawing/2014/main" id="{D6280969-F024-466D-A1DB-4F848C51DEF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1" name="Straight Connector 10">
              <a:extLst>
                <a:ext uri="{FF2B5EF4-FFF2-40B4-BE49-F238E27FC236}">
                  <a16:creationId xmlns="" xmlns:a16="http://schemas.microsoft.com/office/drawing/2014/main" id="{63FDD802-E6D8-4979-A1B9-BA705AE4DA8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="" xmlns:a16="http://schemas.microsoft.com/office/drawing/2014/main" id="{BDE509DD-4B76-45F0-8144-02F1D7E1AE0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23">
              <a:extLst>
                <a:ext uri="{FF2B5EF4-FFF2-40B4-BE49-F238E27FC236}">
                  <a16:creationId xmlns="" xmlns:a16="http://schemas.microsoft.com/office/drawing/2014/main" id="{FEAEFD53-0220-48B1-9EA8-3EAE151E84E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Rectangle 25">
              <a:extLst>
                <a:ext uri="{FF2B5EF4-FFF2-40B4-BE49-F238E27FC236}">
                  <a16:creationId xmlns="" xmlns:a16="http://schemas.microsoft.com/office/drawing/2014/main" id="{92E7FABD-916D-4FF9-B5F3-44E53AFD39E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Isosceles Triangle 14">
              <a:extLst>
                <a:ext uri="{FF2B5EF4-FFF2-40B4-BE49-F238E27FC236}">
                  <a16:creationId xmlns="" xmlns:a16="http://schemas.microsoft.com/office/drawing/2014/main" id="{826F9772-AEFE-4C6D-82B6-1207069B86D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7">
              <a:extLst>
                <a:ext uri="{FF2B5EF4-FFF2-40B4-BE49-F238E27FC236}">
                  <a16:creationId xmlns="" xmlns:a16="http://schemas.microsoft.com/office/drawing/2014/main" id="{ACFBF3A9-B76A-4B4B-B6D7-CA4651F5C9D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8">
              <a:extLst>
                <a:ext uri="{FF2B5EF4-FFF2-40B4-BE49-F238E27FC236}">
                  <a16:creationId xmlns="" xmlns:a16="http://schemas.microsoft.com/office/drawing/2014/main" id="{BF0FAA0A-B682-4A83-BDD8-BCE0AB41C2B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29">
              <a:extLst>
                <a:ext uri="{FF2B5EF4-FFF2-40B4-BE49-F238E27FC236}">
                  <a16:creationId xmlns="" xmlns:a16="http://schemas.microsoft.com/office/drawing/2014/main" id="{7874A013-E5E2-4AE1-8E93-029A2B41EB7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>
              <a:extLst>
                <a:ext uri="{FF2B5EF4-FFF2-40B4-BE49-F238E27FC236}">
                  <a16:creationId xmlns="" xmlns:a16="http://schemas.microsoft.com/office/drawing/2014/main" id="{4355329E-E608-4F7A-B4EF-8FEF07D7552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Isosceles Triangle 19">
              <a:extLst>
                <a:ext uri="{FF2B5EF4-FFF2-40B4-BE49-F238E27FC236}">
                  <a16:creationId xmlns="" xmlns:a16="http://schemas.microsoft.com/office/drawing/2014/main" id="{53D9BFDF-B250-44FF-9BD7-C204EFBFC19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 useBgFill="1">
        <p:nvSpPr>
          <p:cNvPr id="22" name="Rectangle 21">
            <a:extLst>
              <a:ext uri="{FF2B5EF4-FFF2-40B4-BE49-F238E27FC236}">
                <a16:creationId xmlns="" xmlns:a16="http://schemas.microsoft.com/office/drawing/2014/main" id="{A65AC7D1-EAA9-48F5-B509-60A7F50BF70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24" name="Rectangle 23">
            <a:extLst>
              <a:ext uri="{FF2B5EF4-FFF2-40B4-BE49-F238E27FC236}">
                <a16:creationId xmlns="" xmlns:a16="http://schemas.microsoft.com/office/drawing/2014/main" id="{D6320AF9-619A-4175-865B-5663E1AEF4C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6" name="Straight Connector 25">
            <a:extLst>
              <a:ext uri="{FF2B5EF4-FFF2-40B4-BE49-F238E27FC236}">
                <a16:creationId xmlns="" xmlns:a16="http://schemas.microsoft.com/office/drawing/2014/main" id="{063B6EC6-D752-4EE7-908B-F8F19E8C7FE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5111313" y="0"/>
            <a:ext cx="1219200" cy="6858000"/>
          </a:xfrm>
          <a:prstGeom prst="line">
            <a:avLst/>
          </a:prstGeom>
          <a:ln w="952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="" xmlns:a16="http://schemas.microsoft.com/office/drawing/2014/main" id="{EFECD4E8-AD3E-4228-82A2-9461958EA94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 flipH="1">
            <a:off x="3290979" y="3681413"/>
            <a:ext cx="4763558" cy="3176587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  <a:alpha val="8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Rectangle 23">
            <a:extLst>
              <a:ext uri="{FF2B5EF4-FFF2-40B4-BE49-F238E27FC236}">
                <a16:creationId xmlns="" xmlns:a16="http://schemas.microsoft.com/office/drawing/2014/main" id="{7E018740-5C2B-4A41-AC1A-7E68D1EC195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482568" y="-8467"/>
            <a:ext cx="3007349" cy="6866467"/>
          </a:xfrm>
          <a:custGeom>
            <a:avLst/>
            <a:gdLst/>
            <a:ahLst/>
            <a:cxnLst/>
            <a:rect l="l" t="t" r="r" b="b"/>
            <a:pathLst>
              <a:path w="3007349" h="6866467">
                <a:moveTo>
                  <a:pt x="2045532" y="0"/>
                </a:moveTo>
                <a:lnTo>
                  <a:pt x="3007349" y="0"/>
                </a:lnTo>
                <a:lnTo>
                  <a:pt x="3007349" y="6866467"/>
                </a:lnTo>
                <a:lnTo>
                  <a:pt x="0" y="6866467"/>
                </a:lnTo>
                <a:lnTo>
                  <a:pt x="2045532" y="0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2" name="Rectangle 25">
            <a:extLst>
              <a:ext uri="{FF2B5EF4-FFF2-40B4-BE49-F238E27FC236}">
                <a16:creationId xmlns="" xmlns:a16="http://schemas.microsoft.com/office/drawing/2014/main" id="{166F75A4-C475-4941-8EE2-B80A06A2C1B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904534" y="-8467"/>
            <a:ext cx="2588558" cy="6866467"/>
          </a:xfrm>
          <a:custGeom>
            <a:avLst/>
            <a:gdLst/>
            <a:ahLst/>
            <a:cxnLst/>
            <a:rect l="l" t="t" r="r" b="b"/>
            <a:pathLst>
              <a:path w="2573311" h="6866467">
                <a:moveTo>
                  <a:pt x="0" y="0"/>
                </a:moveTo>
                <a:lnTo>
                  <a:pt x="2573311" y="0"/>
                </a:lnTo>
                <a:lnTo>
                  <a:pt x="2573311" y="6866467"/>
                </a:lnTo>
                <a:lnTo>
                  <a:pt x="1202336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4" name="Isosceles Triangle 33">
            <a:extLst>
              <a:ext uri="{FF2B5EF4-FFF2-40B4-BE49-F238E27FC236}">
                <a16:creationId xmlns="" xmlns:a16="http://schemas.microsoft.com/office/drawing/2014/main" id="{A032553A-72E8-4B0D-8405-FF9771C9AF0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233425" y="3048000"/>
            <a:ext cx="3259667" cy="3810000"/>
          </a:xfrm>
          <a:prstGeom prst="triangle">
            <a:avLst>
              <a:gd name="adj" fmla="val 100000"/>
            </a:avLst>
          </a:pr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6" name="Rectangle 27">
            <a:extLst>
              <a:ext uri="{FF2B5EF4-FFF2-40B4-BE49-F238E27FC236}">
                <a16:creationId xmlns="" xmlns:a16="http://schemas.microsoft.com/office/drawing/2014/main" id="{765800AC-C3B9-498E-87BC-29FAE4C76B2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635592" y="-8467"/>
            <a:ext cx="2854326" cy="6866467"/>
          </a:xfrm>
          <a:custGeom>
            <a:avLst/>
            <a:gdLst/>
            <a:ahLst/>
            <a:cxnLst/>
            <a:rect l="l" t="t" r="r" b="b"/>
            <a:pathLst>
              <a:path w="2858013" h="6866467">
                <a:moveTo>
                  <a:pt x="0" y="0"/>
                </a:moveTo>
                <a:lnTo>
                  <a:pt x="2858013" y="0"/>
                </a:lnTo>
                <a:lnTo>
                  <a:pt x="2858013" y="6866467"/>
                </a:lnTo>
                <a:lnTo>
                  <a:pt x="2473942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Isosceles Triangle 37">
            <a:extLst>
              <a:ext uri="{FF2B5EF4-FFF2-40B4-BE49-F238E27FC236}">
                <a16:creationId xmlns="" xmlns:a16="http://schemas.microsoft.com/office/drawing/2014/main" id="{1F9D6ACB-2FF4-49F9-978A-E0D5327FC63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5672758" y="3589867"/>
            <a:ext cx="1817159" cy="3268133"/>
          </a:xfrm>
          <a:prstGeom prst="triangle">
            <a:avLst>
              <a:gd name="adj" fmla="val 100000"/>
            </a:avLst>
          </a:pr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0" name="Freeform: Shape 39">
            <a:extLst>
              <a:ext uri="{FF2B5EF4-FFF2-40B4-BE49-F238E27FC236}">
                <a16:creationId xmlns="" xmlns:a16="http://schemas.microsoft.com/office/drawing/2014/main" id="{A5EC319D-0FEA-4B95-A3EA-01E35672C95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6197631" y="-8467"/>
            <a:ext cx="5994369" cy="6866467"/>
          </a:xfrm>
          <a:custGeom>
            <a:avLst/>
            <a:gdLst>
              <a:gd name="connsiteX0" fmla="*/ 0 w 5994369"/>
              <a:gd name="connsiteY0" fmla="*/ 0 h 6866467"/>
              <a:gd name="connsiteX1" fmla="*/ 1249825 w 5994369"/>
              <a:gd name="connsiteY1" fmla="*/ 0 h 6866467"/>
              <a:gd name="connsiteX2" fmla="*/ 1249825 w 5994369"/>
              <a:gd name="connsiteY2" fmla="*/ 8467 h 6866467"/>
              <a:gd name="connsiteX3" fmla="*/ 5994369 w 5994369"/>
              <a:gd name="connsiteY3" fmla="*/ 8467 h 6866467"/>
              <a:gd name="connsiteX4" fmla="*/ 5994369 w 5994369"/>
              <a:gd name="connsiteY4" fmla="*/ 6866467 h 6866467"/>
              <a:gd name="connsiteX5" fmla="*/ 1249825 w 5994369"/>
              <a:gd name="connsiteY5" fmla="*/ 6866467 h 6866467"/>
              <a:gd name="connsiteX6" fmla="*/ 1109382 w 5994369"/>
              <a:gd name="connsiteY6" fmla="*/ 6866467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94369" h="6866467">
                <a:moveTo>
                  <a:pt x="0" y="0"/>
                </a:moveTo>
                <a:lnTo>
                  <a:pt x="1249825" y="0"/>
                </a:lnTo>
                <a:lnTo>
                  <a:pt x="1249825" y="8467"/>
                </a:lnTo>
                <a:lnTo>
                  <a:pt x="5994369" y="8467"/>
                </a:lnTo>
                <a:lnTo>
                  <a:pt x="5994369" y="6866467"/>
                </a:lnTo>
                <a:lnTo>
                  <a:pt x="1249825" y="6866467"/>
                </a:lnTo>
                <a:lnTo>
                  <a:pt x="1109382" y="686646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2C758670-4C89-462B-BA3A-BF6CC4829A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81723" y="609600"/>
            <a:ext cx="4512989" cy="222773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300" b="1">
                <a:solidFill>
                  <a:srgbClr val="FFFFFF"/>
                </a:solidFill>
              </a:rPr>
              <a:t>Çarpım Tablosu Oluşturalım(Dokuzlar)</a:t>
            </a:r>
            <a:endParaRPr lang="en-US" sz="3300">
              <a:solidFill>
                <a:srgbClr val="FFFFFF"/>
              </a:solidFill>
            </a:endParaRPr>
          </a:p>
        </p:txBody>
      </p:sp>
      <p:pic>
        <p:nvPicPr>
          <p:cNvPr id="5" name="İçerik Yer Tutucusu 4" descr="Dokuzar Ritmik Sayma">
            <a:extLst>
              <a:ext uri="{FF2B5EF4-FFF2-40B4-BE49-F238E27FC236}">
                <a16:creationId xmlns="" xmlns:a16="http://schemas.microsoft.com/office/drawing/2014/main" id="{C79E349F-AEC6-4ED4-8662-C57915CEDCCB}"/>
              </a:ext>
            </a:extLst>
          </p:cNvPr>
          <p:cNvPicPr>
            <a:picLocks noGrp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26139" y="2153678"/>
            <a:ext cx="5067199" cy="3075522"/>
          </a:xfrm>
          <a:prstGeom prst="rect">
            <a:avLst/>
          </a:prstGeom>
          <a:noFill/>
        </p:spPr>
      </p:pic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262AC22A-FF5E-4B3B-BA8B-B29A11F3FC0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181725" y="2837329"/>
            <a:ext cx="4512988" cy="331793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tr-TR" dirty="0">
                <a:solidFill>
                  <a:srgbClr val="FFFFFF"/>
                </a:solidFill>
              </a:rPr>
              <a:t>Yan</a:t>
            </a:r>
            <a:r>
              <a:rPr lang="en-US" dirty="0" err="1">
                <a:solidFill>
                  <a:srgbClr val="FFFFFF"/>
                </a:solidFill>
              </a:rPr>
              <a:t>daki</a:t>
            </a:r>
            <a:r>
              <a:rPr lang="en-US" dirty="0">
                <a:solidFill>
                  <a:srgbClr val="FFFFFF"/>
                </a:solidFill>
              </a:rPr>
              <a:t> </a:t>
            </a:r>
            <a:r>
              <a:rPr lang="en-US" dirty="0" err="1">
                <a:solidFill>
                  <a:srgbClr val="FFFFFF"/>
                </a:solidFill>
              </a:rPr>
              <a:t>yüzlük</a:t>
            </a:r>
            <a:r>
              <a:rPr lang="en-US" dirty="0">
                <a:solidFill>
                  <a:srgbClr val="FFFFFF"/>
                </a:solidFill>
              </a:rPr>
              <a:t> </a:t>
            </a:r>
            <a:r>
              <a:rPr lang="en-US" dirty="0" err="1">
                <a:solidFill>
                  <a:srgbClr val="FFFFFF"/>
                </a:solidFill>
              </a:rPr>
              <a:t>tabloda</a:t>
            </a:r>
            <a:r>
              <a:rPr lang="en-US" dirty="0">
                <a:solidFill>
                  <a:srgbClr val="FFFFFF"/>
                </a:solidFill>
              </a:rPr>
              <a:t> </a:t>
            </a:r>
            <a:r>
              <a:rPr lang="en-US" b="1" dirty="0" err="1">
                <a:solidFill>
                  <a:srgbClr val="FFFFFF"/>
                </a:solidFill>
              </a:rPr>
              <a:t>dokuzar</a:t>
            </a:r>
            <a:r>
              <a:rPr lang="en-US" dirty="0">
                <a:solidFill>
                  <a:srgbClr val="FFFFFF"/>
                </a:solidFill>
              </a:rPr>
              <a:t> </a:t>
            </a:r>
            <a:r>
              <a:rPr lang="en-US" dirty="0" err="1">
                <a:solidFill>
                  <a:srgbClr val="FFFFFF"/>
                </a:solidFill>
              </a:rPr>
              <a:t>ritmik</a:t>
            </a:r>
            <a:r>
              <a:rPr lang="en-US" dirty="0">
                <a:solidFill>
                  <a:srgbClr val="FFFFFF"/>
                </a:solidFill>
              </a:rPr>
              <a:t> </a:t>
            </a:r>
            <a:r>
              <a:rPr lang="en-US" dirty="0" err="1">
                <a:solidFill>
                  <a:srgbClr val="FFFFFF"/>
                </a:solidFill>
              </a:rPr>
              <a:t>saydığımız</a:t>
            </a:r>
            <a:r>
              <a:rPr lang="en-US" dirty="0">
                <a:solidFill>
                  <a:srgbClr val="FFFFFF"/>
                </a:solidFill>
              </a:rPr>
              <a:t> </a:t>
            </a:r>
            <a:r>
              <a:rPr lang="en-US" dirty="0" err="1">
                <a:solidFill>
                  <a:srgbClr val="FFFFFF"/>
                </a:solidFill>
              </a:rPr>
              <a:t>sayılar</a:t>
            </a:r>
            <a:r>
              <a:rPr lang="en-US" dirty="0">
                <a:solidFill>
                  <a:srgbClr val="FFFFFF"/>
                </a:solidFill>
              </a:rPr>
              <a:t> </a:t>
            </a:r>
            <a:r>
              <a:rPr lang="en-US" dirty="0" err="1">
                <a:solidFill>
                  <a:srgbClr val="FFFFFF"/>
                </a:solidFill>
              </a:rPr>
              <a:t>mavi</a:t>
            </a:r>
            <a:r>
              <a:rPr lang="en-US" dirty="0">
                <a:solidFill>
                  <a:srgbClr val="FFFFFF"/>
                </a:solidFill>
              </a:rPr>
              <a:t> </a:t>
            </a:r>
            <a:r>
              <a:rPr lang="en-US" dirty="0" err="1">
                <a:solidFill>
                  <a:srgbClr val="FFFFFF"/>
                </a:solidFill>
              </a:rPr>
              <a:t>renkle</a:t>
            </a:r>
            <a:r>
              <a:rPr lang="en-US" dirty="0">
                <a:solidFill>
                  <a:srgbClr val="FFFFFF"/>
                </a:solidFill>
              </a:rPr>
              <a:t> </a:t>
            </a:r>
            <a:r>
              <a:rPr lang="en-US" dirty="0" err="1">
                <a:solidFill>
                  <a:srgbClr val="FFFFFF"/>
                </a:solidFill>
              </a:rPr>
              <a:t>gösterilmiştir</a:t>
            </a:r>
            <a:r>
              <a:rPr lang="en-US" dirty="0">
                <a:solidFill>
                  <a:srgbClr val="FFFFFF"/>
                </a:solidFill>
              </a:rPr>
              <a:t>.</a:t>
            </a:r>
          </a:p>
          <a:p>
            <a:r>
              <a:rPr lang="en-US" b="1" dirty="0">
                <a:solidFill>
                  <a:srgbClr val="FFFFFF"/>
                </a:solidFill>
              </a:rPr>
              <a:t>9 → 18 → 27 → 36 → 45 → 54 → 63 → 72 → 81 → 90 → 99</a:t>
            </a:r>
            <a:endParaRPr lang="en-US" dirty="0">
              <a:solidFill>
                <a:srgbClr val="FFFFFF"/>
              </a:solidFill>
            </a:endParaRPr>
          </a:p>
          <a:p>
            <a:r>
              <a:rPr lang="en-US" b="1" dirty="0">
                <a:solidFill>
                  <a:srgbClr val="FFFFFF"/>
                </a:solidFill>
              </a:rPr>
              <a:t>0 x 9 = 0    1 x 9 = 8    2 x 9 = 16    3 x 9 = 24    4 x 9 = 32    5 x 9 = 40</a:t>
            </a:r>
            <a:br>
              <a:rPr lang="en-US" b="1" dirty="0">
                <a:solidFill>
                  <a:srgbClr val="FFFFFF"/>
                </a:solidFill>
              </a:rPr>
            </a:br>
            <a:r>
              <a:rPr lang="en-US" b="1" dirty="0">
                <a:solidFill>
                  <a:srgbClr val="FFFFFF"/>
                </a:solidFill>
              </a:rPr>
              <a:t>6 x 9 = 48  7 x 9 = 56    8 x 9 = 64    9 x 9 = 72    10 x 9 = 80</a:t>
            </a:r>
            <a:endParaRPr lang="en-US" dirty="0">
              <a:solidFill>
                <a:srgbClr val="FFFFFF"/>
              </a:solidFill>
            </a:endParaRPr>
          </a:p>
          <a:p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6673043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="" xmlns:a16="http://schemas.microsoft.com/office/drawing/2014/main" id="{D6280969-F024-466D-A1DB-4F848C51DEF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1" name="Straight Connector 10">
              <a:extLst>
                <a:ext uri="{FF2B5EF4-FFF2-40B4-BE49-F238E27FC236}">
                  <a16:creationId xmlns="" xmlns:a16="http://schemas.microsoft.com/office/drawing/2014/main" id="{63FDD802-E6D8-4979-A1B9-BA705AE4DA8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="" xmlns:a16="http://schemas.microsoft.com/office/drawing/2014/main" id="{BDE509DD-4B76-45F0-8144-02F1D7E1AE0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23">
              <a:extLst>
                <a:ext uri="{FF2B5EF4-FFF2-40B4-BE49-F238E27FC236}">
                  <a16:creationId xmlns="" xmlns:a16="http://schemas.microsoft.com/office/drawing/2014/main" id="{FEAEFD53-0220-48B1-9EA8-3EAE151E84E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Rectangle 25">
              <a:extLst>
                <a:ext uri="{FF2B5EF4-FFF2-40B4-BE49-F238E27FC236}">
                  <a16:creationId xmlns="" xmlns:a16="http://schemas.microsoft.com/office/drawing/2014/main" id="{92E7FABD-916D-4FF9-B5F3-44E53AFD39E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Isosceles Triangle 14">
              <a:extLst>
                <a:ext uri="{FF2B5EF4-FFF2-40B4-BE49-F238E27FC236}">
                  <a16:creationId xmlns="" xmlns:a16="http://schemas.microsoft.com/office/drawing/2014/main" id="{826F9772-AEFE-4C6D-82B6-1207069B86D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7">
              <a:extLst>
                <a:ext uri="{FF2B5EF4-FFF2-40B4-BE49-F238E27FC236}">
                  <a16:creationId xmlns="" xmlns:a16="http://schemas.microsoft.com/office/drawing/2014/main" id="{ACFBF3A9-B76A-4B4B-B6D7-CA4651F5C9D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8">
              <a:extLst>
                <a:ext uri="{FF2B5EF4-FFF2-40B4-BE49-F238E27FC236}">
                  <a16:creationId xmlns="" xmlns:a16="http://schemas.microsoft.com/office/drawing/2014/main" id="{BF0FAA0A-B682-4A83-BDD8-BCE0AB41C2B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29">
              <a:extLst>
                <a:ext uri="{FF2B5EF4-FFF2-40B4-BE49-F238E27FC236}">
                  <a16:creationId xmlns="" xmlns:a16="http://schemas.microsoft.com/office/drawing/2014/main" id="{7874A013-E5E2-4AE1-8E93-029A2B41EB7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>
              <a:extLst>
                <a:ext uri="{FF2B5EF4-FFF2-40B4-BE49-F238E27FC236}">
                  <a16:creationId xmlns="" xmlns:a16="http://schemas.microsoft.com/office/drawing/2014/main" id="{4355329E-E608-4F7A-B4EF-8FEF07D7552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Isosceles Triangle 19">
              <a:extLst>
                <a:ext uri="{FF2B5EF4-FFF2-40B4-BE49-F238E27FC236}">
                  <a16:creationId xmlns="" xmlns:a16="http://schemas.microsoft.com/office/drawing/2014/main" id="{53D9BFDF-B250-44FF-9BD7-C204EFBFC19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 useBgFill="1">
        <p:nvSpPr>
          <p:cNvPr id="22" name="Rectangle 21">
            <a:extLst>
              <a:ext uri="{FF2B5EF4-FFF2-40B4-BE49-F238E27FC236}">
                <a16:creationId xmlns="" xmlns:a16="http://schemas.microsoft.com/office/drawing/2014/main" id="{A65AC7D1-EAA9-48F5-B509-60A7F50BF70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24" name="Rectangle 23">
            <a:extLst>
              <a:ext uri="{FF2B5EF4-FFF2-40B4-BE49-F238E27FC236}">
                <a16:creationId xmlns="" xmlns:a16="http://schemas.microsoft.com/office/drawing/2014/main" id="{D6320AF9-619A-4175-865B-5663E1AEF4C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6" name="Straight Connector 25">
            <a:extLst>
              <a:ext uri="{FF2B5EF4-FFF2-40B4-BE49-F238E27FC236}">
                <a16:creationId xmlns="" xmlns:a16="http://schemas.microsoft.com/office/drawing/2014/main" id="{063B6EC6-D752-4EE7-908B-F8F19E8C7FE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5111313" y="0"/>
            <a:ext cx="1219200" cy="6858000"/>
          </a:xfrm>
          <a:prstGeom prst="line">
            <a:avLst/>
          </a:prstGeom>
          <a:ln w="952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="" xmlns:a16="http://schemas.microsoft.com/office/drawing/2014/main" id="{EFECD4E8-AD3E-4228-82A2-9461958EA94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 flipH="1">
            <a:off x="3290979" y="3681413"/>
            <a:ext cx="4763558" cy="3176587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  <a:alpha val="8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Rectangle 23">
            <a:extLst>
              <a:ext uri="{FF2B5EF4-FFF2-40B4-BE49-F238E27FC236}">
                <a16:creationId xmlns="" xmlns:a16="http://schemas.microsoft.com/office/drawing/2014/main" id="{7E018740-5C2B-4A41-AC1A-7E68D1EC195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482568" y="-8467"/>
            <a:ext cx="3007349" cy="6866467"/>
          </a:xfrm>
          <a:custGeom>
            <a:avLst/>
            <a:gdLst/>
            <a:ahLst/>
            <a:cxnLst/>
            <a:rect l="l" t="t" r="r" b="b"/>
            <a:pathLst>
              <a:path w="3007349" h="6866467">
                <a:moveTo>
                  <a:pt x="2045532" y="0"/>
                </a:moveTo>
                <a:lnTo>
                  <a:pt x="3007349" y="0"/>
                </a:lnTo>
                <a:lnTo>
                  <a:pt x="3007349" y="6866467"/>
                </a:lnTo>
                <a:lnTo>
                  <a:pt x="0" y="6866467"/>
                </a:lnTo>
                <a:lnTo>
                  <a:pt x="2045532" y="0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2" name="Rectangle 25">
            <a:extLst>
              <a:ext uri="{FF2B5EF4-FFF2-40B4-BE49-F238E27FC236}">
                <a16:creationId xmlns="" xmlns:a16="http://schemas.microsoft.com/office/drawing/2014/main" id="{166F75A4-C475-4941-8EE2-B80A06A2C1B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904534" y="-8467"/>
            <a:ext cx="2588558" cy="6866467"/>
          </a:xfrm>
          <a:custGeom>
            <a:avLst/>
            <a:gdLst/>
            <a:ahLst/>
            <a:cxnLst/>
            <a:rect l="l" t="t" r="r" b="b"/>
            <a:pathLst>
              <a:path w="2573311" h="6866467">
                <a:moveTo>
                  <a:pt x="0" y="0"/>
                </a:moveTo>
                <a:lnTo>
                  <a:pt x="2573311" y="0"/>
                </a:lnTo>
                <a:lnTo>
                  <a:pt x="2573311" y="6866467"/>
                </a:lnTo>
                <a:lnTo>
                  <a:pt x="1202336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4" name="Isosceles Triangle 33">
            <a:extLst>
              <a:ext uri="{FF2B5EF4-FFF2-40B4-BE49-F238E27FC236}">
                <a16:creationId xmlns="" xmlns:a16="http://schemas.microsoft.com/office/drawing/2014/main" id="{A032553A-72E8-4B0D-8405-FF9771C9AF0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233425" y="3048000"/>
            <a:ext cx="3259667" cy="3810000"/>
          </a:xfrm>
          <a:prstGeom prst="triangle">
            <a:avLst>
              <a:gd name="adj" fmla="val 100000"/>
            </a:avLst>
          </a:pr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6" name="Rectangle 27">
            <a:extLst>
              <a:ext uri="{FF2B5EF4-FFF2-40B4-BE49-F238E27FC236}">
                <a16:creationId xmlns="" xmlns:a16="http://schemas.microsoft.com/office/drawing/2014/main" id="{765800AC-C3B9-498E-87BC-29FAE4C76B2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635592" y="-8467"/>
            <a:ext cx="2854326" cy="6866467"/>
          </a:xfrm>
          <a:custGeom>
            <a:avLst/>
            <a:gdLst/>
            <a:ahLst/>
            <a:cxnLst/>
            <a:rect l="l" t="t" r="r" b="b"/>
            <a:pathLst>
              <a:path w="2858013" h="6866467">
                <a:moveTo>
                  <a:pt x="0" y="0"/>
                </a:moveTo>
                <a:lnTo>
                  <a:pt x="2858013" y="0"/>
                </a:lnTo>
                <a:lnTo>
                  <a:pt x="2858013" y="6866467"/>
                </a:lnTo>
                <a:lnTo>
                  <a:pt x="2473942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Isosceles Triangle 37">
            <a:extLst>
              <a:ext uri="{FF2B5EF4-FFF2-40B4-BE49-F238E27FC236}">
                <a16:creationId xmlns="" xmlns:a16="http://schemas.microsoft.com/office/drawing/2014/main" id="{1F9D6ACB-2FF4-49F9-978A-E0D5327FC63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5672758" y="3589867"/>
            <a:ext cx="1817159" cy="3268133"/>
          </a:xfrm>
          <a:prstGeom prst="triangle">
            <a:avLst>
              <a:gd name="adj" fmla="val 100000"/>
            </a:avLst>
          </a:pr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0" name="Freeform: Shape 39">
            <a:extLst>
              <a:ext uri="{FF2B5EF4-FFF2-40B4-BE49-F238E27FC236}">
                <a16:creationId xmlns="" xmlns:a16="http://schemas.microsoft.com/office/drawing/2014/main" id="{A5EC319D-0FEA-4B95-A3EA-01E35672C95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6197631" y="-8467"/>
            <a:ext cx="5994369" cy="6866467"/>
          </a:xfrm>
          <a:custGeom>
            <a:avLst/>
            <a:gdLst>
              <a:gd name="connsiteX0" fmla="*/ 0 w 5994369"/>
              <a:gd name="connsiteY0" fmla="*/ 0 h 6866467"/>
              <a:gd name="connsiteX1" fmla="*/ 1249825 w 5994369"/>
              <a:gd name="connsiteY1" fmla="*/ 0 h 6866467"/>
              <a:gd name="connsiteX2" fmla="*/ 1249825 w 5994369"/>
              <a:gd name="connsiteY2" fmla="*/ 8467 h 6866467"/>
              <a:gd name="connsiteX3" fmla="*/ 5994369 w 5994369"/>
              <a:gd name="connsiteY3" fmla="*/ 8467 h 6866467"/>
              <a:gd name="connsiteX4" fmla="*/ 5994369 w 5994369"/>
              <a:gd name="connsiteY4" fmla="*/ 6866467 h 6866467"/>
              <a:gd name="connsiteX5" fmla="*/ 1249825 w 5994369"/>
              <a:gd name="connsiteY5" fmla="*/ 6866467 h 6866467"/>
              <a:gd name="connsiteX6" fmla="*/ 1109382 w 5994369"/>
              <a:gd name="connsiteY6" fmla="*/ 6866467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94369" h="6866467">
                <a:moveTo>
                  <a:pt x="0" y="0"/>
                </a:moveTo>
                <a:lnTo>
                  <a:pt x="1249825" y="0"/>
                </a:lnTo>
                <a:lnTo>
                  <a:pt x="1249825" y="8467"/>
                </a:lnTo>
                <a:lnTo>
                  <a:pt x="5994369" y="8467"/>
                </a:lnTo>
                <a:lnTo>
                  <a:pt x="5994369" y="6866467"/>
                </a:lnTo>
                <a:lnTo>
                  <a:pt x="1249825" y="6866467"/>
                </a:lnTo>
                <a:lnTo>
                  <a:pt x="1109382" y="686646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AD52B07A-D796-47BF-9D55-ABBA3612FF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81723" y="609600"/>
            <a:ext cx="4512989" cy="222773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b="1">
                <a:solidFill>
                  <a:srgbClr val="FFFFFF"/>
                </a:solidFill>
              </a:rPr>
              <a:t>Çarpım Tablosu Oluşturalım(Onlar)</a:t>
            </a:r>
            <a:endParaRPr lang="en-US">
              <a:solidFill>
                <a:srgbClr val="FFFFFF"/>
              </a:solidFill>
            </a:endParaRPr>
          </a:p>
        </p:txBody>
      </p:sp>
      <p:pic>
        <p:nvPicPr>
          <p:cNvPr id="5" name="İçerik Yer Tutucusu 4" descr="Onar Ritmik Sayma">
            <a:extLst>
              <a:ext uri="{FF2B5EF4-FFF2-40B4-BE49-F238E27FC236}">
                <a16:creationId xmlns="" xmlns:a16="http://schemas.microsoft.com/office/drawing/2014/main" id="{E0758156-86D7-431F-911F-229E0429F396}"/>
              </a:ext>
            </a:extLst>
          </p:cNvPr>
          <p:cNvPicPr>
            <a:picLocks noGrp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53234" y="2052501"/>
            <a:ext cx="4878935" cy="2844799"/>
          </a:xfrm>
          <a:prstGeom prst="rect">
            <a:avLst/>
          </a:prstGeom>
          <a:noFill/>
        </p:spPr>
      </p:pic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06745E2A-E788-4393-88BA-EA834E9D0EF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181725" y="2837329"/>
            <a:ext cx="4512988" cy="331793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>
                <a:solidFill>
                  <a:srgbClr val="FFFFFF"/>
                </a:solidFill>
              </a:rPr>
              <a:t>Yandaki yüzlük tabloda </a:t>
            </a:r>
            <a:r>
              <a:rPr lang="en-US" b="1">
                <a:solidFill>
                  <a:srgbClr val="FFFFFF"/>
                </a:solidFill>
              </a:rPr>
              <a:t>onar</a:t>
            </a:r>
            <a:r>
              <a:rPr lang="en-US">
                <a:solidFill>
                  <a:srgbClr val="FFFFFF"/>
                </a:solidFill>
              </a:rPr>
              <a:t> ritmik saydığımız sayılar mavi renkle gösterilmiştir.</a:t>
            </a:r>
          </a:p>
          <a:p>
            <a:r>
              <a:rPr lang="en-US" b="1">
                <a:solidFill>
                  <a:srgbClr val="FFFFFF"/>
                </a:solidFill>
              </a:rPr>
              <a:t>10 → 20 → 30 → 40 → 50 → 60 → 70 → 80 → 90 → 100</a:t>
            </a:r>
            <a:endParaRPr lang="en-US">
              <a:solidFill>
                <a:srgbClr val="FFFFFF"/>
              </a:solidFill>
            </a:endParaRPr>
          </a:p>
          <a:p>
            <a:r>
              <a:rPr lang="en-US" b="1">
                <a:solidFill>
                  <a:srgbClr val="FFFFFF"/>
                </a:solidFill>
              </a:rPr>
              <a:t>0 x 10 = 0    1 x 10 = 9    2 x 10 = 20    3 x 10 = 30    4 x 10 = 40    5 x 10 = 50</a:t>
            </a:r>
            <a:br>
              <a:rPr lang="en-US" b="1">
                <a:solidFill>
                  <a:srgbClr val="FFFFFF"/>
                </a:solidFill>
              </a:rPr>
            </a:br>
            <a:r>
              <a:rPr lang="en-US" b="1">
                <a:solidFill>
                  <a:srgbClr val="FFFFFF"/>
                </a:solidFill>
              </a:rPr>
              <a:t>6 x 10 = 60  7 x 10 = 70    8 x 10 = 80    9 x 10 = 90    10 x 10 = 100</a:t>
            </a:r>
            <a:endParaRPr lang="en-US">
              <a:solidFill>
                <a:srgbClr val="FFFFFF"/>
              </a:solidFill>
            </a:endParaRPr>
          </a:p>
          <a:p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3424736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="" xmlns:a16="http://schemas.microsoft.com/office/drawing/2014/main" id="{D6280969-F024-466D-A1DB-4F848C51DEF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1" name="Straight Connector 10">
              <a:extLst>
                <a:ext uri="{FF2B5EF4-FFF2-40B4-BE49-F238E27FC236}">
                  <a16:creationId xmlns="" xmlns:a16="http://schemas.microsoft.com/office/drawing/2014/main" id="{63FDD802-E6D8-4979-A1B9-BA705AE4DA8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="" xmlns:a16="http://schemas.microsoft.com/office/drawing/2014/main" id="{BDE509DD-4B76-45F0-8144-02F1D7E1AE0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23">
              <a:extLst>
                <a:ext uri="{FF2B5EF4-FFF2-40B4-BE49-F238E27FC236}">
                  <a16:creationId xmlns="" xmlns:a16="http://schemas.microsoft.com/office/drawing/2014/main" id="{FEAEFD53-0220-48B1-9EA8-3EAE151E84E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Rectangle 25">
              <a:extLst>
                <a:ext uri="{FF2B5EF4-FFF2-40B4-BE49-F238E27FC236}">
                  <a16:creationId xmlns="" xmlns:a16="http://schemas.microsoft.com/office/drawing/2014/main" id="{92E7FABD-916D-4FF9-B5F3-44E53AFD39E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Isosceles Triangle 14">
              <a:extLst>
                <a:ext uri="{FF2B5EF4-FFF2-40B4-BE49-F238E27FC236}">
                  <a16:creationId xmlns="" xmlns:a16="http://schemas.microsoft.com/office/drawing/2014/main" id="{826F9772-AEFE-4C6D-82B6-1207069B86D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7">
              <a:extLst>
                <a:ext uri="{FF2B5EF4-FFF2-40B4-BE49-F238E27FC236}">
                  <a16:creationId xmlns="" xmlns:a16="http://schemas.microsoft.com/office/drawing/2014/main" id="{ACFBF3A9-B76A-4B4B-B6D7-CA4651F5C9D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8">
              <a:extLst>
                <a:ext uri="{FF2B5EF4-FFF2-40B4-BE49-F238E27FC236}">
                  <a16:creationId xmlns="" xmlns:a16="http://schemas.microsoft.com/office/drawing/2014/main" id="{BF0FAA0A-B682-4A83-BDD8-BCE0AB41C2B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29">
              <a:extLst>
                <a:ext uri="{FF2B5EF4-FFF2-40B4-BE49-F238E27FC236}">
                  <a16:creationId xmlns="" xmlns:a16="http://schemas.microsoft.com/office/drawing/2014/main" id="{7874A013-E5E2-4AE1-8E93-029A2B41EB7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>
              <a:extLst>
                <a:ext uri="{FF2B5EF4-FFF2-40B4-BE49-F238E27FC236}">
                  <a16:creationId xmlns="" xmlns:a16="http://schemas.microsoft.com/office/drawing/2014/main" id="{4355329E-E608-4F7A-B4EF-8FEF07D7552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Isosceles Triangle 19">
              <a:extLst>
                <a:ext uri="{FF2B5EF4-FFF2-40B4-BE49-F238E27FC236}">
                  <a16:creationId xmlns="" xmlns:a16="http://schemas.microsoft.com/office/drawing/2014/main" id="{53D9BFDF-B250-44FF-9BD7-C204EFBFC19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 useBgFill="1">
        <p:nvSpPr>
          <p:cNvPr id="22" name="Rectangle 21">
            <a:extLst>
              <a:ext uri="{FF2B5EF4-FFF2-40B4-BE49-F238E27FC236}">
                <a16:creationId xmlns="" xmlns:a16="http://schemas.microsoft.com/office/drawing/2014/main" id="{9F4444CE-BC8D-4D61-B303-4C05614E62A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="" xmlns:a16="http://schemas.microsoft.com/office/drawing/2014/main" id="{62423CA5-E2E1-4789-B759-9906C1C9406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-3"/>
            <a:ext cx="4660126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6" name="Isosceles Triangle 25">
            <a:extLst>
              <a:ext uri="{FF2B5EF4-FFF2-40B4-BE49-F238E27FC236}">
                <a16:creationId xmlns="" xmlns:a16="http://schemas.microsoft.com/office/drawing/2014/main" id="{73772B81-181F-48B7-8826-4D9686D15DF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rot="10800000">
            <a:off x="4660127" y="-3"/>
            <a:ext cx="1056745" cy="6858001"/>
          </a:xfrm>
          <a:prstGeom prst="triangle">
            <a:avLst>
              <a:gd name="adj" fmla="val 100000"/>
            </a:avLst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6CC312D3-3207-4549-90D6-352A556F93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3754" y="643467"/>
            <a:ext cx="4203045" cy="137560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3100" b="1" dirty="0" err="1">
                <a:solidFill>
                  <a:schemeClr val="bg1"/>
                </a:solidFill>
              </a:rPr>
              <a:t>Eldesiz</a:t>
            </a:r>
            <a:r>
              <a:rPr lang="en-US" sz="3100" b="1" dirty="0">
                <a:solidFill>
                  <a:schemeClr val="bg1"/>
                </a:solidFill>
              </a:rPr>
              <a:t> </a:t>
            </a:r>
            <a:r>
              <a:rPr lang="en-US" sz="3100" b="1" dirty="0" err="1">
                <a:solidFill>
                  <a:schemeClr val="bg1"/>
                </a:solidFill>
              </a:rPr>
              <a:t>Çarpma</a:t>
            </a:r>
            <a:r>
              <a:rPr lang="en-US" sz="3100" b="1" dirty="0">
                <a:solidFill>
                  <a:schemeClr val="bg1"/>
                </a:solidFill>
              </a:rPr>
              <a:t> </a:t>
            </a:r>
            <a:r>
              <a:rPr lang="en-US" sz="3100" b="1" dirty="0" err="1">
                <a:solidFill>
                  <a:schemeClr val="bg1"/>
                </a:solidFill>
              </a:rPr>
              <a:t>İşlemi</a:t>
            </a:r>
            <a:r>
              <a:rPr lang="en-US" sz="3100" dirty="0">
                <a:solidFill>
                  <a:schemeClr val="bg1"/>
                </a:solidFill>
              </a:rPr>
              <a:t/>
            </a:r>
            <a:br>
              <a:rPr lang="en-US" sz="3100" dirty="0">
                <a:solidFill>
                  <a:schemeClr val="bg1"/>
                </a:solidFill>
              </a:rPr>
            </a:br>
            <a:endParaRPr lang="en-US" sz="3100" dirty="0">
              <a:solidFill>
                <a:schemeClr val="bg1"/>
              </a:solidFill>
            </a:endParaRP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62826CA2-A41A-4581-9CC3-47924D67488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73754" y="2160590"/>
            <a:ext cx="3973943" cy="3440110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b="1">
                <a:solidFill>
                  <a:schemeClr val="bg1"/>
                </a:solidFill>
              </a:rPr>
              <a:t>Örnek:</a:t>
            </a:r>
            <a:r>
              <a:rPr lang="en-US">
                <a:solidFill>
                  <a:schemeClr val="bg1"/>
                </a:solidFill>
              </a:rPr>
              <a:t> Öğretmenimiz bir etkinlikte kullanmak üzere </a:t>
            </a:r>
            <a:r>
              <a:rPr lang="en-US" b="1">
                <a:solidFill>
                  <a:schemeClr val="bg1"/>
                </a:solidFill>
              </a:rPr>
              <a:t>4 </a:t>
            </a:r>
            <a:r>
              <a:rPr lang="en-US">
                <a:solidFill>
                  <a:schemeClr val="bg1"/>
                </a:solidFill>
              </a:rPr>
              <a:t>kutu boya kalemi getirdi. Her kutuda </a:t>
            </a:r>
            <a:r>
              <a:rPr lang="en-US" b="1">
                <a:solidFill>
                  <a:schemeClr val="bg1"/>
                </a:solidFill>
              </a:rPr>
              <a:t>12 </a:t>
            </a:r>
            <a:r>
              <a:rPr lang="en-US">
                <a:solidFill>
                  <a:schemeClr val="bg1"/>
                </a:solidFill>
              </a:rPr>
              <a:t>kalem olduğuna göre öğretmenimizin getirdiği toplam kalem sayısını bulalım.</a:t>
            </a:r>
          </a:p>
          <a:p>
            <a:endParaRPr lang="en-US">
              <a:solidFill>
                <a:schemeClr val="bg1"/>
              </a:solidFill>
            </a:endParaRPr>
          </a:p>
        </p:txBody>
      </p:sp>
      <p:pic>
        <p:nvPicPr>
          <p:cNvPr id="5" name="İçerik Yer Tutucusu 4" descr="3. Sınıf Eldesiz Çarpma İşlemi">
            <a:extLst>
              <a:ext uri="{FF2B5EF4-FFF2-40B4-BE49-F238E27FC236}">
                <a16:creationId xmlns="" xmlns:a16="http://schemas.microsoft.com/office/drawing/2014/main" id="{28F365A0-C88E-4EA6-9CEB-8BDADD40F94D}"/>
              </a:ext>
            </a:extLst>
          </p:cNvPr>
          <p:cNvPicPr>
            <a:picLocks noGrp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450891" y="2160590"/>
            <a:ext cx="6221469" cy="2358182"/>
          </a:xfrm>
          <a:prstGeom prst="rect">
            <a:avLst/>
          </a:prstGeom>
          <a:noFill/>
        </p:spPr>
      </p:pic>
      <p:sp>
        <p:nvSpPr>
          <p:cNvPr id="28" name="Isosceles Triangle 27">
            <a:extLst>
              <a:ext uri="{FF2B5EF4-FFF2-40B4-BE49-F238E27FC236}">
                <a16:creationId xmlns="" xmlns:a16="http://schemas.microsoft.com/office/drawing/2014/main" id="{B2205F6E-03C6-4E92-877C-E2482F6599A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flipH="1">
            <a:off x="11755696" y="4013200"/>
            <a:ext cx="448733" cy="2844800"/>
          </a:xfrm>
          <a:prstGeom prst="triangle">
            <a:avLst>
              <a:gd name="adj" fmla="val 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5084010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="" xmlns:a16="http://schemas.microsoft.com/office/drawing/2014/main" id="{D6280969-F024-466D-A1DB-4F848C51DEF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1" name="Straight Connector 10">
              <a:extLst>
                <a:ext uri="{FF2B5EF4-FFF2-40B4-BE49-F238E27FC236}">
                  <a16:creationId xmlns="" xmlns:a16="http://schemas.microsoft.com/office/drawing/2014/main" id="{63FDD802-E6D8-4979-A1B9-BA705AE4DA8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="" xmlns:a16="http://schemas.microsoft.com/office/drawing/2014/main" id="{BDE509DD-4B76-45F0-8144-02F1D7E1AE0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23">
              <a:extLst>
                <a:ext uri="{FF2B5EF4-FFF2-40B4-BE49-F238E27FC236}">
                  <a16:creationId xmlns="" xmlns:a16="http://schemas.microsoft.com/office/drawing/2014/main" id="{FEAEFD53-0220-48B1-9EA8-3EAE151E84E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Rectangle 25">
              <a:extLst>
                <a:ext uri="{FF2B5EF4-FFF2-40B4-BE49-F238E27FC236}">
                  <a16:creationId xmlns="" xmlns:a16="http://schemas.microsoft.com/office/drawing/2014/main" id="{92E7FABD-916D-4FF9-B5F3-44E53AFD39E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Isosceles Triangle 14">
              <a:extLst>
                <a:ext uri="{FF2B5EF4-FFF2-40B4-BE49-F238E27FC236}">
                  <a16:creationId xmlns="" xmlns:a16="http://schemas.microsoft.com/office/drawing/2014/main" id="{826F9772-AEFE-4C6D-82B6-1207069B86D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7">
              <a:extLst>
                <a:ext uri="{FF2B5EF4-FFF2-40B4-BE49-F238E27FC236}">
                  <a16:creationId xmlns="" xmlns:a16="http://schemas.microsoft.com/office/drawing/2014/main" id="{ACFBF3A9-B76A-4B4B-B6D7-CA4651F5C9D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8">
              <a:extLst>
                <a:ext uri="{FF2B5EF4-FFF2-40B4-BE49-F238E27FC236}">
                  <a16:creationId xmlns="" xmlns:a16="http://schemas.microsoft.com/office/drawing/2014/main" id="{BF0FAA0A-B682-4A83-BDD8-BCE0AB41C2B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29">
              <a:extLst>
                <a:ext uri="{FF2B5EF4-FFF2-40B4-BE49-F238E27FC236}">
                  <a16:creationId xmlns="" xmlns:a16="http://schemas.microsoft.com/office/drawing/2014/main" id="{7874A013-E5E2-4AE1-8E93-029A2B41EB7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>
              <a:extLst>
                <a:ext uri="{FF2B5EF4-FFF2-40B4-BE49-F238E27FC236}">
                  <a16:creationId xmlns="" xmlns:a16="http://schemas.microsoft.com/office/drawing/2014/main" id="{4355329E-E608-4F7A-B4EF-8FEF07D7552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Isosceles Triangle 19">
              <a:extLst>
                <a:ext uri="{FF2B5EF4-FFF2-40B4-BE49-F238E27FC236}">
                  <a16:creationId xmlns="" xmlns:a16="http://schemas.microsoft.com/office/drawing/2014/main" id="{53D9BFDF-B250-44FF-9BD7-C204EFBFC19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 useBgFill="1">
        <p:nvSpPr>
          <p:cNvPr id="22" name="Rectangle 21">
            <a:extLst>
              <a:ext uri="{FF2B5EF4-FFF2-40B4-BE49-F238E27FC236}">
                <a16:creationId xmlns="" xmlns:a16="http://schemas.microsoft.com/office/drawing/2014/main" id="{9F4444CE-BC8D-4D61-B303-4C05614E62A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="" xmlns:a16="http://schemas.microsoft.com/office/drawing/2014/main" id="{62423CA5-E2E1-4789-B759-9906C1C9406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-3"/>
            <a:ext cx="4660126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6" name="Isosceles Triangle 25">
            <a:extLst>
              <a:ext uri="{FF2B5EF4-FFF2-40B4-BE49-F238E27FC236}">
                <a16:creationId xmlns="" xmlns:a16="http://schemas.microsoft.com/office/drawing/2014/main" id="{73772B81-181F-48B7-8826-4D9686D15DF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rot="10800000">
            <a:off x="4660127" y="-3"/>
            <a:ext cx="1056745" cy="6858001"/>
          </a:xfrm>
          <a:prstGeom prst="triangle">
            <a:avLst>
              <a:gd name="adj" fmla="val 100000"/>
            </a:avLst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FB471282-7DF2-412C-A13D-C3A32760DF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3754" y="643467"/>
            <a:ext cx="4203045" cy="1375608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>
                <a:solidFill>
                  <a:schemeClr val="bg1"/>
                </a:solidFill>
              </a:rPr>
              <a:t>ELDELİ ÇARPMA İŞLEMİ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73817A3B-1D28-46F1-9098-CA6BEFF6339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73754" y="2160590"/>
            <a:ext cx="3973943" cy="3440110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b="1" dirty="0" err="1">
                <a:solidFill>
                  <a:schemeClr val="bg1"/>
                </a:solidFill>
              </a:rPr>
              <a:t>Örnek</a:t>
            </a:r>
            <a:r>
              <a:rPr lang="en-US" b="1" dirty="0">
                <a:solidFill>
                  <a:schemeClr val="bg1"/>
                </a:solidFill>
              </a:rPr>
              <a:t>:</a:t>
            </a:r>
            <a:r>
              <a:rPr lang="en-US" dirty="0">
                <a:solidFill>
                  <a:schemeClr val="bg1"/>
                </a:solidFill>
              </a:rPr>
              <a:t> Bir </a:t>
            </a:r>
            <a:r>
              <a:rPr lang="en-US" dirty="0" err="1">
                <a:solidFill>
                  <a:schemeClr val="bg1"/>
                </a:solidFill>
              </a:rPr>
              <a:t>portakal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kasasında</a:t>
            </a:r>
            <a:r>
              <a:rPr lang="en-US" dirty="0">
                <a:solidFill>
                  <a:schemeClr val="bg1"/>
                </a:solidFill>
              </a:rPr>
              <a:t> </a:t>
            </a:r>
            <a:r>
              <a:rPr lang="en-US" b="1" dirty="0">
                <a:solidFill>
                  <a:schemeClr val="bg1"/>
                </a:solidFill>
              </a:rPr>
              <a:t>36</a:t>
            </a:r>
            <a:r>
              <a:rPr lang="en-US" dirty="0">
                <a:solidFill>
                  <a:schemeClr val="bg1"/>
                </a:solidFill>
              </a:rPr>
              <a:t> </a:t>
            </a:r>
            <a:r>
              <a:rPr lang="en-US" dirty="0" err="1">
                <a:solidFill>
                  <a:schemeClr val="bg1"/>
                </a:solidFill>
              </a:rPr>
              <a:t>adet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portakal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vardır</a:t>
            </a:r>
            <a:r>
              <a:rPr lang="en-US" dirty="0">
                <a:solidFill>
                  <a:schemeClr val="bg1"/>
                </a:solidFill>
              </a:rPr>
              <a:t>. Manav Mehmet Bey </a:t>
            </a:r>
            <a:r>
              <a:rPr lang="en-US" dirty="0" err="1">
                <a:solidFill>
                  <a:schemeClr val="bg1"/>
                </a:solidFill>
              </a:rPr>
              <a:t>bugün</a:t>
            </a:r>
            <a:r>
              <a:rPr lang="en-US" dirty="0">
                <a:solidFill>
                  <a:schemeClr val="bg1"/>
                </a:solidFill>
              </a:rPr>
              <a:t> </a:t>
            </a:r>
            <a:r>
              <a:rPr lang="en-US" b="1" dirty="0">
                <a:solidFill>
                  <a:schemeClr val="bg1"/>
                </a:solidFill>
              </a:rPr>
              <a:t>2 </a:t>
            </a:r>
            <a:r>
              <a:rPr lang="en-US" dirty="0" err="1">
                <a:solidFill>
                  <a:schemeClr val="bg1"/>
                </a:solidFill>
              </a:rPr>
              <a:t>kasa</a:t>
            </a:r>
            <a:r>
              <a:rPr lang="en-US" dirty="0">
                <a:solidFill>
                  <a:schemeClr val="bg1"/>
                </a:solidFill>
              </a:rPr>
              <a:t> </a:t>
            </a:r>
            <a:r>
              <a:rPr lang="en-US" dirty="0" err="1">
                <a:solidFill>
                  <a:schemeClr val="bg1"/>
                </a:solidFill>
              </a:rPr>
              <a:t>portakal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sattı</a:t>
            </a:r>
            <a:r>
              <a:rPr lang="en-US" dirty="0">
                <a:solidFill>
                  <a:schemeClr val="bg1"/>
                </a:solidFill>
              </a:rPr>
              <a:t>. Mehmet </a:t>
            </a:r>
            <a:r>
              <a:rPr lang="en-US" dirty="0" err="1">
                <a:solidFill>
                  <a:schemeClr val="bg1"/>
                </a:solidFill>
              </a:rPr>
              <a:t>Bey’in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toplam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kaç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tane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portakal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sattığını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bulalım</a:t>
            </a:r>
            <a:r>
              <a:rPr lang="en-US" dirty="0">
                <a:solidFill>
                  <a:schemeClr val="bg1"/>
                </a:solidFill>
              </a:rPr>
              <a:t>.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5" name="İçerik Yer Tutucusu 4" descr="Eldeli Çarpma Modelleme">
            <a:extLst>
              <a:ext uri="{FF2B5EF4-FFF2-40B4-BE49-F238E27FC236}">
                <a16:creationId xmlns="" xmlns:a16="http://schemas.microsoft.com/office/drawing/2014/main" id="{6483D7EA-DA1D-4665-A3E8-55966014B4E9}"/>
              </a:ext>
            </a:extLst>
          </p:cNvPr>
          <p:cNvPicPr>
            <a:picLocks noGrp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6096000" y="1210628"/>
            <a:ext cx="5422246" cy="1641687"/>
          </a:xfrm>
          <a:prstGeom prst="rect">
            <a:avLst/>
          </a:prstGeom>
          <a:noFill/>
        </p:spPr>
      </p:pic>
      <p:sp>
        <p:nvSpPr>
          <p:cNvPr id="28" name="Isosceles Triangle 27">
            <a:extLst>
              <a:ext uri="{FF2B5EF4-FFF2-40B4-BE49-F238E27FC236}">
                <a16:creationId xmlns="" xmlns:a16="http://schemas.microsoft.com/office/drawing/2014/main" id="{B2205F6E-03C6-4E92-877C-E2482F6599A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flipH="1">
            <a:off x="11755696" y="4013200"/>
            <a:ext cx="448733" cy="2844800"/>
          </a:xfrm>
          <a:prstGeom prst="triangle">
            <a:avLst>
              <a:gd name="adj" fmla="val 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pic>
        <p:nvPicPr>
          <p:cNvPr id="23" name="Resim 22" descr="Eldeli Çarpma">
            <a:extLst>
              <a:ext uri="{FF2B5EF4-FFF2-40B4-BE49-F238E27FC236}">
                <a16:creationId xmlns="" xmlns:a16="http://schemas.microsoft.com/office/drawing/2014/main" id="{3B4CEF43-B623-48D4-87E1-4A54B3E70D22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08370" y="3628019"/>
            <a:ext cx="5969465" cy="1641687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A2B3FC1C-E767-4213-9147-CF4985A5FCD3}"/>
              </a:ext>
            </a:extLst>
          </p:cNvPr>
          <p:cNvSpPr txBox="1"/>
          <p:nvPr/>
        </p:nvSpPr>
        <p:spPr>
          <a:xfrm>
            <a:off x="5716872" y="6021288"/>
            <a:ext cx="57932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/>
              <a:t>Manav Mehmet Bey toplam </a:t>
            </a:r>
            <a:r>
              <a:rPr lang="tr-TR" b="1" dirty="0"/>
              <a:t>72</a:t>
            </a:r>
            <a:r>
              <a:rPr lang="tr-TR" dirty="0"/>
              <a:t> adet portakal satmıştır.</a:t>
            </a:r>
          </a:p>
          <a:p>
            <a:endParaRPr lang="tr-TR" dirty="0"/>
          </a:p>
        </p:txBody>
      </p:sp>
      <mc:AlternateContent xmlns:mc="http://schemas.openxmlformats.org/markup-compatibility/2006">
        <mc:Choice xmlns:p14="http://schemas.microsoft.com/office/powerpoint/2010/main" xmlns="" Requires="p14">
          <p:contentPart p14:bwMode="auto" r:id="rId4">
            <p14:nvContentPartPr>
              <p14:cNvPr id="4" name="Mürekkep 3">
                <a:extLst>
                  <a:ext uri="{FF2B5EF4-FFF2-40B4-BE49-F238E27FC236}">
                    <a16:creationId xmlns:a16="http://schemas.microsoft.com/office/drawing/2014/main" xmlns="" id="{3368BBE7-1B87-4C8F-9C3B-F53169C5EE8D}"/>
                  </a:ext>
                </a:extLst>
              </p14:cNvPr>
              <p14:cNvContentPartPr/>
              <p14:nvPr/>
            </p14:nvContentPartPr>
            <p14:xfrm>
              <a:off x="2152080" y="2804040"/>
              <a:ext cx="196920" cy="18000"/>
            </p14:xfrm>
          </p:contentPart>
        </mc:Choice>
        <mc:Fallback>
          <p:pic>
            <p:nvPicPr>
              <p:cNvPr id="4" name="Mürekkep 3">
                <a:extLst>
                  <a:ext uri="{FF2B5EF4-FFF2-40B4-BE49-F238E27FC236}">
                    <a16:creationId xmlns:a16="http://schemas.microsoft.com/office/drawing/2014/main" xmlns="" xmlns:p14="http://schemas.microsoft.com/office/powerpoint/2010/main" id="{3368BBE7-1B87-4C8F-9C3B-F53169C5EE8D}"/>
                  </a:ext>
                </a:extLst>
              </p:cNvPr>
              <p:cNvPicPr/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2142720" y="2794680"/>
                <a:ext cx="215640" cy="367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xmlns="" val="140648040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Yüzeyler">
  <a:themeElements>
    <a:clrScheme name="Yüzeyler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Yüzeyler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Yüzeyler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98</Words>
  <PresentationFormat>Özel</PresentationFormat>
  <Paragraphs>44</Paragraphs>
  <Slides>12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3" baseType="lpstr">
      <vt:lpstr>Yüzeyler</vt:lpstr>
      <vt:lpstr>ÇARPMA İŞLEMİ </vt:lpstr>
      <vt:lpstr>Çarpmanın Kat Anlamı </vt:lpstr>
      <vt:lpstr>Çarpım Tablosu Oluşturalım (Altılar) </vt:lpstr>
      <vt:lpstr>Çarpım Tablosu Oluşturalım(Yediler)</vt:lpstr>
      <vt:lpstr>Çarpım Tablosu Oluşturalım(Sekizler)</vt:lpstr>
      <vt:lpstr>Çarpım Tablosu Oluşturalım(Dokuzlar)</vt:lpstr>
      <vt:lpstr>Çarpım Tablosu Oluşturalım(Onlar)</vt:lpstr>
      <vt:lpstr>Eldesiz Çarpma İşlemi </vt:lpstr>
      <vt:lpstr>ELDELİ ÇARPMA İŞLEMİ</vt:lpstr>
      <vt:lpstr>İki Basamaklı Sayılarla İki Basamaklı Sayıları Çarpma </vt:lpstr>
      <vt:lpstr>Slayt 11</vt:lpstr>
      <vt:lpstr>Üç Basamaklı Sayılarla Bir Basamaklı Sayıları Çarpma 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2020-07-19T06:02:20Z</dcterms:created>
  <dcterms:modified xsi:type="dcterms:W3CDTF">2020-10-14T06:58:49Z</dcterms:modified>
  <cp:category>https://www.sorubak.com</cp:category>
</cp:coreProperties>
</file>