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9" r:id="rId2"/>
    <p:sldId id="316" r:id="rId3"/>
    <p:sldId id="317" r:id="rId4"/>
    <p:sldId id="318" r:id="rId5"/>
    <p:sldId id="319" r:id="rId6"/>
    <p:sldId id="320" r:id="rId7"/>
    <p:sldId id="321" r:id="rId8"/>
    <p:sldId id="322" r:id="rId9"/>
    <p:sldId id="323" r:id="rId10"/>
    <p:sldId id="324" r:id="rId11"/>
    <p:sldId id="325" r:id="rId12"/>
    <p:sldId id="326" r:id="rId13"/>
    <p:sldId id="327" r:id="rId14"/>
    <p:sldId id="328" r:id="rId15"/>
    <p:sldId id="329" r:id="rId16"/>
    <p:sldId id="330" r:id="rId17"/>
    <p:sldId id="331" r:id="rId18"/>
    <p:sldId id="332" r:id="rId19"/>
    <p:sldId id="333" r:id="rId20"/>
    <p:sldId id="334" r:id="rId21"/>
    <p:sldId id="335" r:id="rId22"/>
    <p:sldId id="337" r:id="rId23"/>
    <p:sldId id="338" r:id="rId24"/>
    <p:sldId id="336" r:id="rId25"/>
    <p:sldId id="339" r:id="rId26"/>
    <p:sldId id="340" r:id="rId27"/>
    <p:sldId id="341" r:id="rId28"/>
    <p:sldId id="342" r:id="rId29"/>
    <p:sldId id="343" r:id="rId30"/>
    <p:sldId id="344" r:id="rId3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FF"/>
    <a:srgbClr val="CC9900"/>
    <a:srgbClr val="66FF66"/>
    <a:srgbClr val="FFCCCC"/>
    <a:srgbClr val="FF9966"/>
    <a:srgbClr val="CCFF99"/>
    <a:srgbClr val="808080"/>
    <a:srgbClr val="FF3399"/>
    <a:srgbClr val="FF7C80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912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51AA164-8697-48D8-8080-E39BC7FF5D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5DA1F74B-B9AD-42EF-B598-B58A9781BB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76B63C6-029E-41D2-8BDF-95AF457E0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pPr/>
              <a:t>16.05.2021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E271AA02-CFDF-4B80-820C-158F1A10C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9FEC0C7-3ACE-4596-820A-B8E59FF0E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9172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FAF5C9B-A252-4F6C-9E68-BC54ACD9E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2CD7068F-9599-4861-BDCC-FFA2ABC3F5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4755B21-077B-420E-8AB1-298BA54D6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pPr/>
              <a:t>16.05.2021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5CCF3FB-7228-4998-B8AD-EFEB7A0EF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2E08D7F-2C2C-4E78-90ED-1E8186365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586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1CF58BD5-835A-4A2B-A206-EF0B009EB6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6B8DDD9A-BEFA-411D-9783-8D68167D69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C740D78-1341-4512-9CD1-F4A3C709C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pPr/>
              <a:t>16.05.2021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BE6D98D-58CD-4312-8CC5-1FE3F936F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73EA86DB-C9D0-4B28-8888-42FBDD23B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28158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6B3E03C-57D6-4B99-B698-AAFF1FAFE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5CBF837-B651-4E9D-8675-5B23B6AA29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1BD281D3-EFA0-4EC8-AC1C-B5B6C1F6B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pPr/>
              <a:t>16.05.2021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98D3066-9D22-4AB0-B687-757787C0F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374163F-FD9B-4A68-A327-0CA5A9ED2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1610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289F5A5-741C-40AE-9E5E-822F3D0E1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259684F-E685-4362-9A9E-33FC011550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2964840-693B-4DA6-8B6B-3A2224991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pPr/>
              <a:t>16.05.2021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4144830-AB44-48D7-B6B3-69594F456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A9F65E7-9D9C-433B-B2A2-FBEF8DD55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12501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D7DD2D9-3DDE-41FC-A76E-BAE486EBE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17771DD-A642-41D7-8C36-3037198E76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66C28D13-662E-48FC-B3C4-BDE92D977A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BC6B7CD8-C743-471B-BD8A-70BCD8889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pPr/>
              <a:t>16.05.2021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F966002D-14A9-4690-B3DE-AA11A706B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DDA6261-6F2F-486C-A1F0-50D360821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37647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AFB5D24-A8A9-466A-96A9-AAA03F093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CBAA5BDB-E1B9-4910-A6BE-799161B2A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1727874B-97AF-4407-8B71-09CB4FE78F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53D8FC25-B466-4318-8699-D65FB0A791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9C0C8E08-70FB-47EF-8BC1-88716BF777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01BFD2CD-DD9C-4A3D-9D1F-882AF6EAB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pPr/>
              <a:t>16.05.2021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0F958F6B-0B5B-404A-B6F0-BC2D3C2D7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DC26E2EF-D0E3-414C-A408-FDC00EF57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4559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ACEFD62-8CC3-411D-AA33-D8EAA4172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1DEE29B4-270C-4E22-9E1C-7F7C2632A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pPr/>
              <a:t>16.05.2021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0021F517-5370-4378-B2D4-73AB351C4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B6D18E40-6A0A-4622-87A8-ABF5DB1E0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8835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2DA2620F-8C4B-452A-8243-CCD8CCE1A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pPr/>
              <a:t>16.05.2021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D9B471A2-D668-4EF7-8144-6DB811BFB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8FDAFAE4-9D35-4D71-84A6-9C1F1127C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81620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DF18242-71D6-4337-B53E-C55564B08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1CB5C98-B9FD-4459-A22A-16EB055DD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5263A234-3DBA-4712-9AF1-82EA649BE6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BE5067FD-AC16-483C-9AEB-65BA4A33A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pPr/>
              <a:t>16.05.2021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847A319B-FE8E-4D8C-BD1B-06C885156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91149830-CA59-438B-811F-F2170AB4D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21767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9E0D864-E680-4F80-A55E-43D832413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A714EC02-A09E-4874-B5F0-D4C66531A3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E4B99D0A-F922-420A-AB4F-CF44FFF4A8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999CF212-B9BD-44DE-B29E-2C3C7CDF0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pPr/>
              <a:t>16.05.2021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B2E9F382-0360-47B0-AC84-6965E7EC2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A99E724A-44AA-4E59-822F-3AA02260F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61128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6F02D668-C4D8-4B7D-9492-D100826AE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6E109840-858B-4063-B79D-D005B229FA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54E84F8-0083-48AD-A172-945DACBC82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0E19A9-E1D8-4F09-9B8E-61EE3DEFC30D}" type="datetimeFigureOut">
              <a:rPr lang="tr-TR" smtClean="0"/>
              <a:pPr/>
              <a:t>16.05.2021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C4C440F-8A8B-4311-AB65-2C9CC4AD7D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6F0C509-F2B7-44D1-B4AB-5CB503765A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84154-D6C9-4777-89DF-20AA99CD12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2203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0.jpe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>
            <a:extLst>
              <a:ext uri="{FF2B5EF4-FFF2-40B4-BE49-F238E27FC236}">
                <a16:creationId xmlns:a16="http://schemas.microsoft.com/office/drawing/2014/main" id="{8177C410-12A1-46F2-9C9F-58D5BB025FD2}"/>
              </a:ext>
            </a:extLst>
          </p:cNvPr>
          <p:cNvSpPr txBox="1"/>
          <p:nvPr/>
        </p:nvSpPr>
        <p:spPr>
          <a:xfrm>
            <a:off x="2646527" y="1974574"/>
            <a:ext cx="1761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9" name="Picture 8" descr="Örgü Dantel Modelleri: Beşgen dantel sehpa örtüsü">
            <a:extLst>
              <a:ext uri="{FF2B5EF4-FFF2-40B4-BE49-F238E27FC236}">
                <a16:creationId xmlns:a16="http://schemas.microsoft.com/office/drawing/2014/main" id="{1C02E931-5250-4367-8CC1-071269BFA2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2611" y="354433"/>
            <a:ext cx="3369389" cy="3074567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E7CBF748-4AB6-42CA-9962-86615D8D64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13" y="3829650"/>
            <a:ext cx="2897152" cy="2897152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id="{276B3E63-6031-49D7-B97D-E7F618A1574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13" y="131198"/>
            <a:ext cx="2869822" cy="2869822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id="{7A0AA81D-8938-4FA7-A060-7F88D37998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078" y="3960348"/>
            <a:ext cx="2766454" cy="276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457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4664767" y="42672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109792" y="4264296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4651512" y="2420288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kış Çizelgesi: Bağlayıcı 8">
            <a:extLst>
              <a:ext uri="{FF2B5EF4-FFF2-40B4-BE49-F238E27FC236}">
                <a16:creationId xmlns:a16="http://schemas.microsoft.com/office/drawing/2014/main" id="{24A8259C-020B-4C54-89F4-3C20CB8E2440}"/>
              </a:ext>
            </a:extLst>
          </p:cNvPr>
          <p:cNvSpPr/>
          <p:nvPr/>
        </p:nvSpPr>
        <p:spPr>
          <a:xfrm>
            <a:off x="7108906" y="2414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4" name="Resim 13">
            <a:extLst>
              <a:ext uri="{FF2B5EF4-FFF2-40B4-BE49-F238E27FC236}">
                <a16:creationId xmlns:a16="http://schemas.microsoft.com/office/drawing/2014/main" id="{440E8F78-9063-4134-9FBA-0771354D2DC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4459760" y="723751"/>
            <a:ext cx="6552000" cy="976114"/>
          </a:xfrm>
          <a:prstGeom prst="rect">
            <a:avLst/>
          </a:prstGeom>
        </p:spPr>
      </p:pic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id="{D8267706-4666-48A5-B3D1-4FBEE7DCA52B}"/>
              </a:ext>
            </a:extLst>
          </p:cNvPr>
          <p:cNvCxnSpPr>
            <a:cxnSpLocks/>
          </p:cNvCxnSpPr>
          <p:nvPr/>
        </p:nvCxnSpPr>
        <p:spPr>
          <a:xfrm flipV="1">
            <a:off x="4738861" y="4347452"/>
            <a:ext cx="2448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0112276F-65D4-4862-836B-0C74BFDDB358}"/>
              </a:ext>
            </a:extLst>
          </p:cNvPr>
          <p:cNvCxnSpPr>
            <a:cxnSpLocks/>
          </p:cNvCxnSpPr>
          <p:nvPr/>
        </p:nvCxnSpPr>
        <p:spPr>
          <a:xfrm>
            <a:off x="7180906" y="2481060"/>
            <a:ext cx="886" cy="1836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9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4664767" y="42672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109792" y="4264296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4651512" y="2420288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kış Çizelgesi: Bağlayıcı 8">
            <a:extLst>
              <a:ext uri="{FF2B5EF4-FFF2-40B4-BE49-F238E27FC236}">
                <a16:creationId xmlns:a16="http://schemas.microsoft.com/office/drawing/2014/main" id="{24A8259C-020B-4C54-89F4-3C20CB8E2440}"/>
              </a:ext>
            </a:extLst>
          </p:cNvPr>
          <p:cNvSpPr/>
          <p:nvPr/>
        </p:nvSpPr>
        <p:spPr>
          <a:xfrm>
            <a:off x="7108906" y="2414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id="{D8267706-4666-48A5-B3D1-4FBEE7DCA52B}"/>
              </a:ext>
            </a:extLst>
          </p:cNvPr>
          <p:cNvCxnSpPr>
            <a:cxnSpLocks/>
          </p:cNvCxnSpPr>
          <p:nvPr/>
        </p:nvCxnSpPr>
        <p:spPr>
          <a:xfrm flipV="1">
            <a:off x="4738861" y="4347452"/>
            <a:ext cx="2448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0112276F-65D4-4862-836B-0C74BFDDB358}"/>
              </a:ext>
            </a:extLst>
          </p:cNvPr>
          <p:cNvCxnSpPr>
            <a:cxnSpLocks/>
          </p:cNvCxnSpPr>
          <p:nvPr/>
        </p:nvCxnSpPr>
        <p:spPr>
          <a:xfrm>
            <a:off x="7180906" y="2481060"/>
            <a:ext cx="886" cy="1836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Resim 13">
            <a:extLst>
              <a:ext uri="{FF2B5EF4-FFF2-40B4-BE49-F238E27FC236}">
                <a16:creationId xmlns:a16="http://schemas.microsoft.com/office/drawing/2014/main" id="{440E8F78-9063-4134-9FBA-0771354D2DC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85251" y="2536184"/>
            <a:ext cx="6552000" cy="976114"/>
          </a:xfrm>
          <a:prstGeom prst="rect">
            <a:avLst/>
          </a:prstGeom>
        </p:spPr>
      </p:pic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9C026E2E-81C1-4E58-9897-C637847222A6}"/>
              </a:ext>
            </a:extLst>
          </p:cNvPr>
          <p:cNvCxnSpPr>
            <a:cxnSpLocks/>
          </p:cNvCxnSpPr>
          <p:nvPr/>
        </p:nvCxnSpPr>
        <p:spPr>
          <a:xfrm flipV="1">
            <a:off x="4697006" y="2490128"/>
            <a:ext cx="2484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085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4664767" y="42672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109792" y="4264296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4651512" y="2420288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kış Çizelgesi: Bağlayıcı 8">
            <a:extLst>
              <a:ext uri="{FF2B5EF4-FFF2-40B4-BE49-F238E27FC236}">
                <a16:creationId xmlns:a16="http://schemas.microsoft.com/office/drawing/2014/main" id="{24A8259C-020B-4C54-89F4-3C20CB8E2440}"/>
              </a:ext>
            </a:extLst>
          </p:cNvPr>
          <p:cNvSpPr/>
          <p:nvPr/>
        </p:nvSpPr>
        <p:spPr>
          <a:xfrm>
            <a:off x="7108906" y="2414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id="{D8267706-4666-48A5-B3D1-4FBEE7DCA52B}"/>
              </a:ext>
            </a:extLst>
          </p:cNvPr>
          <p:cNvCxnSpPr>
            <a:cxnSpLocks/>
          </p:cNvCxnSpPr>
          <p:nvPr/>
        </p:nvCxnSpPr>
        <p:spPr>
          <a:xfrm flipV="1">
            <a:off x="4738861" y="4347452"/>
            <a:ext cx="2448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0112276F-65D4-4862-836B-0C74BFDDB358}"/>
              </a:ext>
            </a:extLst>
          </p:cNvPr>
          <p:cNvCxnSpPr>
            <a:cxnSpLocks/>
          </p:cNvCxnSpPr>
          <p:nvPr/>
        </p:nvCxnSpPr>
        <p:spPr>
          <a:xfrm>
            <a:off x="7180906" y="2481060"/>
            <a:ext cx="886" cy="1836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Resim 13">
            <a:extLst>
              <a:ext uri="{FF2B5EF4-FFF2-40B4-BE49-F238E27FC236}">
                <a16:creationId xmlns:a16="http://schemas.microsoft.com/office/drawing/2014/main" id="{440E8F78-9063-4134-9FBA-0771354D2DC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916056" y="5136483"/>
            <a:ext cx="6552000" cy="976114"/>
          </a:xfrm>
          <a:prstGeom prst="rect">
            <a:avLst/>
          </a:prstGeom>
        </p:spPr>
      </p:pic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9C026E2E-81C1-4E58-9897-C637847222A6}"/>
              </a:ext>
            </a:extLst>
          </p:cNvPr>
          <p:cNvCxnSpPr>
            <a:cxnSpLocks/>
          </p:cNvCxnSpPr>
          <p:nvPr/>
        </p:nvCxnSpPr>
        <p:spPr>
          <a:xfrm flipV="1">
            <a:off x="4697006" y="2490128"/>
            <a:ext cx="2484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id="{11963D5B-9A00-481E-9125-4469314A5128}"/>
              </a:ext>
            </a:extLst>
          </p:cNvPr>
          <p:cNvCxnSpPr>
            <a:cxnSpLocks/>
          </p:cNvCxnSpPr>
          <p:nvPr/>
        </p:nvCxnSpPr>
        <p:spPr>
          <a:xfrm>
            <a:off x="4739638" y="2489226"/>
            <a:ext cx="886" cy="1836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896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4664767" y="42672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109792" y="4264296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4651512" y="2420288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kış Çizelgesi: Bağlayıcı 8">
            <a:extLst>
              <a:ext uri="{FF2B5EF4-FFF2-40B4-BE49-F238E27FC236}">
                <a16:creationId xmlns:a16="http://schemas.microsoft.com/office/drawing/2014/main" id="{24A8259C-020B-4C54-89F4-3C20CB8E2440}"/>
              </a:ext>
            </a:extLst>
          </p:cNvPr>
          <p:cNvSpPr/>
          <p:nvPr/>
        </p:nvSpPr>
        <p:spPr>
          <a:xfrm>
            <a:off x="7108906" y="2414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id="{D8267706-4666-48A5-B3D1-4FBEE7DCA52B}"/>
              </a:ext>
            </a:extLst>
          </p:cNvPr>
          <p:cNvCxnSpPr>
            <a:cxnSpLocks/>
          </p:cNvCxnSpPr>
          <p:nvPr/>
        </p:nvCxnSpPr>
        <p:spPr>
          <a:xfrm flipV="1">
            <a:off x="4738861" y="4347452"/>
            <a:ext cx="2448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0112276F-65D4-4862-836B-0C74BFDDB358}"/>
              </a:ext>
            </a:extLst>
          </p:cNvPr>
          <p:cNvCxnSpPr>
            <a:cxnSpLocks/>
          </p:cNvCxnSpPr>
          <p:nvPr/>
        </p:nvCxnSpPr>
        <p:spPr>
          <a:xfrm>
            <a:off x="7180906" y="2481060"/>
            <a:ext cx="886" cy="1836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9C026E2E-81C1-4E58-9897-C637847222A6}"/>
              </a:ext>
            </a:extLst>
          </p:cNvPr>
          <p:cNvCxnSpPr>
            <a:cxnSpLocks/>
          </p:cNvCxnSpPr>
          <p:nvPr/>
        </p:nvCxnSpPr>
        <p:spPr>
          <a:xfrm flipV="1">
            <a:off x="4697006" y="2490128"/>
            <a:ext cx="2484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id="{11963D5B-9A00-481E-9125-4469314A5128}"/>
              </a:ext>
            </a:extLst>
          </p:cNvPr>
          <p:cNvCxnSpPr>
            <a:cxnSpLocks/>
          </p:cNvCxnSpPr>
          <p:nvPr/>
        </p:nvCxnSpPr>
        <p:spPr>
          <a:xfrm>
            <a:off x="4739638" y="2489226"/>
            <a:ext cx="886" cy="1836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Metin kutusu 1">
            <a:extLst>
              <a:ext uri="{FF2B5EF4-FFF2-40B4-BE49-F238E27FC236}">
                <a16:creationId xmlns:a16="http://schemas.microsoft.com/office/drawing/2014/main" id="{D15963BC-F4AF-4C07-8099-C37B66A1C36A}"/>
              </a:ext>
            </a:extLst>
          </p:cNvPr>
          <p:cNvSpPr txBox="1"/>
          <p:nvPr/>
        </p:nvSpPr>
        <p:spPr>
          <a:xfrm>
            <a:off x="5393635" y="4310313"/>
            <a:ext cx="1285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TTKB Dik Temel Abece" pitchFamily="2" charset="-94"/>
              </a:rPr>
              <a:t>4 cm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D53AE893-F4E3-4259-AE29-DD81F12605AA}"/>
              </a:ext>
            </a:extLst>
          </p:cNvPr>
          <p:cNvSpPr txBox="1"/>
          <p:nvPr/>
        </p:nvSpPr>
        <p:spPr>
          <a:xfrm>
            <a:off x="5393635" y="1811451"/>
            <a:ext cx="1285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TTKB Dik Temel Abece" pitchFamily="2" charset="-94"/>
              </a:rPr>
              <a:t>4 cm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91A47334-E02C-48D1-A34F-714E371A0907}"/>
              </a:ext>
            </a:extLst>
          </p:cNvPr>
          <p:cNvSpPr txBox="1"/>
          <p:nvPr/>
        </p:nvSpPr>
        <p:spPr>
          <a:xfrm>
            <a:off x="7222748" y="2993507"/>
            <a:ext cx="1285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TTKB Dik Temel Abece" pitchFamily="2" charset="-94"/>
              </a:rPr>
              <a:t>3 cm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1D23BE80-F050-49D6-92F2-162A2304758D}"/>
              </a:ext>
            </a:extLst>
          </p:cNvPr>
          <p:cNvSpPr txBox="1"/>
          <p:nvPr/>
        </p:nvSpPr>
        <p:spPr>
          <a:xfrm>
            <a:off x="3521480" y="2971723"/>
            <a:ext cx="1285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TTKB Dik Temel Abece" pitchFamily="2" charset="-94"/>
              </a:rPr>
              <a:t>3 cm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97F2B048-403C-49A2-A745-3BB74C2854B8}"/>
              </a:ext>
            </a:extLst>
          </p:cNvPr>
          <p:cNvSpPr txBox="1"/>
          <p:nvPr/>
        </p:nvSpPr>
        <p:spPr>
          <a:xfrm>
            <a:off x="2027581" y="517613"/>
            <a:ext cx="7712765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600" dirty="0">
                <a:latin typeface="TTKB Dik Temel Abece" pitchFamily="2" charset="-94"/>
              </a:rPr>
              <a:t>Dikdörtgenin 4 kenarı ve 4 köşesi vardır.</a:t>
            </a:r>
          </a:p>
        </p:txBody>
      </p:sp>
    </p:spTree>
    <p:extLst>
      <p:ext uri="{BB962C8B-B14F-4D97-AF65-F5344CB8AC3E}">
        <p14:creationId xmlns:p14="http://schemas.microsoft.com/office/powerpoint/2010/main" val="14369747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D67EEE90-CD9E-4A86-9C88-A9DD545A19F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74080" y="5020270"/>
            <a:ext cx="6552000" cy="976114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4953592" y="4876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401340" y="4882539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6198159" y="21100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CC573420-4955-4428-B065-FDBEDB9E2D4A}"/>
              </a:ext>
            </a:extLst>
          </p:cNvPr>
          <p:cNvCxnSpPr>
            <a:cxnSpLocks/>
          </p:cNvCxnSpPr>
          <p:nvPr/>
        </p:nvCxnSpPr>
        <p:spPr>
          <a:xfrm flipV="1">
            <a:off x="5030408" y="4957048"/>
            <a:ext cx="2448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123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4953592" y="4876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401340" y="4882539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6198159" y="21100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CC573420-4955-4428-B065-FDBEDB9E2D4A}"/>
              </a:ext>
            </a:extLst>
          </p:cNvPr>
          <p:cNvCxnSpPr>
            <a:cxnSpLocks/>
          </p:cNvCxnSpPr>
          <p:nvPr/>
        </p:nvCxnSpPr>
        <p:spPr>
          <a:xfrm flipV="1">
            <a:off x="5030408" y="4957048"/>
            <a:ext cx="2448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Resim 5">
            <a:extLst>
              <a:ext uri="{FF2B5EF4-FFF2-40B4-BE49-F238E27FC236}">
                <a16:creationId xmlns:a16="http://schemas.microsoft.com/office/drawing/2014/main" id="{D67EEE90-CD9E-4A86-9C88-A9DD545A19F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7659722">
            <a:off x="3543925" y="1836747"/>
            <a:ext cx="6552000" cy="976114"/>
          </a:xfrm>
          <a:prstGeom prst="rect">
            <a:avLst/>
          </a:prstGeom>
        </p:spPr>
      </p:pic>
      <p:cxnSp>
        <p:nvCxnSpPr>
          <p:cNvPr id="3" name="Düz Bağlayıcı 2">
            <a:extLst>
              <a:ext uri="{FF2B5EF4-FFF2-40B4-BE49-F238E27FC236}">
                <a16:creationId xmlns:a16="http://schemas.microsoft.com/office/drawing/2014/main" id="{A4F6896A-3393-45E0-8626-EE8A7F2CAB00}"/>
              </a:ext>
            </a:extLst>
          </p:cNvPr>
          <p:cNvCxnSpPr>
            <a:cxnSpLocks/>
            <a:stCxn id="4" idx="7"/>
          </p:cNvCxnSpPr>
          <p:nvPr/>
        </p:nvCxnSpPr>
        <p:spPr>
          <a:xfrm flipV="1">
            <a:off x="5076504" y="2182000"/>
            <a:ext cx="1215858" cy="27158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065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4953592" y="4876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401340" y="4882539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6198159" y="21100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CC573420-4955-4428-B065-FDBEDB9E2D4A}"/>
              </a:ext>
            </a:extLst>
          </p:cNvPr>
          <p:cNvCxnSpPr>
            <a:cxnSpLocks/>
          </p:cNvCxnSpPr>
          <p:nvPr/>
        </p:nvCxnSpPr>
        <p:spPr>
          <a:xfrm flipV="1">
            <a:off x="5030408" y="4957048"/>
            <a:ext cx="2448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Düz Bağlayıcı 2">
            <a:extLst>
              <a:ext uri="{FF2B5EF4-FFF2-40B4-BE49-F238E27FC236}">
                <a16:creationId xmlns:a16="http://schemas.microsoft.com/office/drawing/2014/main" id="{A4F6896A-3393-45E0-8626-EE8A7F2CAB00}"/>
              </a:ext>
            </a:extLst>
          </p:cNvPr>
          <p:cNvCxnSpPr>
            <a:cxnSpLocks/>
            <a:stCxn id="4" idx="7"/>
          </p:cNvCxnSpPr>
          <p:nvPr/>
        </p:nvCxnSpPr>
        <p:spPr>
          <a:xfrm flipV="1">
            <a:off x="5076504" y="2182000"/>
            <a:ext cx="1215858" cy="27158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Resim 5">
            <a:extLst>
              <a:ext uri="{FF2B5EF4-FFF2-40B4-BE49-F238E27FC236}">
                <a16:creationId xmlns:a16="http://schemas.microsoft.com/office/drawing/2014/main" id="{D67EEE90-CD9E-4A86-9C88-A9DD545A19F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3960595">
            <a:off x="3805158" y="4744865"/>
            <a:ext cx="6552000" cy="976114"/>
          </a:xfrm>
          <a:prstGeom prst="rect">
            <a:avLst/>
          </a:prstGeom>
        </p:spPr>
      </p:pic>
      <p:cxnSp>
        <p:nvCxnSpPr>
          <p:cNvPr id="9" name="Düz Bağlayıcı 8">
            <a:extLst>
              <a:ext uri="{FF2B5EF4-FFF2-40B4-BE49-F238E27FC236}">
                <a16:creationId xmlns:a16="http://schemas.microsoft.com/office/drawing/2014/main" id="{08F5114B-6EB9-445E-B01B-7FEE756A4E1F}"/>
              </a:ext>
            </a:extLst>
          </p:cNvPr>
          <p:cNvCxnSpPr>
            <a:cxnSpLocks/>
          </p:cNvCxnSpPr>
          <p:nvPr/>
        </p:nvCxnSpPr>
        <p:spPr>
          <a:xfrm>
            <a:off x="6321071" y="2219660"/>
            <a:ext cx="1176844" cy="272484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182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4953592" y="4876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401340" y="4882539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6198159" y="21100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CC573420-4955-4428-B065-FDBEDB9E2D4A}"/>
              </a:ext>
            </a:extLst>
          </p:cNvPr>
          <p:cNvCxnSpPr>
            <a:cxnSpLocks/>
          </p:cNvCxnSpPr>
          <p:nvPr/>
        </p:nvCxnSpPr>
        <p:spPr>
          <a:xfrm flipV="1">
            <a:off x="5030408" y="4957048"/>
            <a:ext cx="2448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Düz Bağlayıcı 2">
            <a:extLst>
              <a:ext uri="{FF2B5EF4-FFF2-40B4-BE49-F238E27FC236}">
                <a16:creationId xmlns:a16="http://schemas.microsoft.com/office/drawing/2014/main" id="{A4F6896A-3393-45E0-8626-EE8A7F2CAB00}"/>
              </a:ext>
            </a:extLst>
          </p:cNvPr>
          <p:cNvCxnSpPr>
            <a:cxnSpLocks/>
            <a:stCxn id="4" idx="7"/>
          </p:cNvCxnSpPr>
          <p:nvPr/>
        </p:nvCxnSpPr>
        <p:spPr>
          <a:xfrm flipV="1">
            <a:off x="5076504" y="2182000"/>
            <a:ext cx="1215858" cy="27158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>
            <a:extLst>
              <a:ext uri="{FF2B5EF4-FFF2-40B4-BE49-F238E27FC236}">
                <a16:creationId xmlns:a16="http://schemas.microsoft.com/office/drawing/2014/main" id="{08F5114B-6EB9-445E-B01B-7FEE756A4E1F}"/>
              </a:ext>
            </a:extLst>
          </p:cNvPr>
          <p:cNvCxnSpPr>
            <a:cxnSpLocks/>
          </p:cNvCxnSpPr>
          <p:nvPr/>
        </p:nvCxnSpPr>
        <p:spPr>
          <a:xfrm>
            <a:off x="6321071" y="2219660"/>
            <a:ext cx="1176844" cy="272484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C3FEE891-C150-4B76-8AB8-89E27B5CBB16}"/>
              </a:ext>
            </a:extLst>
          </p:cNvPr>
          <p:cNvSpPr txBox="1"/>
          <p:nvPr/>
        </p:nvSpPr>
        <p:spPr>
          <a:xfrm>
            <a:off x="5699428" y="4914262"/>
            <a:ext cx="1285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TTKB Dik Temel Abece" pitchFamily="2" charset="-94"/>
              </a:rPr>
              <a:t>4 cm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B83E6F43-69C5-4128-90BA-735903F6FED6}"/>
              </a:ext>
            </a:extLst>
          </p:cNvPr>
          <p:cNvSpPr txBox="1"/>
          <p:nvPr/>
        </p:nvSpPr>
        <p:spPr>
          <a:xfrm>
            <a:off x="4464286" y="2890275"/>
            <a:ext cx="1285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TTKB Dik Temel Abece" pitchFamily="2" charset="-94"/>
              </a:rPr>
              <a:t>5 cm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E62B9C49-F04D-4CBE-BBC9-B4E94C95C5E3}"/>
              </a:ext>
            </a:extLst>
          </p:cNvPr>
          <p:cNvSpPr txBox="1"/>
          <p:nvPr/>
        </p:nvSpPr>
        <p:spPr>
          <a:xfrm>
            <a:off x="7001159" y="2890275"/>
            <a:ext cx="1285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TTKB Dik Temel Abece" pitchFamily="2" charset="-94"/>
              </a:rPr>
              <a:t>5 cm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7489D5B9-D910-44FF-BAAC-3C330D116E3F}"/>
              </a:ext>
            </a:extLst>
          </p:cNvPr>
          <p:cNvSpPr txBox="1"/>
          <p:nvPr/>
        </p:nvSpPr>
        <p:spPr>
          <a:xfrm>
            <a:off x="2107096" y="516835"/>
            <a:ext cx="7222434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600" dirty="0">
                <a:latin typeface="TTKB Dik Temel Abece" pitchFamily="2" charset="-94"/>
              </a:rPr>
              <a:t>Üçgenin üç köşesi ve üç kenarı vardır.</a:t>
            </a:r>
          </a:p>
        </p:txBody>
      </p:sp>
    </p:spTree>
    <p:extLst>
      <p:ext uri="{BB962C8B-B14F-4D97-AF65-F5344CB8AC3E}">
        <p14:creationId xmlns:p14="http://schemas.microsoft.com/office/powerpoint/2010/main" val="3025616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ADEA44A0-F6DC-41DE-9DFB-A3032009E48C}"/>
              </a:ext>
            </a:extLst>
          </p:cNvPr>
          <p:cNvSpPr txBox="1"/>
          <p:nvPr/>
        </p:nvSpPr>
        <p:spPr>
          <a:xfrm>
            <a:off x="490330" y="569844"/>
            <a:ext cx="9912626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tr-TR" sz="2800" dirty="0">
                <a:latin typeface="TTKB Dik Temel Abece" pitchFamily="2" charset="-94"/>
              </a:rPr>
              <a:t>   Kare ve dikdörtgenin komşu olmayan iki köşesinin arasını birleştiren çizgileri şekillerin köşegenleridir. 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BBF3D4C9-7CC0-4E2A-8273-6B16226D5717}"/>
              </a:ext>
            </a:extLst>
          </p:cNvPr>
          <p:cNvSpPr/>
          <p:nvPr/>
        </p:nvSpPr>
        <p:spPr>
          <a:xfrm>
            <a:off x="1630017" y="1987826"/>
            <a:ext cx="3140766" cy="161676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>
            <a:extLst>
              <a:ext uri="{FF2B5EF4-FFF2-40B4-BE49-F238E27FC236}">
                <a16:creationId xmlns:a16="http://schemas.microsoft.com/office/drawing/2014/main" id="{43E26CF6-F363-44F9-A06E-55360DADA508}"/>
              </a:ext>
            </a:extLst>
          </p:cNvPr>
          <p:cNvSpPr/>
          <p:nvPr/>
        </p:nvSpPr>
        <p:spPr>
          <a:xfrm>
            <a:off x="1630017" y="4065153"/>
            <a:ext cx="3140766" cy="161676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kış Çizelgesi: Bağlayıcı 14">
            <a:extLst>
              <a:ext uri="{FF2B5EF4-FFF2-40B4-BE49-F238E27FC236}">
                <a16:creationId xmlns:a16="http://schemas.microsoft.com/office/drawing/2014/main" id="{F1F3CA79-CD8B-48DC-B709-14489BAA6406}"/>
              </a:ext>
            </a:extLst>
          </p:cNvPr>
          <p:cNvSpPr/>
          <p:nvPr/>
        </p:nvSpPr>
        <p:spPr>
          <a:xfrm>
            <a:off x="4685531" y="1925765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kış Çizelgesi: Bağlayıcı 15">
            <a:extLst>
              <a:ext uri="{FF2B5EF4-FFF2-40B4-BE49-F238E27FC236}">
                <a16:creationId xmlns:a16="http://schemas.microsoft.com/office/drawing/2014/main" id="{81CCD459-25C4-46AB-B631-BB252601E596}"/>
              </a:ext>
            </a:extLst>
          </p:cNvPr>
          <p:cNvSpPr/>
          <p:nvPr/>
        </p:nvSpPr>
        <p:spPr>
          <a:xfrm>
            <a:off x="1571269" y="3502004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Akış Çizelgesi: Bağlayıcı 16">
            <a:extLst>
              <a:ext uri="{FF2B5EF4-FFF2-40B4-BE49-F238E27FC236}">
                <a16:creationId xmlns:a16="http://schemas.microsoft.com/office/drawing/2014/main" id="{5B94826B-E47B-4B20-B930-D8A3AFAD50AA}"/>
              </a:ext>
            </a:extLst>
          </p:cNvPr>
          <p:cNvSpPr/>
          <p:nvPr/>
        </p:nvSpPr>
        <p:spPr>
          <a:xfrm>
            <a:off x="1571269" y="3993153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Akış Çizelgesi: Bağlayıcı 17">
            <a:extLst>
              <a:ext uri="{FF2B5EF4-FFF2-40B4-BE49-F238E27FC236}">
                <a16:creationId xmlns:a16="http://schemas.microsoft.com/office/drawing/2014/main" id="{99234362-4AC7-4BAD-862A-A2092C1E75A4}"/>
              </a:ext>
            </a:extLst>
          </p:cNvPr>
          <p:cNvSpPr/>
          <p:nvPr/>
        </p:nvSpPr>
        <p:spPr>
          <a:xfrm>
            <a:off x="4685531" y="5587662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id="{09572239-1CEB-4F59-BB2E-9ACE778BED47}"/>
              </a:ext>
            </a:extLst>
          </p:cNvPr>
          <p:cNvCxnSpPr>
            <a:cxnSpLocks/>
            <a:endCxn id="15" idx="3"/>
          </p:cNvCxnSpPr>
          <p:nvPr/>
        </p:nvCxnSpPr>
        <p:spPr>
          <a:xfrm flipV="1">
            <a:off x="1632887" y="2048677"/>
            <a:ext cx="3073732" cy="155591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Bağlayıcı 25">
            <a:extLst>
              <a:ext uri="{FF2B5EF4-FFF2-40B4-BE49-F238E27FC236}">
                <a16:creationId xmlns:a16="http://schemas.microsoft.com/office/drawing/2014/main" id="{424EB79F-9E64-4C2E-95B2-21B342B8E096}"/>
              </a:ext>
            </a:extLst>
          </p:cNvPr>
          <p:cNvCxnSpPr>
            <a:cxnSpLocks/>
          </p:cNvCxnSpPr>
          <p:nvPr/>
        </p:nvCxnSpPr>
        <p:spPr>
          <a:xfrm>
            <a:off x="1630017" y="4071057"/>
            <a:ext cx="3114262" cy="157219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Dikdörtgen 29">
            <a:extLst>
              <a:ext uri="{FF2B5EF4-FFF2-40B4-BE49-F238E27FC236}">
                <a16:creationId xmlns:a16="http://schemas.microsoft.com/office/drawing/2014/main" id="{53E73221-AEEB-4DCC-AACC-7F0DCAE09DB9}"/>
              </a:ext>
            </a:extLst>
          </p:cNvPr>
          <p:cNvSpPr/>
          <p:nvPr/>
        </p:nvSpPr>
        <p:spPr>
          <a:xfrm>
            <a:off x="7271801" y="1948980"/>
            <a:ext cx="1800000" cy="180000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Akış Çizelgesi: Bağlayıcı 31">
            <a:extLst>
              <a:ext uri="{FF2B5EF4-FFF2-40B4-BE49-F238E27FC236}">
                <a16:creationId xmlns:a16="http://schemas.microsoft.com/office/drawing/2014/main" id="{B8C91FAF-8046-4A83-A587-3D207177E182}"/>
              </a:ext>
            </a:extLst>
          </p:cNvPr>
          <p:cNvSpPr/>
          <p:nvPr/>
        </p:nvSpPr>
        <p:spPr>
          <a:xfrm>
            <a:off x="7213053" y="1867017"/>
            <a:ext cx="144000" cy="1440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>
            <a:extLst>
              <a:ext uri="{FF2B5EF4-FFF2-40B4-BE49-F238E27FC236}">
                <a16:creationId xmlns:a16="http://schemas.microsoft.com/office/drawing/2014/main" id="{21781B47-AA6C-4D33-9FA6-2C4FB049D552}"/>
              </a:ext>
            </a:extLst>
          </p:cNvPr>
          <p:cNvSpPr/>
          <p:nvPr/>
        </p:nvSpPr>
        <p:spPr>
          <a:xfrm>
            <a:off x="7285053" y="4024898"/>
            <a:ext cx="1800000" cy="180000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Akış Çizelgesi: Bağlayıcı 33">
            <a:extLst>
              <a:ext uri="{FF2B5EF4-FFF2-40B4-BE49-F238E27FC236}">
                <a16:creationId xmlns:a16="http://schemas.microsoft.com/office/drawing/2014/main" id="{B9146064-CFEA-409A-9E4A-A19AE677E5A9}"/>
              </a:ext>
            </a:extLst>
          </p:cNvPr>
          <p:cNvSpPr/>
          <p:nvPr/>
        </p:nvSpPr>
        <p:spPr>
          <a:xfrm>
            <a:off x="8986549" y="3646004"/>
            <a:ext cx="144000" cy="1440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kış Çizelgesi: Bağlayıcı 34">
            <a:extLst>
              <a:ext uri="{FF2B5EF4-FFF2-40B4-BE49-F238E27FC236}">
                <a16:creationId xmlns:a16="http://schemas.microsoft.com/office/drawing/2014/main" id="{59B9433D-DB4B-4B26-98BA-176DF20D09FB}"/>
              </a:ext>
            </a:extLst>
          </p:cNvPr>
          <p:cNvSpPr/>
          <p:nvPr/>
        </p:nvSpPr>
        <p:spPr>
          <a:xfrm>
            <a:off x="7213053" y="5731662"/>
            <a:ext cx="144000" cy="1440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kış Çizelgesi: Bağlayıcı 35">
            <a:extLst>
              <a:ext uri="{FF2B5EF4-FFF2-40B4-BE49-F238E27FC236}">
                <a16:creationId xmlns:a16="http://schemas.microsoft.com/office/drawing/2014/main" id="{A42A3E90-A1B6-480B-9B42-B03C7FA4D8AA}"/>
              </a:ext>
            </a:extLst>
          </p:cNvPr>
          <p:cNvSpPr/>
          <p:nvPr/>
        </p:nvSpPr>
        <p:spPr>
          <a:xfrm>
            <a:off x="9013053" y="3974134"/>
            <a:ext cx="144000" cy="1440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8" name="Düz Bağlayıcı 37">
            <a:extLst>
              <a:ext uri="{FF2B5EF4-FFF2-40B4-BE49-F238E27FC236}">
                <a16:creationId xmlns:a16="http://schemas.microsoft.com/office/drawing/2014/main" id="{BC2A5286-3F15-437A-ACA8-B8262C7C1CFA}"/>
              </a:ext>
            </a:extLst>
          </p:cNvPr>
          <p:cNvCxnSpPr>
            <a:cxnSpLocks/>
          </p:cNvCxnSpPr>
          <p:nvPr/>
        </p:nvCxnSpPr>
        <p:spPr>
          <a:xfrm>
            <a:off x="7296209" y="1950173"/>
            <a:ext cx="1773496" cy="177898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Bağlayıcı 40">
            <a:extLst>
              <a:ext uri="{FF2B5EF4-FFF2-40B4-BE49-F238E27FC236}">
                <a16:creationId xmlns:a16="http://schemas.microsoft.com/office/drawing/2014/main" id="{283DEBE3-39AB-4C7C-933F-6C40FB9BB27A}"/>
              </a:ext>
            </a:extLst>
          </p:cNvPr>
          <p:cNvCxnSpPr>
            <a:cxnSpLocks/>
          </p:cNvCxnSpPr>
          <p:nvPr/>
        </p:nvCxnSpPr>
        <p:spPr>
          <a:xfrm flipV="1">
            <a:off x="7317297" y="4051874"/>
            <a:ext cx="1764000" cy="172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261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34" grpId="0" animBg="1"/>
      <p:bldP spid="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kizkenar Üçgen 1">
            <a:extLst>
              <a:ext uri="{FF2B5EF4-FFF2-40B4-BE49-F238E27FC236}">
                <a16:creationId xmlns:a16="http://schemas.microsoft.com/office/drawing/2014/main" id="{34C94C92-1294-4A9C-99BB-CE97B73C7F93}"/>
              </a:ext>
            </a:extLst>
          </p:cNvPr>
          <p:cNvSpPr/>
          <p:nvPr/>
        </p:nvSpPr>
        <p:spPr>
          <a:xfrm>
            <a:off x="3776869" y="848139"/>
            <a:ext cx="3458818" cy="2676939"/>
          </a:xfrm>
          <a:prstGeom prst="triangl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kış Çizelgesi: Bağlayıcı 13">
            <a:extLst>
              <a:ext uri="{FF2B5EF4-FFF2-40B4-BE49-F238E27FC236}">
                <a16:creationId xmlns:a16="http://schemas.microsoft.com/office/drawing/2014/main" id="{1810145C-FCCA-4470-A52E-552D089AA8DC}"/>
              </a:ext>
            </a:extLst>
          </p:cNvPr>
          <p:cNvSpPr/>
          <p:nvPr/>
        </p:nvSpPr>
        <p:spPr>
          <a:xfrm>
            <a:off x="5440017" y="776139"/>
            <a:ext cx="144000" cy="1440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kış Çizelgesi: Bağlayıcı 14">
            <a:extLst>
              <a:ext uri="{FF2B5EF4-FFF2-40B4-BE49-F238E27FC236}">
                <a16:creationId xmlns:a16="http://schemas.microsoft.com/office/drawing/2014/main" id="{967DDBB5-437C-4858-992F-D58AD84FD2D5}"/>
              </a:ext>
            </a:extLst>
          </p:cNvPr>
          <p:cNvSpPr/>
          <p:nvPr/>
        </p:nvSpPr>
        <p:spPr>
          <a:xfrm>
            <a:off x="3704869" y="3429000"/>
            <a:ext cx="144000" cy="1440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kış Çizelgesi: Bağlayıcı 15">
            <a:extLst>
              <a:ext uri="{FF2B5EF4-FFF2-40B4-BE49-F238E27FC236}">
                <a16:creationId xmlns:a16="http://schemas.microsoft.com/office/drawing/2014/main" id="{EDA4D370-BB2F-4227-B415-70172C40B3DE}"/>
              </a:ext>
            </a:extLst>
          </p:cNvPr>
          <p:cNvSpPr/>
          <p:nvPr/>
        </p:nvSpPr>
        <p:spPr>
          <a:xfrm>
            <a:off x="7118191" y="3420834"/>
            <a:ext cx="144000" cy="1440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7" name="Resim 16">
            <a:extLst>
              <a:ext uri="{FF2B5EF4-FFF2-40B4-BE49-F238E27FC236}">
                <a16:creationId xmlns:a16="http://schemas.microsoft.com/office/drawing/2014/main" id="{8AE81883-80FE-4270-80C3-206B18E6A9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386" y="558247"/>
            <a:ext cx="579783" cy="579783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id="{7CC0BA89-D971-4D38-AA3A-B372D642CD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0299" y="3202942"/>
            <a:ext cx="579783" cy="579783"/>
          </a:xfrm>
          <a:prstGeom prst="rect">
            <a:avLst/>
          </a:prstGeom>
        </p:spPr>
      </p:pic>
      <p:sp>
        <p:nvSpPr>
          <p:cNvPr id="19" name="Metin kutusu 18">
            <a:extLst>
              <a:ext uri="{FF2B5EF4-FFF2-40B4-BE49-F238E27FC236}">
                <a16:creationId xmlns:a16="http://schemas.microsoft.com/office/drawing/2014/main" id="{BC538CB0-3441-4046-B097-D5B850547A3A}"/>
              </a:ext>
            </a:extLst>
          </p:cNvPr>
          <p:cNvSpPr txBox="1"/>
          <p:nvPr/>
        </p:nvSpPr>
        <p:spPr>
          <a:xfrm>
            <a:off x="1060174" y="4373217"/>
            <a:ext cx="10071652" cy="646331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TTKB Dik Temel Abece" pitchFamily="2" charset="-94"/>
              </a:rPr>
              <a:t>Üçgenin</a:t>
            </a:r>
            <a:r>
              <a:rPr lang="tr-TR" sz="3600" dirty="0">
                <a:latin typeface="TTKB Dik Temel Abece" pitchFamily="2" charset="-94"/>
              </a:rPr>
              <a:t> komşu köşesi olmadığından </a:t>
            </a:r>
            <a:r>
              <a:rPr lang="tr-TR" sz="3600" dirty="0">
                <a:solidFill>
                  <a:srgbClr val="FF0000"/>
                </a:solidFill>
                <a:latin typeface="TTKB Dik Temel Abece" pitchFamily="2" charset="-94"/>
              </a:rPr>
              <a:t>köşegeni </a:t>
            </a:r>
            <a:r>
              <a:rPr lang="tr-TR" sz="3600" dirty="0">
                <a:latin typeface="TTKB Dik Temel Abece" pitchFamily="2" charset="-94"/>
              </a:rPr>
              <a:t>de yoktur. </a:t>
            </a:r>
          </a:p>
        </p:txBody>
      </p:sp>
    </p:spTree>
    <p:extLst>
      <p:ext uri="{BB962C8B-B14F-4D97-AF65-F5344CB8AC3E}">
        <p14:creationId xmlns:p14="http://schemas.microsoft.com/office/powerpoint/2010/main" val="78605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D67EEE90-CD9E-4A86-9C88-A9DD545A19F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20000" y="5400260"/>
            <a:ext cx="6552000" cy="976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9864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Özell Eyfel Altıgen 3'Lü Zigon Sehpa - Ceviz Fiyatı">
            <a:extLst>
              <a:ext uri="{FF2B5EF4-FFF2-40B4-BE49-F238E27FC236}">
                <a16:creationId xmlns:a16="http://schemas.microsoft.com/office/drawing/2014/main" id="{DEB13B25-3D99-4E2A-BDB0-1E0DC5E382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14" y="662547"/>
            <a:ext cx="2766453" cy="276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6BD7E8E7-E11D-48EA-A3DA-555A6C106AD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6532" y="3490591"/>
            <a:ext cx="2897152" cy="2766453"/>
          </a:xfrm>
          <a:prstGeom prst="hexagon">
            <a:avLst/>
          </a:prstGeom>
        </p:spPr>
      </p:pic>
      <p:pic>
        <p:nvPicPr>
          <p:cNvPr id="1032" name="Picture 8" descr="Örgü Dantel Modelleri: Beşgen dantel sehpa örtüsü">
            <a:extLst>
              <a:ext uri="{FF2B5EF4-FFF2-40B4-BE49-F238E27FC236}">
                <a16:creationId xmlns:a16="http://schemas.microsoft.com/office/drawing/2014/main" id="{00C2AB61-087C-49AF-976B-0E7379D376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5221" y="662547"/>
            <a:ext cx="2702171" cy="2465731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94DDAA56-7FA6-4103-8DB4-AD14EED245C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731" y="3490591"/>
            <a:ext cx="2897152" cy="2897152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BBD2FDB9-0E14-4D9E-9A6B-3B3F1F9FD64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2122" y="494543"/>
            <a:ext cx="2869822" cy="2869822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3777E053-1453-4745-8584-F08EA9458D8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2122" y="3493636"/>
            <a:ext cx="2766454" cy="276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859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84361E46-0BFA-40BB-9AEB-93B6D92B3CF9}"/>
              </a:ext>
            </a:extLst>
          </p:cNvPr>
          <p:cNvSpPr txBox="1"/>
          <p:nvPr/>
        </p:nvSpPr>
        <p:spPr>
          <a:xfrm>
            <a:off x="1378227" y="821635"/>
            <a:ext cx="8759687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TTKB Dik Temel Abece" pitchFamily="2" charset="-94"/>
              </a:rPr>
              <a:t>Geometrik cisimleri </a:t>
            </a:r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kenar sayılarına </a:t>
            </a:r>
            <a:r>
              <a:rPr lang="tr-TR" sz="3200" dirty="0">
                <a:latin typeface="TTKB Dik Temel Abece" pitchFamily="2" charset="-94"/>
              </a:rPr>
              <a:t>göre isimlendiririz. </a:t>
            </a:r>
          </a:p>
        </p:txBody>
      </p:sp>
      <p:sp>
        <p:nvSpPr>
          <p:cNvPr id="5" name="Elmas 4">
            <a:extLst>
              <a:ext uri="{FF2B5EF4-FFF2-40B4-BE49-F238E27FC236}">
                <a16:creationId xmlns:a16="http://schemas.microsoft.com/office/drawing/2014/main" id="{918A7B99-96EA-4E8B-AF89-1209E946E141}"/>
              </a:ext>
            </a:extLst>
          </p:cNvPr>
          <p:cNvSpPr/>
          <p:nvPr/>
        </p:nvSpPr>
        <p:spPr>
          <a:xfrm>
            <a:off x="1398056" y="1921760"/>
            <a:ext cx="2266219" cy="1881809"/>
          </a:xfrm>
          <a:prstGeom prst="diamond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1" name="Resim 10">
            <a:extLst>
              <a:ext uri="{FF2B5EF4-FFF2-40B4-BE49-F238E27FC236}">
                <a16:creationId xmlns:a16="http://schemas.microsoft.com/office/drawing/2014/main" id="{A949B80B-DB51-4B93-8971-5973E27A70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651" y="3995335"/>
            <a:ext cx="2041030" cy="2041030"/>
          </a:xfrm>
          <a:prstGeom prst="rect">
            <a:avLst/>
          </a:prstGeom>
        </p:spPr>
      </p:pic>
      <p:cxnSp>
        <p:nvCxnSpPr>
          <p:cNvPr id="9" name="Düz Ok Bağlayıcısı 8">
            <a:extLst>
              <a:ext uri="{FF2B5EF4-FFF2-40B4-BE49-F238E27FC236}">
                <a16:creationId xmlns:a16="http://schemas.microsoft.com/office/drawing/2014/main" id="{10A1493D-E731-40D1-ADBC-1140E74611D3}"/>
              </a:ext>
            </a:extLst>
          </p:cNvPr>
          <p:cNvCxnSpPr>
            <a:cxnSpLocks/>
          </p:cNvCxnSpPr>
          <p:nvPr/>
        </p:nvCxnSpPr>
        <p:spPr>
          <a:xfrm>
            <a:off x="3803374" y="2862664"/>
            <a:ext cx="2544417" cy="113267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Ok Bağlayıcısı 12">
            <a:extLst>
              <a:ext uri="{FF2B5EF4-FFF2-40B4-BE49-F238E27FC236}">
                <a16:creationId xmlns:a16="http://schemas.microsoft.com/office/drawing/2014/main" id="{AD461E05-4EA0-48F7-ACC8-DE4C00060224}"/>
              </a:ext>
            </a:extLst>
          </p:cNvPr>
          <p:cNvCxnSpPr>
            <a:cxnSpLocks/>
          </p:cNvCxnSpPr>
          <p:nvPr/>
        </p:nvCxnSpPr>
        <p:spPr>
          <a:xfrm flipV="1">
            <a:off x="3690731" y="4161183"/>
            <a:ext cx="2657060" cy="95415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FF2072E6-7422-4626-9429-817490B32276}"/>
              </a:ext>
            </a:extLst>
          </p:cNvPr>
          <p:cNvSpPr txBox="1"/>
          <p:nvPr/>
        </p:nvSpPr>
        <p:spPr>
          <a:xfrm>
            <a:off x="6732104" y="2964283"/>
            <a:ext cx="4876800" cy="230832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200" dirty="0">
                <a:latin typeface="TTKB Dik Temel Abece" pitchFamily="2" charset="-94"/>
              </a:rPr>
              <a:t>  </a:t>
            </a:r>
            <a:r>
              <a:rPr lang="tr-TR" sz="3600" dirty="0">
                <a:latin typeface="TTKB Dik Temel Abece" pitchFamily="2" charset="-94"/>
              </a:rPr>
              <a:t>Dört kenarı ve dört köşesi olan geometrik şekiller ‘</a:t>
            </a:r>
            <a:r>
              <a:rPr lang="tr-TR" sz="3600" dirty="0">
                <a:solidFill>
                  <a:srgbClr val="FF0000"/>
                </a:solidFill>
                <a:latin typeface="TTKB Dik Temel Abece" pitchFamily="2" charset="-94"/>
              </a:rPr>
              <a:t>dörtgen</a:t>
            </a:r>
            <a:r>
              <a:rPr lang="tr-TR" sz="3600" dirty="0">
                <a:latin typeface="TTKB Dik Temel Abece" pitchFamily="2" charset="-94"/>
              </a:rPr>
              <a:t>’ diye isimlendirilir.</a:t>
            </a:r>
            <a:endParaRPr lang="tr-TR" sz="3200" dirty="0">
              <a:latin typeface="TTKB Dik Temel Abece" pitchFamily="2" charset="-94"/>
            </a:endParaRPr>
          </a:p>
        </p:txBody>
      </p:sp>
      <p:sp>
        <p:nvSpPr>
          <p:cNvPr id="19" name="Akış Çizelgesi: Bağlayıcı 18">
            <a:extLst>
              <a:ext uri="{FF2B5EF4-FFF2-40B4-BE49-F238E27FC236}">
                <a16:creationId xmlns:a16="http://schemas.microsoft.com/office/drawing/2014/main" id="{23598755-B8C3-462B-83F9-756EBD0A86BE}"/>
              </a:ext>
            </a:extLst>
          </p:cNvPr>
          <p:cNvSpPr/>
          <p:nvPr/>
        </p:nvSpPr>
        <p:spPr>
          <a:xfrm>
            <a:off x="1326056" y="2790664"/>
            <a:ext cx="144000" cy="144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Akış Çizelgesi: Bağlayıcı 19">
            <a:extLst>
              <a:ext uri="{FF2B5EF4-FFF2-40B4-BE49-F238E27FC236}">
                <a16:creationId xmlns:a16="http://schemas.microsoft.com/office/drawing/2014/main" id="{76AFC1CD-9BE8-4597-8FD2-17B01AF64FB9}"/>
              </a:ext>
            </a:extLst>
          </p:cNvPr>
          <p:cNvSpPr/>
          <p:nvPr/>
        </p:nvSpPr>
        <p:spPr>
          <a:xfrm>
            <a:off x="2459165" y="1882537"/>
            <a:ext cx="144000" cy="144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Akış Çizelgesi: Bağlayıcı 20">
            <a:extLst>
              <a:ext uri="{FF2B5EF4-FFF2-40B4-BE49-F238E27FC236}">
                <a16:creationId xmlns:a16="http://schemas.microsoft.com/office/drawing/2014/main" id="{4BDAE2A5-3828-49B4-8A9F-BFFA86E0F133}"/>
              </a:ext>
            </a:extLst>
          </p:cNvPr>
          <p:cNvSpPr/>
          <p:nvPr/>
        </p:nvSpPr>
        <p:spPr>
          <a:xfrm>
            <a:off x="3592275" y="2790664"/>
            <a:ext cx="144000" cy="144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Akış Çizelgesi: Bağlayıcı 21">
            <a:extLst>
              <a:ext uri="{FF2B5EF4-FFF2-40B4-BE49-F238E27FC236}">
                <a16:creationId xmlns:a16="http://schemas.microsoft.com/office/drawing/2014/main" id="{A7DE64D5-DD22-4C32-99B1-DB1EE9304971}"/>
              </a:ext>
            </a:extLst>
          </p:cNvPr>
          <p:cNvSpPr/>
          <p:nvPr/>
        </p:nvSpPr>
        <p:spPr>
          <a:xfrm>
            <a:off x="2459165" y="3718317"/>
            <a:ext cx="144000" cy="144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4152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84361E46-0BFA-40BB-9AEB-93B6D92B3CF9}"/>
              </a:ext>
            </a:extLst>
          </p:cNvPr>
          <p:cNvSpPr txBox="1"/>
          <p:nvPr/>
        </p:nvSpPr>
        <p:spPr>
          <a:xfrm>
            <a:off x="1378227" y="821635"/>
            <a:ext cx="8759687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TTKB Dik Temel Abece" pitchFamily="2" charset="-94"/>
              </a:rPr>
              <a:t>Geometrik cisimleri </a:t>
            </a:r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kenar sayılarına </a:t>
            </a:r>
            <a:r>
              <a:rPr lang="tr-TR" sz="3200" dirty="0">
                <a:latin typeface="TTKB Dik Temel Abece" pitchFamily="2" charset="-94"/>
              </a:rPr>
              <a:t>göre isimlendiririz. </a:t>
            </a:r>
          </a:p>
        </p:txBody>
      </p:sp>
      <p:cxnSp>
        <p:nvCxnSpPr>
          <p:cNvPr id="9" name="Düz Ok Bağlayıcısı 8">
            <a:extLst>
              <a:ext uri="{FF2B5EF4-FFF2-40B4-BE49-F238E27FC236}">
                <a16:creationId xmlns:a16="http://schemas.microsoft.com/office/drawing/2014/main" id="{10A1493D-E731-40D1-ADBC-1140E74611D3}"/>
              </a:ext>
            </a:extLst>
          </p:cNvPr>
          <p:cNvCxnSpPr>
            <a:cxnSpLocks/>
          </p:cNvCxnSpPr>
          <p:nvPr/>
        </p:nvCxnSpPr>
        <p:spPr>
          <a:xfrm>
            <a:off x="3723862" y="2928924"/>
            <a:ext cx="2544417" cy="113267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Ok Bağlayıcısı 12">
            <a:extLst>
              <a:ext uri="{FF2B5EF4-FFF2-40B4-BE49-F238E27FC236}">
                <a16:creationId xmlns:a16="http://schemas.microsoft.com/office/drawing/2014/main" id="{AD461E05-4EA0-48F7-ACC8-DE4C00060224}"/>
              </a:ext>
            </a:extLst>
          </p:cNvPr>
          <p:cNvCxnSpPr>
            <a:cxnSpLocks/>
          </p:cNvCxnSpPr>
          <p:nvPr/>
        </p:nvCxnSpPr>
        <p:spPr>
          <a:xfrm flipV="1">
            <a:off x="3690731" y="4174435"/>
            <a:ext cx="2577548" cy="94090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FF2072E6-7422-4626-9429-817490B32276}"/>
              </a:ext>
            </a:extLst>
          </p:cNvPr>
          <p:cNvSpPr txBox="1"/>
          <p:nvPr/>
        </p:nvSpPr>
        <p:spPr>
          <a:xfrm>
            <a:off x="6394176" y="3574270"/>
            <a:ext cx="4147148" cy="12003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200" dirty="0">
                <a:latin typeface="TTKB Dik Temel Abece" pitchFamily="2" charset="-94"/>
              </a:rPr>
              <a:t>  </a:t>
            </a:r>
            <a:r>
              <a:rPr lang="tr-TR" sz="3600" dirty="0">
                <a:solidFill>
                  <a:srgbClr val="FF0000"/>
                </a:solidFill>
                <a:latin typeface="TTKB Dik Temel Abece" pitchFamily="2" charset="-94"/>
              </a:rPr>
              <a:t>Kare</a:t>
            </a:r>
            <a:r>
              <a:rPr lang="tr-TR" sz="3600" dirty="0">
                <a:latin typeface="TTKB Dik Temel Abece" pitchFamily="2" charset="-94"/>
              </a:rPr>
              <a:t> ve </a:t>
            </a:r>
            <a:r>
              <a:rPr lang="tr-TR" sz="3600" dirty="0">
                <a:solidFill>
                  <a:srgbClr val="FF0000"/>
                </a:solidFill>
                <a:latin typeface="TTKB Dik Temel Abece" pitchFamily="2" charset="-94"/>
              </a:rPr>
              <a:t>dikdörtgen</a:t>
            </a:r>
            <a:r>
              <a:rPr lang="tr-TR" sz="3600" dirty="0">
                <a:latin typeface="TTKB Dik Temel Abece" pitchFamily="2" charset="-94"/>
              </a:rPr>
              <a:t> de birer </a:t>
            </a:r>
            <a:r>
              <a:rPr lang="tr-TR" sz="3600" dirty="0">
                <a:solidFill>
                  <a:srgbClr val="FF0000"/>
                </a:solidFill>
                <a:latin typeface="TTKB Dik Temel Abece" pitchFamily="2" charset="-94"/>
              </a:rPr>
              <a:t>dörtgen</a:t>
            </a:r>
            <a:r>
              <a:rPr lang="tr-TR" sz="3600" dirty="0">
                <a:latin typeface="TTKB Dik Temel Abece" pitchFamily="2" charset="-94"/>
              </a:rPr>
              <a:t>dir.</a:t>
            </a:r>
            <a:endParaRPr lang="tr-TR" sz="3200" dirty="0">
              <a:latin typeface="TTKB Dik Temel Abece" pitchFamily="2" charset="-94"/>
            </a:endParaRPr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371E198F-1317-420D-B258-9C1B4BD47F94}"/>
              </a:ext>
            </a:extLst>
          </p:cNvPr>
          <p:cNvSpPr/>
          <p:nvPr/>
        </p:nvSpPr>
        <p:spPr>
          <a:xfrm>
            <a:off x="1431235" y="2118129"/>
            <a:ext cx="1800000" cy="180000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09C9904A-7742-4B3A-964E-1EA60C73E059}"/>
              </a:ext>
            </a:extLst>
          </p:cNvPr>
          <p:cNvSpPr/>
          <p:nvPr/>
        </p:nvSpPr>
        <p:spPr>
          <a:xfrm>
            <a:off x="1007165" y="4293704"/>
            <a:ext cx="2557670" cy="1537253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CA4BDD6D-602C-488D-B0D3-0609F605C0FF}"/>
              </a:ext>
            </a:extLst>
          </p:cNvPr>
          <p:cNvSpPr/>
          <p:nvPr/>
        </p:nvSpPr>
        <p:spPr>
          <a:xfrm>
            <a:off x="1351722" y="2050171"/>
            <a:ext cx="144000" cy="144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kış Çizelgesi: Bağlayıcı 11">
            <a:extLst>
              <a:ext uri="{FF2B5EF4-FFF2-40B4-BE49-F238E27FC236}">
                <a16:creationId xmlns:a16="http://schemas.microsoft.com/office/drawing/2014/main" id="{9A6F87BA-9F7D-4219-9568-962D3883A325}"/>
              </a:ext>
            </a:extLst>
          </p:cNvPr>
          <p:cNvSpPr/>
          <p:nvPr/>
        </p:nvSpPr>
        <p:spPr>
          <a:xfrm>
            <a:off x="3159235" y="2046129"/>
            <a:ext cx="144000" cy="144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kış Çizelgesi: Bağlayıcı 13">
            <a:extLst>
              <a:ext uri="{FF2B5EF4-FFF2-40B4-BE49-F238E27FC236}">
                <a16:creationId xmlns:a16="http://schemas.microsoft.com/office/drawing/2014/main" id="{3E5600C7-B44A-4C56-A061-A75E303A12BA}"/>
              </a:ext>
            </a:extLst>
          </p:cNvPr>
          <p:cNvSpPr/>
          <p:nvPr/>
        </p:nvSpPr>
        <p:spPr>
          <a:xfrm>
            <a:off x="1364975" y="3842087"/>
            <a:ext cx="144000" cy="144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kış Çizelgesi: Bağlayıcı 14">
            <a:extLst>
              <a:ext uri="{FF2B5EF4-FFF2-40B4-BE49-F238E27FC236}">
                <a16:creationId xmlns:a16="http://schemas.microsoft.com/office/drawing/2014/main" id="{6BD5F3FF-6232-4727-9403-37A96179A656}"/>
              </a:ext>
            </a:extLst>
          </p:cNvPr>
          <p:cNvSpPr/>
          <p:nvPr/>
        </p:nvSpPr>
        <p:spPr>
          <a:xfrm>
            <a:off x="3140453" y="3834612"/>
            <a:ext cx="144000" cy="144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Akış Çizelgesi: Bağlayıcı 16">
            <a:extLst>
              <a:ext uri="{FF2B5EF4-FFF2-40B4-BE49-F238E27FC236}">
                <a16:creationId xmlns:a16="http://schemas.microsoft.com/office/drawing/2014/main" id="{7E9AE539-CE14-4438-9863-B015864C6773}"/>
              </a:ext>
            </a:extLst>
          </p:cNvPr>
          <p:cNvSpPr/>
          <p:nvPr/>
        </p:nvSpPr>
        <p:spPr>
          <a:xfrm>
            <a:off x="967148" y="4221704"/>
            <a:ext cx="144000" cy="144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Akış Çizelgesi: Bağlayıcı 17">
            <a:extLst>
              <a:ext uri="{FF2B5EF4-FFF2-40B4-BE49-F238E27FC236}">
                <a16:creationId xmlns:a16="http://schemas.microsoft.com/office/drawing/2014/main" id="{6F1229F5-AB8E-4C9D-9568-9380FB37C695}"/>
              </a:ext>
            </a:extLst>
          </p:cNvPr>
          <p:cNvSpPr/>
          <p:nvPr/>
        </p:nvSpPr>
        <p:spPr>
          <a:xfrm>
            <a:off x="3474626" y="4248208"/>
            <a:ext cx="144000" cy="144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kış Çizelgesi: Bağlayıcı 18">
            <a:extLst>
              <a:ext uri="{FF2B5EF4-FFF2-40B4-BE49-F238E27FC236}">
                <a16:creationId xmlns:a16="http://schemas.microsoft.com/office/drawing/2014/main" id="{EEE2F88D-8463-4A33-8047-092A0F3C4A6D}"/>
              </a:ext>
            </a:extLst>
          </p:cNvPr>
          <p:cNvSpPr/>
          <p:nvPr/>
        </p:nvSpPr>
        <p:spPr>
          <a:xfrm>
            <a:off x="935165" y="5732453"/>
            <a:ext cx="144000" cy="144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Akış Çizelgesi: Bağlayıcı 19">
            <a:extLst>
              <a:ext uri="{FF2B5EF4-FFF2-40B4-BE49-F238E27FC236}">
                <a16:creationId xmlns:a16="http://schemas.microsoft.com/office/drawing/2014/main" id="{8F44E283-D8FF-44AE-BA58-014A7D4C3341}"/>
              </a:ext>
            </a:extLst>
          </p:cNvPr>
          <p:cNvSpPr/>
          <p:nvPr/>
        </p:nvSpPr>
        <p:spPr>
          <a:xfrm>
            <a:off x="3460852" y="5762873"/>
            <a:ext cx="144000" cy="1440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517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84361E46-0BFA-40BB-9AEB-93B6D92B3CF9}"/>
              </a:ext>
            </a:extLst>
          </p:cNvPr>
          <p:cNvSpPr txBox="1"/>
          <p:nvPr/>
        </p:nvSpPr>
        <p:spPr>
          <a:xfrm>
            <a:off x="1391481" y="543306"/>
            <a:ext cx="8759687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TTKB Dik Temel Abece" pitchFamily="2" charset="-94"/>
              </a:rPr>
              <a:t>Geometrik cisimleri </a:t>
            </a:r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kenar sayılarına </a:t>
            </a:r>
            <a:r>
              <a:rPr lang="tr-TR" sz="3200" dirty="0">
                <a:latin typeface="TTKB Dik Temel Abece" pitchFamily="2" charset="-94"/>
              </a:rPr>
              <a:t>göre isimlendiririz. </a:t>
            </a:r>
          </a:p>
        </p:txBody>
      </p:sp>
      <p:cxnSp>
        <p:nvCxnSpPr>
          <p:cNvPr id="4" name="Düz Bağlayıcı 3">
            <a:extLst>
              <a:ext uri="{FF2B5EF4-FFF2-40B4-BE49-F238E27FC236}">
                <a16:creationId xmlns:a16="http://schemas.microsoft.com/office/drawing/2014/main" id="{B7FEAC97-0155-412C-AAF0-1545A4600279}"/>
              </a:ext>
            </a:extLst>
          </p:cNvPr>
          <p:cNvCxnSpPr/>
          <p:nvPr/>
        </p:nvCxnSpPr>
        <p:spPr>
          <a:xfrm>
            <a:off x="2796209" y="2438400"/>
            <a:ext cx="0" cy="161676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Bağlayıcı 5">
            <a:extLst>
              <a:ext uri="{FF2B5EF4-FFF2-40B4-BE49-F238E27FC236}">
                <a16:creationId xmlns:a16="http://schemas.microsoft.com/office/drawing/2014/main" id="{78DF1CAD-9159-4103-AF76-AC0765357AE3}"/>
              </a:ext>
            </a:extLst>
          </p:cNvPr>
          <p:cNvCxnSpPr/>
          <p:nvPr/>
        </p:nvCxnSpPr>
        <p:spPr>
          <a:xfrm>
            <a:off x="2796209" y="2438400"/>
            <a:ext cx="178904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>
            <a:extLst>
              <a:ext uri="{FF2B5EF4-FFF2-40B4-BE49-F238E27FC236}">
                <a16:creationId xmlns:a16="http://schemas.microsoft.com/office/drawing/2014/main" id="{0A41F695-B534-4FB0-82BC-F740BB5F2BD9}"/>
              </a:ext>
            </a:extLst>
          </p:cNvPr>
          <p:cNvCxnSpPr>
            <a:cxnSpLocks/>
          </p:cNvCxnSpPr>
          <p:nvPr/>
        </p:nvCxnSpPr>
        <p:spPr>
          <a:xfrm>
            <a:off x="4585252" y="2438400"/>
            <a:ext cx="530087" cy="15107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id="{96065939-BB71-43C6-82AC-2C43F0BF99CC}"/>
              </a:ext>
            </a:extLst>
          </p:cNvPr>
          <p:cNvCxnSpPr/>
          <p:nvPr/>
        </p:nvCxnSpPr>
        <p:spPr>
          <a:xfrm>
            <a:off x="2796209" y="4055165"/>
            <a:ext cx="200107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8F8BCE5E-0676-4F51-86BD-A1B984CEB529}"/>
              </a:ext>
            </a:extLst>
          </p:cNvPr>
          <p:cNvSpPr/>
          <p:nvPr/>
        </p:nvSpPr>
        <p:spPr>
          <a:xfrm>
            <a:off x="4439478" y="3429000"/>
            <a:ext cx="1073423" cy="108998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12946C3F-13B0-4DE8-9B90-37ADF384ECCF}"/>
              </a:ext>
            </a:extLst>
          </p:cNvPr>
          <p:cNvSpPr txBox="1"/>
          <p:nvPr/>
        </p:nvSpPr>
        <p:spPr>
          <a:xfrm>
            <a:off x="5923721" y="2708173"/>
            <a:ext cx="5539409" cy="1077218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TTKB Dik Temel Abece" pitchFamily="2" charset="-94"/>
              </a:rPr>
              <a:t>Şekil </a:t>
            </a:r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kapalı olmadığı için </a:t>
            </a:r>
            <a:r>
              <a:rPr lang="tr-TR" sz="3200" dirty="0">
                <a:latin typeface="TTKB Dik Temel Abece" pitchFamily="2" charset="-94"/>
              </a:rPr>
              <a:t>dörtgen olarak isimlendiremiyoruz.</a:t>
            </a:r>
          </a:p>
        </p:txBody>
      </p:sp>
    </p:spTree>
    <p:extLst>
      <p:ext uri="{BB962C8B-B14F-4D97-AF65-F5344CB8AC3E}">
        <p14:creationId xmlns:p14="http://schemas.microsoft.com/office/powerpoint/2010/main" val="127247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84361E46-0BFA-40BB-9AEB-93B6D92B3CF9}"/>
              </a:ext>
            </a:extLst>
          </p:cNvPr>
          <p:cNvSpPr txBox="1"/>
          <p:nvPr/>
        </p:nvSpPr>
        <p:spPr>
          <a:xfrm>
            <a:off x="1391481" y="543306"/>
            <a:ext cx="8759687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TTKB Dik Temel Abece" pitchFamily="2" charset="-94"/>
              </a:rPr>
              <a:t>Geometrik cisimleri </a:t>
            </a:r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kenar sayılarına</a:t>
            </a:r>
            <a:r>
              <a:rPr lang="tr-TR" sz="3200" dirty="0">
                <a:latin typeface="TTKB Dik Temel Abece" pitchFamily="2" charset="-94"/>
              </a:rPr>
              <a:t> göre isimlendiririz. </a:t>
            </a:r>
          </a:p>
        </p:txBody>
      </p:sp>
      <p:cxnSp>
        <p:nvCxnSpPr>
          <p:cNvPr id="9" name="Düz Ok Bağlayıcısı 8">
            <a:extLst>
              <a:ext uri="{FF2B5EF4-FFF2-40B4-BE49-F238E27FC236}">
                <a16:creationId xmlns:a16="http://schemas.microsoft.com/office/drawing/2014/main" id="{10A1493D-E731-40D1-ADBC-1140E74611D3}"/>
              </a:ext>
            </a:extLst>
          </p:cNvPr>
          <p:cNvCxnSpPr>
            <a:cxnSpLocks/>
          </p:cNvCxnSpPr>
          <p:nvPr/>
        </p:nvCxnSpPr>
        <p:spPr>
          <a:xfrm>
            <a:off x="3723862" y="2928924"/>
            <a:ext cx="2544417" cy="113267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Ok Bağlayıcısı 12">
            <a:extLst>
              <a:ext uri="{FF2B5EF4-FFF2-40B4-BE49-F238E27FC236}">
                <a16:creationId xmlns:a16="http://schemas.microsoft.com/office/drawing/2014/main" id="{AD461E05-4EA0-48F7-ACC8-DE4C00060224}"/>
              </a:ext>
            </a:extLst>
          </p:cNvPr>
          <p:cNvCxnSpPr>
            <a:cxnSpLocks/>
          </p:cNvCxnSpPr>
          <p:nvPr/>
        </p:nvCxnSpPr>
        <p:spPr>
          <a:xfrm flipV="1">
            <a:off x="3690731" y="4174435"/>
            <a:ext cx="2577548" cy="94090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FF2072E6-7422-4626-9429-817490B32276}"/>
              </a:ext>
            </a:extLst>
          </p:cNvPr>
          <p:cNvSpPr txBox="1"/>
          <p:nvPr/>
        </p:nvSpPr>
        <p:spPr>
          <a:xfrm>
            <a:off x="6394176" y="3401994"/>
            <a:ext cx="4147148" cy="15696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5 kenarı </a:t>
            </a:r>
            <a:r>
              <a:rPr lang="tr-TR" sz="3200" dirty="0">
                <a:latin typeface="TTKB Dik Temel Abece" pitchFamily="2" charset="-94"/>
              </a:rPr>
              <a:t>ve </a:t>
            </a:r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5 köşesi </a:t>
            </a:r>
            <a:r>
              <a:rPr lang="tr-TR" sz="3200" dirty="0">
                <a:latin typeface="TTKB Dik Temel Abece" pitchFamily="2" charset="-94"/>
              </a:rPr>
              <a:t>olan </a:t>
            </a:r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kapalı </a:t>
            </a:r>
            <a:r>
              <a:rPr lang="tr-TR" sz="3200" dirty="0">
                <a:latin typeface="TTKB Dik Temel Abece" pitchFamily="2" charset="-94"/>
              </a:rPr>
              <a:t>şekillere</a:t>
            </a:r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 </a:t>
            </a:r>
            <a:r>
              <a:rPr lang="tr-TR" sz="3200" dirty="0">
                <a:latin typeface="TTKB Dik Temel Abece" pitchFamily="2" charset="-94"/>
              </a:rPr>
              <a:t>beşgen adı verilir. </a:t>
            </a:r>
          </a:p>
        </p:txBody>
      </p:sp>
      <p:pic>
        <p:nvPicPr>
          <p:cNvPr id="21" name="Resim 20">
            <a:extLst>
              <a:ext uri="{FF2B5EF4-FFF2-40B4-BE49-F238E27FC236}">
                <a16:creationId xmlns:a16="http://schemas.microsoft.com/office/drawing/2014/main" id="{E788A2FD-088B-491E-AD4B-8BF2864564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481" y="1374410"/>
            <a:ext cx="2199860" cy="2199860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7B1B5519-8DC6-4F33-880F-8B67D56356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258" y="3754762"/>
            <a:ext cx="2111478" cy="2039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41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84361E46-0BFA-40BB-9AEB-93B6D92B3CF9}"/>
              </a:ext>
            </a:extLst>
          </p:cNvPr>
          <p:cNvSpPr txBox="1"/>
          <p:nvPr/>
        </p:nvSpPr>
        <p:spPr>
          <a:xfrm>
            <a:off x="1391481" y="543306"/>
            <a:ext cx="8759687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TTKB Dik Temel Abece" pitchFamily="2" charset="-94"/>
              </a:rPr>
              <a:t>Geometrik cisimleri </a:t>
            </a:r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kenar sayılarına </a:t>
            </a:r>
            <a:r>
              <a:rPr lang="tr-TR" sz="3200" dirty="0">
                <a:latin typeface="TTKB Dik Temel Abece" pitchFamily="2" charset="-94"/>
              </a:rPr>
              <a:t>göre isimlendiririz. </a:t>
            </a:r>
          </a:p>
        </p:txBody>
      </p:sp>
      <p:cxnSp>
        <p:nvCxnSpPr>
          <p:cNvPr id="9" name="Düz Ok Bağlayıcısı 8">
            <a:extLst>
              <a:ext uri="{FF2B5EF4-FFF2-40B4-BE49-F238E27FC236}">
                <a16:creationId xmlns:a16="http://schemas.microsoft.com/office/drawing/2014/main" id="{10A1493D-E731-40D1-ADBC-1140E74611D3}"/>
              </a:ext>
            </a:extLst>
          </p:cNvPr>
          <p:cNvCxnSpPr>
            <a:cxnSpLocks/>
          </p:cNvCxnSpPr>
          <p:nvPr/>
        </p:nvCxnSpPr>
        <p:spPr>
          <a:xfrm>
            <a:off x="3723862" y="2928924"/>
            <a:ext cx="2544417" cy="113267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Ok Bağlayıcısı 12">
            <a:extLst>
              <a:ext uri="{FF2B5EF4-FFF2-40B4-BE49-F238E27FC236}">
                <a16:creationId xmlns:a16="http://schemas.microsoft.com/office/drawing/2014/main" id="{AD461E05-4EA0-48F7-ACC8-DE4C00060224}"/>
              </a:ext>
            </a:extLst>
          </p:cNvPr>
          <p:cNvCxnSpPr>
            <a:cxnSpLocks/>
          </p:cNvCxnSpPr>
          <p:nvPr/>
        </p:nvCxnSpPr>
        <p:spPr>
          <a:xfrm flipV="1">
            <a:off x="3690731" y="4174435"/>
            <a:ext cx="2577548" cy="94090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FF2072E6-7422-4626-9429-817490B32276}"/>
              </a:ext>
            </a:extLst>
          </p:cNvPr>
          <p:cNvSpPr txBox="1"/>
          <p:nvPr/>
        </p:nvSpPr>
        <p:spPr>
          <a:xfrm>
            <a:off x="6394176" y="3401994"/>
            <a:ext cx="4147148" cy="15696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 6 kenarı </a:t>
            </a:r>
            <a:r>
              <a:rPr lang="tr-TR" sz="3200" dirty="0">
                <a:latin typeface="TTKB Dik Temel Abece" pitchFamily="2" charset="-94"/>
              </a:rPr>
              <a:t>ve </a:t>
            </a:r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6 köşesi </a:t>
            </a:r>
            <a:r>
              <a:rPr lang="tr-TR" sz="3200" dirty="0">
                <a:latin typeface="TTKB Dik Temel Abece" pitchFamily="2" charset="-94"/>
              </a:rPr>
              <a:t>olan </a:t>
            </a:r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kapalı </a:t>
            </a:r>
            <a:r>
              <a:rPr lang="tr-TR" sz="3200" dirty="0">
                <a:latin typeface="TTKB Dik Temel Abece" pitchFamily="2" charset="-94"/>
              </a:rPr>
              <a:t>şekillere</a:t>
            </a:r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 altıgen</a:t>
            </a:r>
            <a:r>
              <a:rPr lang="tr-TR" sz="3200" dirty="0">
                <a:latin typeface="TTKB Dik Temel Abece" pitchFamily="2" charset="-94"/>
              </a:rPr>
              <a:t> adı verilir. </a:t>
            </a:r>
          </a:p>
        </p:txBody>
      </p:sp>
      <p:pic>
        <p:nvPicPr>
          <p:cNvPr id="8" name="Picture 8" descr="Örgü Dantel Modelleri: Beşgen dantel sehpa örtüsü">
            <a:extLst>
              <a:ext uri="{FF2B5EF4-FFF2-40B4-BE49-F238E27FC236}">
                <a16:creationId xmlns:a16="http://schemas.microsoft.com/office/drawing/2014/main" id="{EB4E5E02-64CF-4A83-A629-A822A1A38A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261" y="1639978"/>
            <a:ext cx="2264848" cy="2066674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ltıgen 2">
            <a:extLst>
              <a:ext uri="{FF2B5EF4-FFF2-40B4-BE49-F238E27FC236}">
                <a16:creationId xmlns:a16="http://schemas.microsoft.com/office/drawing/2014/main" id="{4EBF794B-0660-4FD7-851F-3DB44D8B811C}"/>
              </a:ext>
            </a:extLst>
          </p:cNvPr>
          <p:cNvSpPr/>
          <p:nvPr/>
        </p:nvSpPr>
        <p:spPr>
          <a:xfrm>
            <a:off x="1301261" y="4082004"/>
            <a:ext cx="2264848" cy="2066674"/>
          </a:xfrm>
          <a:prstGeom prst="hexagon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9620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84361E46-0BFA-40BB-9AEB-93B6D92B3CF9}"/>
              </a:ext>
            </a:extLst>
          </p:cNvPr>
          <p:cNvSpPr txBox="1"/>
          <p:nvPr/>
        </p:nvSpPr>
        <p:spPr>
          <a:xfrm>
            <a:off x="1391481" y="543306"/>
            <a:ext cx="8759687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TTKB Dik Temel Abece" pitchFamily="2" charset="-94"/>
              </a:rPr>
              <a:t>Geometrik cisimleri </a:t>
            </a:r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kenar sayılarına </a:t>
            </a:r>
            <a:r>
              <a:rPr lang="tr-TR" sz="3200" dirty="0">
                <a:latin typeface="TTKB Dik Temel Abece" pitchFamily="2" charset="-94"/>
              </a:rPr>
              <a:t>göre isimlendiririz. </a:t>
            </a:r>
          </a:p>
        </p:txBody>
      </p:sp>
      <p:cxnSp>
        <p:nvCxnSpPr>
          <p:cNvPr id="9" name="Düz Ok Bağlayıcısı 8">
            <a:extLst>
              <a:ext uri="{FF2B5EF4-FFF2-40B4-BE49-F238E27FC236}">
                <a16:creationId xmlns:a16="http://schemas.microsoft.com/office/drawing/2014/main" id="{10A1493D-E731-40D1-ADBC-1140E74611D3}"/>
              </a:ext>
            </a:extLst>
          </p:cNvPr>
          <p:cNvCxnSpPr>
            <a:cxnSpLocks/>
          </p:cNvCxnSpPr>
          <p:nvPr/>
        </p:nvCxnSpPr>
        <p:spPr>
          <a:xfrm>
            <a:off x="3723862" y="2928924"/>
            <a:ext cx="2544417" cy="113267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Ok Bağlayıcısı 12">
            <a:extLst>
              <a:ext uri="{FF2B5EF4-FFF2-40B4-BE49-F238E27FC236}">
                <a16:creationId xmlns:a16="http://schemas.microsoft.com/office/drawing/2014/main" id="{AD461E05-4EA0-48F7-ACC8-DE4C00060224}"/>
              </a:ext>
            </a:extLst>
          </p:cNvPr>
          <p:cNvCxnSpPr>
            <a:cxnSpLocks/>
          </p:cNvCxnSpPr>
          <p:nvPr/>
        </p:nvCxnSpPr>
        <p:spPr>
          <a:xfrm flipV="1">
            <a:off x="3690731" y="4174435"/>
            <a:ext cx="2577548" cy="94090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FF2072E6-7422-4626-9429-817490B32276}"/>
              </a:ext>
            </a:extLst>
          </p:cNvPr>
          <p:cNvSpPr txBox="1"/>
          <p:nvPr/>
        </p:nvSpPr>
        <p:spPr>
          <a:xfrm>
            <a:off x="6394176" y="3401994"/>
            <a:ext cx="4147148" cy="15696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 8 kenarı </a:t>
            </a:r>
            <a:r>
              <a:rPr lang="tr-TR" sz="3200" dirty="0">
                <a:latin typeface="TTKB Dik Temel Abece" pitchFamily="2" charset="-94"/>
              </a:rPr>
              <a:t>ve </a:t>
            </a:r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8 köşesi </a:t>
            </a:r>
            <a:r>
              <a:rPr lang="tr-TR" sz="3200" dirty="0">
                <a:latin typeface="TTKB Dik Temel Abece" pitchFamily="2" charset="-94"/>
              </a:rPr>
              <a:t>olan </a:t>
            </a:r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kapalı </a:t>
            </a:r>
            <a:r>
              <a:rPr lang="tr-TR" sz="3200" dirty="0">
                <a:latin typeface="TTKB Dik Temel Abece" pitchFamily="2" charset="-94"/>
              </a:rPr>
              <a:t>şekillere</a:t>
            </a:r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 sekizgen</a:t>
            </a:r>
            <a:r>
              <a:rPr lang="tr-TR" sz="3200" dirty="0">
                <a:latin typeface="TTKB Dik Temel Abece" pitchFamily="2" charset="-94"/>
              </a:rPr>
              <a:t> adı verilir. 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30965809-D96E-4197-99B9-5E3AFD9F9B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481" y="1912601"/>
            <a:ext cx="2032646" cy="2032646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4E4DC4D9-6362-4419-AF1C-0812062BE6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943" y="4061595"/>
            <a:ext cx="2223052" cy="2223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83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84361E46-0BFA-40BB-9AEB-93B6D92B3CF9}"/>
              </a:ext>
            </a:extLst>
          </p:cNvPr>
          <p:cNvSpPr txBox="1"/>
          <p:nvPr/>
        </p:nvSpPr>
        <p:spPr>
          <a:xfrm>
            <a:off x="4273826" y="450540"/>
            <a:ext cx="3293166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600" dirty="0">
                <a:latin typeface="Boogaloo" panose="03060902030202020203" pitchFamily="66" charset="0"/>
              </a:rPr>
              <a:t>DEĞERLENDİRME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592EBD88-651A-45F1-AFB1-B1E324F8FE51}"/>
              </a:ext>
            </a:extLst>
          </p:cNvPr>
          <p:cNvSpPr txBox="1"/>
          <p:nvPr/>
        </p:nvSpPr>
        <p:spPr>
          <a:xfrm>
            <a:off x="2589793" y="1186567"/>
            <a:ext cx="6609519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TTKB Dik Temel Abece" pitchFamily="2" charset="-94"/>
              </a:rPr>
              <a:t>Aşağıdakilerden hangisi dörtgen değildir?</a:t>
            </a:r>
          </a:p>
        </p:txBody>
      </p:sp>
      <p:sp>
        <p:nvSpPr>
          <p:cNvPr id="6" name="Paralelkenar 5">
            <a:extLst>
              <a:ext uri="{FF2B5EF4-FFF2-40B4-BE49-F238E27FC236}">
                <a16:creationId xmlns:a16="http://schemas.microsoft.com/office/drawing/2014/main" id="{A383083C-2FB4-407D-850E-9607490B5925}"/>
              </a:ext>
            </a:extLst>
          </p:cNvPr>
          <p:cNvSpPr/>
          <p:nvPr/>
        </p:nvSpPr>
        <p:spPr>
          <a:xfrm>
            <a:off x="531664" y="2888974"/>
            <a:ext cx="1893484" cy="1414303"/>
          </a:xfrm>
          <a:prstGeom prst="parallelogram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Elmas 6">
            <a:extLst>
              <a:ext uri="{FF2B5EF4-FFF2-40B4-BE49-F238E27FC236}">
                <a16:creationId xmlns:a16="http://schemas.microsoft.com/office/drawing/2014/main" id="{FF0AAD45-8FE6-4D09-8E36-CF8C1DEF6EAB}"/>
              </a:ext>
            </a:extLst>
          </p:cNvPr>
          <p:cNvSpPr/>
          <p:nvPr/>
        </p:nvSpPr>
        <p:spPr>
          <a:xfrm>
            <a:off x="2488381" y="2739520"/>
            <a:ext cx="1893484" cy="1751126"/>
          </a:xfrm>
          <a:prstGeom prst="diamond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D0E92DE5-5BCC-4340-88EC-326195C6EB0C}"/>
              </a:ext>
            </a:extLst>
          </p:cNvPr>
          <p:cNvSpPr/>
          <p:nvPr/>
        </p:nvSpPr>
        <p:spPr>
          <a:xfrm>
            <a:off x="4638547" y="2830678"/>
            <a:ext cx="1584000" cy="158400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Yamuk 10">
            <a:extLst>
              <a:ext uri="{FF2B5EF4-FFF2-40B4-BE49-F238E27FC236}">
                <a16:creationId xmlns:a16="http://schemas.microsoft.com/office/drawing/2014/main" id="{931739D8-1490-438C-9E54-DBC00A2583CE}"/>
              </a:ext>
            </a:extLst>
          </p:cNvPr>
          <p:cNvSpPr/>
          <p:nvPr/>
        </p:nvSpPr>
        <p:spPr>
          <a:xfrm>
            <a:off x="6601886" y="2795756"/>
            <a:ext cx="1930211" cy="1584000"/>
          </a:xfrm>
          <a:prstGeom prst="trapezoid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4" name="Düz Bağlayıcı 13">
            <a:extLst>
              <a:ext uri="{FF2B5EF4-FFF2-40B4-BE49-F238E27FC236}">
                <a16:creationId xmlns:a16="http://schemas.microsoft.com/office/drawing/2014/main" id="{0170619A-ADBB-40BD-9612-32193B718FAF}"/>
              </a:ext>
            </a:extLst>
          </p:cNvPr>
          <p:cNvCxnSpPr/>
          <p:nvPr/>
        </p:nvCxnSpPr>
        <p:spPr>
          <a:xfrm>
            <a:off x="9199312" y="2795756"/>
            <a:ext cx="0" cy="161676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id="{6A10F219-AA60-4AB6-9526-D994C543A22A}"/>
              </a:ext>
            </a:extLst>
          </p:cNvPr>
          <p:cNvCxnSpPr/>
          <p:nvPr/>
        </p:nvCxnSpPr>
        <p:spPr>
          <a:xfrm>
            <a:off x="9398092" y="2795756"/>
            <a:ext cx="178904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FD4EFA77-B032-4BE1-B0F1-CD74C78CCCDB}"/>
              </a:ext>
            </a:extLst>
          </p:cNvPr>
          <p:cNvCxnSpPr>
            <a:cxnSpLocks/>
          </p:cNvCxnSpPr>
          <p:nvPr/>
        </p:nvCxnSpPr>
        <p:spPr>
          <a:xfrm>
            <a:off x="11200390" y="2795756"/>
            <a:ext cx="0" cy="161676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0AD5BA8E-8AF1-42FB-8CD8-6EEB285E3F9E}"/>
              </a:ext>
            </a:extLst>
          </p:cNvPr>
          <p:cNvCxnSpPr/>
          <p:nvPr/>
        </p:nvCxnSpPr>
        <p:spPr>
          <a:xfrm>
            <a:off x="9199312" y="4412521"/>
            <a:ext cx="200107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A7B57793-D737-456F-85C3-693C00B9CAFC}"/>
              </a:ext>
            </a:extLst>
          </p:cNvPr>
          <p:cNvSpPr/>
          <p:nvPr/>
        </p:nvSpPr>
        <p:spPr>
          <a:xfrm>
            <a:off x="8853249" y="2454470"/>
            <a:ext cx="890907" cy="88344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2" name="Resim 21">
            <a:extLst>
              <a:ext uri="{FF2B5EF4-FFF2-40B4-BE49-F238E27FC236}">
                <a16:creationId xmlns:a16="http://schemas.microsoft.com/office/drawing/2014/main" id="{9E8E8E5A-C020-4484-8914-9E7F7A55B7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9241" y="3012068"/>
            <a:ext cx="1221220" cy="1221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66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84361E46-0BFA-40BB-9AEB-93B6D92B3CF9}"/>
              </a:ext>
            </a:extLst>
          </p:cNvPr>
          <p:cNvSpPr txBox="1"/>
          <p:nvPr/>
        </p:nvSpPr>
        <p:spPr>
          <a:xfrm>
            <a:off x="4273826" y="450540"/>
            <a:ext cx="3293166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600" dirty="0">
                <a:latin typeface="Boogaloo" panose="03060902030202020203" pitchFamily="66" charset="0"/>
              </a:rPr>
              <a:t>DEĞERLENDİRME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592EBD88-651A-45F1-AFB1-B1E324F8FE51}"/>
              </a:ext>
            </a:extLst>
          </p:cNvPr>
          <p:cNvSpPr txBox="1"/>
          <p:nvPr/>
        </p:nvSpPr>
        <p:spPr>
          <a:xfrm>
            <a:off x="1603513" y="1239576"/>
            <a:ext cx="8627165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200" dirty="0">
                <a:latin typeface="TTKB Dik Temel Abece" pitchFamily="2" charset="-94"/>
              </a:rPr>
              <a:t>Aşağıdaki dörtgenin içindeki kırmızı çizginin adı nedir?</a:t>
            </a:r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24B9A6ED-F235-4A6D-955A-9747386CC465}"/>
              </a:ext>
            </a:extLst>
          </p:cNvPr>
          <p:cNvSpPr/>
          <p:nvPr/>
        </p:nvSpPr>
        <p:spPr>
          <a:xfrm>
            <a:off x="4147931" y="2226365"/>
            <a:ext cx="3419061" cy="192156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9" name="Düz Bağlayıcı 8">
            <a:extLst>
              <a:ext uri="{FF2B5EF4-FFF2-40B4-BE49-F238E27FC236}">
                <a16:creationId xmlns:a16="http://schemas.microsoft.com/office/drawing/2014/main" id="{44BF1957-992C-4F9C-AB31-13D96226E853}"/>
              </a:ext>
            </a:extLst>
          </p:cNvPr>
          <p:cNvCxnSpPr/>
          <p:nvPr/>
        </p:nvCxnSpPr>
        <p:spPr>
          <a:xfrm flipV="1">
            <a:off x="4147931" y="2226365"/>
            <a:ext cx="3419061" cy="19215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etin kutusu 9">
            <a:extLst>
              <a:ext uri="{FF2B5EF4-FFF2-40B4-BE49-F238E27FC236}">
                <a16:creationId xmlns:a16="http://schemas.microsoft.com/office/drawing/2014/main" id="{04FFEDE6-EF8F-4CF1-A1DC-5C44644E2543}"/>
              </a:ext>
            </a:extLst>
          </p:cNvPr>
          <p:cNvSpPr txBox="1"/>
          <p:nvPr/>
        </p:nvSpPr>
        <p:spPr>
          <a:xfrm>
            <a:off x="3107635" y="4710481"/>
            <a:ext cx="1166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latin typeface="TTKB Dik Temel Abece" pitchFamily="2" charset="-94"/>
              </a:rPr>
              <a:t>Köşe </a:t>
            </a:r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3A399824-77E9-4D2E-8268-E57B8D4D42F4}"/>
              </a:ext>
            </a:extLst>
          </p:cNvPr>
          <p:cNvSpPr txBox="1"/>
          <p:nvPr/>
        </p:nvSpPr>
        <p:spPr>
          <a:xfrm>
            <a:off x="5486394" y="4739919"/>
            <a:ext cx="1417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latin typeface="TTKB Dik Temel Abece" pitchFamily="2" charset="-94"/>
              </a:rPr>
              <a:t>Kenar  </a:t>
            </a:r>
          </a:p>
        </p:txBody>
      </p: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A3FA2BFC-FA1D-4D81-AFB7-D4CDE1C55731}"/>
              </a:ext>
            </a:extLst>
          </p:cNvPr>
          <p:cNvSpPr txBox="1"/>
          <p:nvPr/>
        </p:nvSpPr>
        <p:spPr>
          <a:xfrm>
            <a:off x="8110329" y="4710482"/>
            <a:ext cx="18420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latin typeface="TTKB Dik Temel Abece" pitchFamily="2" charset="-94"/>
              </a:rPr>
              <a:t>Köşegen    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94019A1-0047-47D9-9730-1DB18C1FB584}"/>
              </a:ext>
            </a:extLst>
          </p:cNvPr>
          <p:cNvSpPr/>
          <p:nvPr/>
        </p:nvSpPr>
        <p:spPr>
          <a:xfrm>
            <a:off x="7779025" y="4426226"/>
            <a:ext cx="2067340" cy="125895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id="{47418BE9-9FAD-43E7-83C6-29FD117F65B1}"/>
              </a:ext>
            </a:extLst>
          </p:cNvPr>
          <p:cNvCxnSpPr>
            <a:stCxn id="4" idx="1"/>
          </p:cNvCxnSpPr>
          <p:nvPr/>
        </p:nvCxnSpPr>
        <p:spPr>
          <a:xfrm flipH="1">
            <a:off x="3220278" y="3187148"/>
            <a:ext cx="927653" cy="1987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A1EA18A1-D502-4B05-87F7-D60B58A04A81}"/>
              </a:ext>
            </a:extLst>
          </p:cNvPr>
          <p:cNvSpPr txBox="1"/>
          <p:nvPr/>
        </p:nvSpPr>
        <p:spPr>
          <a:xfrm>
            <a:off x="1987827" y="2914638"/>
            <a:ext cx="1166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TTKB Dik Temel Abece" pitchFamily="2" charset="-94"/>
              </a:rPr>
              <a:t>Kenar </a:t>
            </a:r>
          </a:p>
        </p:txBody>
      </p:sp>
      <p:sp>
        <p:nvSpPr>
          <p:cNvPr id="24" name="Akış Çizelgesi: Bağlayıcı 23">
            <a:extLst>
              <a:ext uri="{FF2B5EF4-FFF2-40B4-BE49-F238E27FC236}">
                <a16:creationId xmlns:a16="http://schemas.microsoft.com/office/drawing/2014/main" id="{D39C0AE7-E441-4034-A9E7-032860FFFF70}"/>
              </a:ext>
            </a:extLst>
          </p:cNvPr>
          <p:cNvSpPr/>
          <p:nvPr/>
        </p:nvSpPr>
        <p:spPr>
          <a:xfrm>
            <a:off x="7476992" y="4057930"/>
            <a:ext cx="180000" cy="180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6" name="Düz Ok Bağlayıcısı 25">
            <a:extLst>
              <a:ext uri="{FF2B5EF4-FFF2-40B4-BE49-F238E27FC236}">
                <a16:creationId xmlns:a16="http://schemas.microsoft.com/office/drawing/2014/main" id="{A36194B1-94B8-44F6-9665-FFB44B6B4DF1}"/>
              </a:ext>
            </a:extLst>
          </p:cNvPr>
          <p:cNvCxnSpPr>
            <a:cxnSpLocks/>
          </p:cNvCxnSpPr>
          <p:nvPr/>
        </p:nvCxnSpPr>
        <p:spPr>
          <a:xfrm flipV="1">
            <a:off x="7593498" y="3855724"/>
            <a:ext cx="887895" cy="28106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Metin kutusu 26">
            <a:extLst>
              <a:ext uri="{FF2B5EF4-FFF2-40B4-BE49-F238E27FC236}">
                <a16:creationId xmlns:a16="http://schemas.microsoft.com/office/drawing/2014/main" id="{B445CAFB-3139-4836-85DE-5A62927AE547}"/>
              </a:ext>
            </a:extLst>
          </p:cNvPr>
          <p:cNvSpPr txBox="1"/>
          <p:nvPr/>
        </p:nvSpPr>
        <p:spPr>
          <a:xfrm>
            <a:off x="8448259" y="3541702"/>
            <a:ext cx="1166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TTKB Dik Temel Abece" pitchFamily="2" charset="-94"/>
              </a:rPr>
              <a:t>Köşe </a:t>
            </a:r>
          </a:p>
        </p:txBody>
      </p:sp>
    </p:spTree>
    <p:extLst>
      <p:ext uri="{BB962C8B-B14F-4D97-AF65-F5344CB8AC3E}">
        <p14:creationId xmlns:p14="http://schemas.microsoft.com/office/powerpoint/2010/main" val="1375698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3" grpId="0"/>
      <p:bldP spid="24" grpId="0" animBg="1"/>
      <p:bldP spid="2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84361E46-0BFA-40BB-9AEB-93B6D92B3CF9}"/>
              </a:ext>
            </a:extLst>
          </p:cNvPr>
          <p:cNvSpPr txBox="1"/>
          <p:nvPr/>
        </p:nvSpPr>
        <p:spPr>
          <a:xfrm>
            <a:off x="4273826" y="450540"/>
            <a:ext cx="3293166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600" dirty="0">
                <a:latin typeface="Boogaloo" panose="03060902030202020203" pitchFamily="66" charset="0"/>
              </a:rPr>
              <a:t>DEĞERLENDİRME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592EBD88-651A-45F1-AFB1-B1E324F8FE51}"/>
              </a:ext>
            </a:extLst>
          </p:cNvPr>
          <p:cNvSpPr txBox="1"/>
          <p:nvPr/>
        </p:nvSpPr>
        <p:spPr>
          <a:xfrm>
            <a:off x="1073426" y="1172818"/>
            <a:ext cx="9382539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200" dirty="0">
                <a:latin typeface="TTKB Dik Temel Abece" pitchFamily="2" charset="-94"/>
              </a:rPr>
              <a:t>Aşağıdaki geometrik şekillerden hangisinin köşegeni yoktur?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04FFEDE6-EF8F-4CF1-A1DC-5C44644E2543}"/>
              </a:ext>
            </a:extLst>
          </p:cNvPr>
          <p:cNvSpPr txBox="1"/>
          <p:nvPr/>
        </p:nvSpPr>
        <p:spPr>
          <a:xfrm>
            <a:off x="957474" y="2968485"/>
            <a:ext cx="1325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latin typeface="TTKB Dik Temel Abece" pitchFamily="2" charset="-94"/>
              </a:rPr>
              <a:t>Üçgen  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6AD84887-AA01-4881-AE7A-4573355DED49}"/>
              </a:ext>
            </a:extLst>
          </p:cNvPr>
          <p:cNvSpPr txBox="1"/>
          <p:nvPr/>
        </p:nvSpPr>
        <p:spPr>
          <a:xfrm>
            <a:off x="3710611" y="2968486"/>
            <a:ext cx="1166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latin typeface="TTKB Dik Temel Abece" pitchFamily="2" charset="-94"/>
              </a:rPr>
              <a:t>Kare   </a:t>
            </a:r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3A399824-77E9-4D2E-8268-E57B8D4D42F4}"/>
              </a:ext>
            </a:extLst>
          </p:cNvPr>
          <p:cNvSpPr txBox="1"/>
          <p:nvPr/>
        </p:nvSpPr>
        <p:spPr>
          <a:xfrm>
            <a:off x="6056244" y="2968486"/>
            <a:ext cx="2067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latin typeface="TTKB Dik Temel Abece" pitchFamily="2" charset="-94"/>
              </a:rPr>
              <a:t>Dikdörtgen   </a:t>
            </a:r>
          </a:p>
        </p:txBody>
      </p: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A3FA2BFC-FA1D-4D81-AFB7-D4CDE1C55731}"/>
              </a:ext>
            </a:extLst>
          </p:cNvPr>
          <p:cNvSpPr txBox="1"/>
          <p:nvPr/>
        </p:nvSpPr>
        <p:spPr>
          <a:xfrm>
            <a:off x="9057860" y="2968485"/>
            <a:ext cx="18420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latin typeface="TTKB Dik Temel Abece" pitchFamily="2" charset="-94"/>
              </a:rPr>
              <a:t>Altıgen 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94019A1-0047-47D9-9730-1DB18C1FB584}"/>
              </a:ext>
            </a:extLst>
          </p:cNvPr>
          <p:cNvSpPr/>
          <p:nvPr/>
        </p:nvSpPr>
        <p:spPr>
          <a:xfrm>
            <a:off x="601319" y="2662172"/>
            <a:ext cx="2067340" cy="125895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İkizkenar Üçgen 4">
            <a:extLst>
              <a:ext uri="{FF2B5EF4-FFF2-40B4-BE49-F238E27FC236}">
                <a16:creationId xmlns:a16="http://schemas.microsoft.com/office/drawing/2014/main" id="{2491373D-3BCF-48B3-A409-39E59FA79CD7}"/>
              </a:ext>
            </a:extLst>
          </p:cNvPr>
          <p:cNvSpPr/>
          <p:nvPr/>
        </p:nvSpPr>
        <p:spPr>
          <a:xfrm>
            <a:off x="868025" y="4227441"/>
            <a:ext cx="1543871" cy="1457741"/>
          </a:xfrm>
          <a:prstGeom prst="triangl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12E510AC-1710-44E3-9B9F-1EA5DE5A6F52}"/>
              </a:ext>
            </a:extLst>
          </p:cNvPr>
          <p:cNvSpPr/>
          <p:nvPr/>
        </p:nvSpPr>
        <p:spPr>
          <a:xfrm>
            <a:off x="3525078" y="4081669"/>
            <a:ext cx="1548000" cy="154800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8" name="Düz Bağlayıcı 7">
            <a:extLst>
              <a:ext uri="{FF2B5EF4-FFF2-40B4-BE49-F238E27FC236}">
                <a16:creationId xmlns:a16="http://schemas.microsoft.com/office/drawing/2014/main" id="{79D88127-397D-4018-A490-E0705740B4A6}"/>
              </a:ext>
            </a:extLst>
          </p:cNvPr>
          <p:cNvCxnSpPr/>
          <p:nvPr/>
        </p:nvCxnSpPr>
        <p:spPr>
          <a:xfrm flipV="1">
            <a:off x="3525078" y="4081669"/>
            <a:ext cx="1548000" cy="154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>
            <a:extLst>
              <a:ext uri="{FF2B5EF4-FFF2-40B4-BE49-F238E27FC236}">
                <a16:creationId xmlns:a16="http://schemas.microsoft.com/office/drawing/2014/main" id="{85D9B63E-4A83-45FD-8F02-7E094CBD378C}"/>
              </a:ext>
            </a:extLst>
          </p:cNvPr>
          <p:cNvSpPr/>
          <p:nvPr/>
        </p:nvSpPr>
        <p:spPr>
          <a:xfrm>
            <a:off x="5920409" y="4081669"/>
            <a:ext cx="2454965" cy="154800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4" name="Düz Bağlayıcı 13">
            <a:extLst>
              <a:ext uri="{FF2B5EF4-FFF2-40B4-BE49-F238E27FC236}">
                <a16:creationId xmlns:a16="http://schemas.microsoft.com/office/drawing/2014/main" id="{5A98CA77-F6C2-4164-9ED8-3365A0FACD5B}"/>
              </a:ext>
            </a:extLst>
          </p:cNvPr>
          <p:cNvCxnSpPr/>
          <p:nvPr/>
        </p:nvCxnSpPr>
        <p:spPr>
          <a:xfrm>
            <a:off x="5920409" y="4081669"/>
            <a:ext cx="2454965" cy="154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Altıgen 14">
            <a:extLst>
              <a:ext uri="{FF2B5EF4-FFF2-40B4-BE49-F238E27FC236}">
                <a16:creationId xmlns:a16="http://schemas.microsoft.com/office/drawing/2014/main" id="{0FE9E118-0D5B-4F12-935C-D633D50DF357}"/>
              </a:ext>
            </a:extLst>
          </p:cNvPr>
          <p:cNvSpPr/>
          <p:nvPr/>
        </p:nvSpPr>
        <p:spPr>
          <a:xfrm>
            <a:off x="8892208" y="3937405"/>
            <a:ext cx="2067340" cy="1896576"/>
          </a:xfrm>
          <a:prstGeom prst="hexagon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223033B6-AAB4-4A5B-A93F-1B8157D96FE5}"/>
              </a:ext>
            </a:extLst>
          </p:cNvPr>
          <p:cNvCxnSpPr>
            <a:stCxn id="15" idx="4"/>
            <a:endCxn id="15" idx="0"/>
          </p:cNvCxnSpPr>
          <p:nvPr/>
        </p:nvCxnSpPr>
        <p:spPr>
          <a:xfrm>
            <a:off x="9366352" y="3937405"/>
            <a:ext cx="1593196" cy="9482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id="{2B2FF0E1-71DC-499C-87DF-08C4116A777D}"/>
              </a:ext>
            </a:extLst>
          </p:cNvPr>
          <p:cNvCxnSpPr>
            <a:stCxn id="15" idx="3"/>
            <a:endCxn id="15" idx="1"/>
          </p:cNvCxnSpPr>
          <p:nvPr/>
        </p:nvCxnSpPr>
        <p:spPr>
          <a:xfrm>
            <a:off x="8892208" y="4885693"/>
            <a:ext cx="1593196" cy="9482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23">
            <a:extLst>
              <a:ext uri="{FF2B5EF4-FFF2-40B4-BE49-F238E27FC236}">
                <a16:creationId xmlns:a16="http://schemas.microsoft.com/office/drawing/2014/main" id="{6EFE9D26-9F49-4473-81B1-3E5A6990A4CF}"/>
              </a:ext>
            </a:extLst>
          </p:cNvPr>
          <p:cNvCxnSpPr>
            <a:stCxn id="15" idx="5"/>
            <a:endCxn id="15" idx="3"/>
          </p:cNvCxnSpPr>
          <p:nvPr/>
        </p:nvCxnSpPr>
        <p:spPr>
          <a:xfrm flipH="1">
            <a:off x="8892208" y="3937405"/>
            <a:ext cx="1593196" cy="9482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Bağlayıcı 25">
            <a:extLst>
              <a:ext uri="{FF2B5EF4-FFF2-40B4-BE49-F238E27FC236}">
                <a16:creationId xmlns:a16="http://schemas.microsoft.com/office/drawing/2014/main" id="{9820E2C8-E9E2-4CF2-BE61-F6E280DD8622}"/>
              </a:ext>
            </a:extLst>
          </p:cNvPr>
          <p:cNvCxnSpPr>
            <a:stCxn id="15" idx="5"/>
            <a:endCxn id="15" idx="2"/>
          </p:cNvCxnSpPr>
          <p:nvPr/>
        </p:nvCxnSpPr>
        <p:spPr>
          <a:xfrm flipH="1">
            <a:off x="9366352" y="3937405"/>
            <a:ext cx="1119052" cy="189657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Bağlayıcı 27">
            <a:extLst>
              <a:ext uri="{FF2B5EF4-FFF2-40B4-BE49-F238E27FC236}">
                <a16:creationId xmlns:a16="http://schemas.microsoft.com/office/drawing/2014/main" id="{880295B8-67A9-463D-88BC-50E2C70E57E3}"/>
              </a:ext>
            </a:extLst>
          </p:cNvPr>
          <p:cNvCxnSpPr>
            <a:stCxn id="15" idx="5"/>
            <a:endCxn id="15" idx="1"/>
          </p:cNvCxnSpPr>
          <p:nvPr/>
        </p:nvCxnSpPr>
        <p:spPr>
          <a:xfrm>
            <a:off x="10485404" y="3937405"/>
            <a:ext cx="0" cy="189657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32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D67EEE90-CD9E-4A86-9C88-A9DD545A19F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07964" y="5365356"/>
            <a:ext cx="6552000" cy="976114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5261113" y="42672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109792" y="4264296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5261113" y="2420288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kış Çizelgesi: Bağlayıcı 8">
            <a:extLst>
              <a:ext uri="{FF2B5EF4-FFF2-40B4-BE49-F238E27FC236}">
                <a16:creationId xmlns:a16="http://schemas.microsoft.com/office/drawing/2014/main" id="{24A8259C-020B-4C54-89F4-3C20CB8E2440}"/>
              </a:ext>
            </a:extLst>
          </p:cNvPr>
          <p:cNvSpPr/>
          <p:nvPr/>
        </p:nvSpPr>
        <p:spPr>
          <a:xfrm>
            <a:off x="7108906" y="2414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16099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84361E46-0BFA-40BB-9AEB-93B6D92B3CF9}"/>
              </a:ext>
            </a:extLst>
          </p:cNvPr>
          <p:cNvSpPr txBox="1"/>
          <p:nvPr/>
        </p:nvSpPr>
        <p:spPr>
          <a:xfrm>
            <a:off x="4220817" y="901114"/>
            <a:ext cx="3293166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600" dirty="0">
                <a:latin typeface="Boogaloo" panose="03060902030202020203" pitchFamily="66" charset="0"/>
              </a:rPr>
              <a:t>Cevap sizden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592EBD88-651A-45F1-AFB1-B1E324F8FE51}"/>
              </a:ext>
            </a:extLst>
          </p:cNvPr>
          <p:cNvSpPr txBox="1"/>
          <p:nvPr/>
        </p:nvSpPr>
        <p:spPr>
          <a:xfrm>
            <a:off x="1782417" y="2844225"/>
            <a:ext cx="8627165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200" dirty="0">
                <a:latin typeface="TTKB Dik Temel Abece" pitchFamily="2" charset="-94"/>
              </a:rPr>
              <a:t>Kenarı ve köşesi olmayan geometrik şekil hangisidir?</a:t>
            </a:r>
          </a:p>
        </p:txBody>
      </p:sp>
    </p:spTree>
    <p:extLst>
      <p:ext uri="{BB962C8B-B14F-4D97-AF65-F5344CB8AC3E}">
        <p14:creationId xmlns:p14="http://schemas.microsoft.com/office/powerpoint/2010/main" val="763182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D67EEE90-CD9E-4A86-9C88-A9DD545A19F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92453" y="4384390"/>
            <a:ext cx="6552000" cy="976114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5261113" y="42672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109792" y="4264296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5261113" y="2420288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kış Çizelgesi: Bağlayıcı 8">
            <a:extLst>
              <a:ext uri="{FF2B5EF4-FFF2-40B4-BE49-F238E27FC236}">
                <a16:creationId xmlns:a16="http://schemas.microsoft.com/office/drawing/2014/main" id="{24A8259C-020B-4C54-89F4-3C20CB8E2440}"/>
              </a:ext>
            </a:extLst>
          </p:cNvPr>
          <p:cNvSpPr/>
          <p:nvPr/>
        </p:nvSpPr>
        <p:spPr>
          <a:xfrm>
            <a:off x="7108906" y="2414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6450621A-B5A2-488B-91AE-276820B2D753}"/>
              </a:ext>
            </a:extLst>
          </p:cNvPr>
          <p:cNvCxnSpPr>
            <a:cxnSpLocks/>
          </p:cNvCxnSpPr>
          <p:nvPr/>
        </p:nvCxnSpPr>
        <p:spPr>
          <a:xfrm flipV="1">
            <a:off x="5308705" y="4347452"/>
            <a:ext cx="1872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463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D67EEE90-CD9E-4A86-9C88-A9DD545A19F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4463876" y="737004"/>
            <a:ext cx="6552000" cy="976114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5261113" y="42672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109792" y="4264296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5261113" y="2420288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kış Çizelgesi: Bağlayıcı 8">
            <a:extLst>
              <a:ext uri="{FF2B5EF4-FFF2-40B4-BE49-F238E27FC236}">
                <a16:creationId xmlns:a16="http://schemas.microsoft.com/office/drawing/2014/main" id="{24A8259C-020B-4C54-89F4-3C20CB8E2440}"/>
              </a:ext>
            </a:extLst>
          </p:cNvPr>
          <p:cNvSpPr/>
          <p:nvPr/>
        </p:nvSpPr>
        <p:spPr>
          <a:xfrm>
            <a:off x="7108906" y="2414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6450621A-B5A2-488B-91AE-276820B2D753}"/>
              </a:ext>
            </a:extLst>
          </p:cNvPr>
          <p:cNvCxnSpPr>
            <a:cxnSpLocks/>
          </p:cNvCxnSpPr>
          <p:nvPr/>
        </p:nvCxnSpPr>
        <p:spPr>
          <a:xfrm flipV="1">
            <a:off x="5308705" y="4347452"/>
            <a:ext cx="1872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id="{0567B0C2-00F7-43E4-BB1E-39E69B5A7E17}"/>
              </a:ext>
            </a:extLst>
          </p:cNvPr>
          <p:cNvCxnSpPr>
            <a:cxnSpLocks/>
          </p:cNvCxnSpPr>
          <p:nvPr/>
        </p:nvCxnSpPr>
        <p:spPr>
          <a:xfrm>
            <a:off x="7180906" y="2481060"/>
            <a:ext cx="886" cy="1836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208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5261113" y="42672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109792" y="4264296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5261113" y="2420288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kış Çizelgesi: Bağlayıcı 8">
            <a:extLst>
              <a:ext uri="{FF2B5EF4-FFF2-40B4-BE49-F238E27FC236}">
                <a16:creationId xmlns:a16="http://schemas.microsoft.com/office/drawing/2014/main" id="{24A8259C-020B-4C54-89F4-3C20CB8E2440}"/>
              </a:ext>
            </a:extLst>
          </p:cNvPr>
          <p:cNvSpPr/>
          <p:nvPr/>
        </p:nvSpPr>
        <p:spPr>
          <a:xfrm>
            <a:off x="7108906" y="2414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6450621A-B5A2-488B-91AE-276820B2D753}"/>
              </a:ext>
            </a:extLst>
          </p:cNvPr>
          <p:cNvCxnSpPr>
            <a:cxnSpLocks/>
          </p:cNvCxnSpPr>
          <p:nvPr/>
        </p:nvCxnSpPr>
        <p:spPr>
          <a:xfrm flipV="1">
            <a:off x="5308705" y="4347452"/>
            <a:ext cx="1872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id="{0567B0C2-00F7-43E4-BB1E-39E69B5A7E17}"/>
              </a:ext>
            </a:extLst>
          </p:cNvPr>
          <p:cNvCxnSpPr>
            <a:cxnSpLocks/>
          </p:cNvCxnSpPr>
          <p:nvPr/>
        </p:nvCxnSpPr>
        <p:spPr>
          <a:xfrm>
            <a:off x="7180906" y="2481060"/>
            <a:ext cx="886" cy="1836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Resim 5">
            <a:extLst>
              <a:ext uri="{FF2B5EF4-FFF2-40B4-BE49-F238E27FC236}">
                <a16:creationId xmlns:a16="http://schemas.microsoft.com/office/drawing/2014/main" id="{D67EEE90-CD9E-4A86-9C88-A9DD545A19F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79200" y="2545548"/>
            <a:ext cx="6552000" cy="976114"/>
          </a:xfrm>
          <a:prstGeom prst="rect">
            <a:avLst/>
          </a:prstGeom>
        </p:spPr>
      </p:pic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221D4E56-9BDE-4C3E-9529-162493BBB2D9}"/>
              </a:ext>
            </a:extLst>
          </p:cNvPr>
          <p:cNvCxnSpPr>
            <a:cxnSpLocks/>
          </p:cNvCxnSpPr>
          <p:nvPr/>
        </p:nvCxnSpPr>
        <p:spPr>
          <a:xfrm flipV="1">
            <a:off x="5333113" y="2503380"/>
            <a:ext cx="1872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504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5261113" y="42672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109792" y="4264296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5261113" y="2420288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kış Çizelgesi: Bağlayıcı 8">
            <a:extLst>
              <a:ext uri="{FF2B5EF4-FFF2-40B4-BE49-F238E27FC236}">
                <a16:creationId xmlns:a16="http://schemas.microsoft.com/office/drawing/2014/main" id="{24A8259C-020B-4C54-89F4-3C20CB8E2440}"/>
              </a:ext>
            </a:extLst>
          </p:cNvPr>
          <p:cNvSpPr/>
          <p:nvPr/>
        </p:nvSpPr>
        <p:spPr>
          <a:xfrm>
            <a:off x="7108906" y="2414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6450621A-B5A2-488B-91AE-276820B2D753}"/>
              </a:ext>
            </a:extLst>
          </p:cNvPr>
          <p:cNvCxnSpPr>
            <a:cxnSpLocks/>
          </p:cNvCxnSpPr>
          <p:nvPr/>
        </p:nvCxnSpPr>
        <p:spPr>
          <a:xfrm flipV="1">
            <a:off x="5308705" y="4347452"/>
            <a:ext cx="1872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id="{0567B0C2-00F7-43E4-BB1E-39E69B5A7E17}"/>
              </a:ext>
            </a:extLst>
          </p:cNvPr>
          <p:cNvCxnSpPr>
            <a:cxnSpLocks/>
          </p:cNvCxnSpPr>
          <p:nvPr/>
        </p:nvCxnSpPr>
        <p:spPr>
          <a:xfrm>
            <a:off x="7180906" y="2481060"/>
            <a:ext cx="886" cy="1836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Resim 5">
            <a:extLst>
              <a:ext uri="{FF2B5EF4-FFF2-40B4-BE49-F238E27FC236}">
                <a16:creationId xmlns:a16="http://schemas.microsoft.com/office/drawing/2014/main" id="{D67EEE90-CD9E-4A86-9C88-A9DD545A19F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1530183" y="5136483"/>
            <a:ext cx="6552000" cy="976114"/>
          </a:xfrm>
          <a:prstGeom prst="rect">
            <a:avLst/>
          </a:prstGeom>
        </p:spPr>
      </p:pic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221D4E56-9BDE-4C3E-9529-162493BBB2D9}"/>
              </a:ext>
            </a:extLst>
          </p:cNvPr>
          <p:cNvCxnSpPr>
            <a:cxnSpLocks/>
          </p:cNvCxnSpPr>
          <p:nvPr/>
        </p:nvCxnSpPr>
        <p:spPr>
          <a:xfrm flipV="1">
            <a:off x="5333113" y="2503380"/>
            <a:ext cx="1872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id="{79B432A2-D4CF-4FE1-919C-A583A22AD463}"/>
              </a:ext>
            </a:extLst>
          </p:cNvPr>
          <p:cNvCxnSpPr>
            <a:cxnSpLocks/>
          </p:cNvCxnSpPr>
          <p:nvPr/>
        </p:nvCxnSpPr>
        <p:spPr>
          <a:xfrm>
            <a:off x="5335982" y="2475974"/>
            <a:ext cx="886" cy="1836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673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5261113" y="42672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109792" y="4264296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5261113" y="2420288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kış Çizelgesi: Bağlayıcı 8">
            <a:extLst>
              <a:ext uri="{FF2B5EF4-FFF2-40B4-BE49-F238E27FC236}">
                <a16:creationId xmlns:a16="http://schemas.microsoft.com/office/drawing/2014/main" id="{24A8259C-020B-4C54-89F4-3C20CB8E2440}"/>
              </a:ext>
            </a:extLst>
          </p:cNvPr>
          <p:cNvSpPr/>
          <p:nvPr/>
        </p:nvSpPr>
        <p:spPr>
          <a:xfrm>
            <a:off x="7108906" y="2414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6450621A-B5A2-488B-91AE-276820B2D753}"/>
              </a:ext>
            </a:extLst>
          </p:cNvPr>
          <p:cNvCxnSpPr>
            <a:cxnSpLocks/>
          </p:cNvCxnSpPr>
          <p:nvPr/>
        </p:nvCxnSpPr>
        <p:spPr>
          <a:xfrm flipV="1">
            <a:off x="5308705" y="4347452"/>
            <a:ext cx="1872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id="{0567B0C2-00F7-43E4-BB1E-39E69B5A7E17}"/>
              </a:ext>
            </a:extLst>
          </p:cNvPr>
          <p:cNvCxnSpPr>
            <a:cxnSpLocks/>
          </p:cNvCxnSpPr>
          <p:nvPr/>
        </p:nvCxnSpPr>
        <p:spPr>
          <a:xfrm>
            <a:off x="7180906" y="2481060"/>
            <a:ext cx="886" cy="1836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221D4E56-9BDE-4C3E-9529-162493BBB2D9}"/>
              </a:ext>
            </a:extLst>
          </p:cNvPr>
          <p:cNvCxnSpPr>
            <a:cxnSpLocks/>
          </p:cNvCxnSpPr>
          <p:nvPr/>
        </p:nvCxnSpPr>
        <p:spPr>
          <a:xfrm flipV="1">
            <a:off x="5333113" y="2503380"/>
            <a:ext cx="1872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id="{79B432A2-D4CF-4FE1-919C-A583A22AD463}"/>
              </a:ext>
            </a:extLst>
          </p:cNvPr>
          <p:cNvCxnSpPr>
            <a:cxnSpLocks/>
          </p:cNvCxnSpPr>
          <p:nvPr/>
        </p:nvCxnSpPr>
        <p:spPr>
          <a:xfrm>
            <a:off x="5335982" y="2475974"/>
            <a:ext cx="886" cy="1836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516ED376-9613-478E-8C5A-DC0F04E35955}"/>
              </a:ext>
            </a:extLst>
          </p:cNvPr>
          <p:cNvSpPr txBox="1"/>
          <p:nvPr/>
        </p:nvSpPr>
        <p:spPr>
          <a:xfrm>
            <a:off x="5671929" y="4310313"/>
            <a:ext cx="1285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TTKB Dik Temel Abece" pitchFamily="2" charset="-94"/>
              </a:rPr>
              <a:t>3 cm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602EA529-E155-469D-A4E1-5401D4838243}"/>
              </a:ext>
            </a:extLst>
          </p:cNvPr>
          <p:cNvSpPr txBox="1"/>
          <p:nvPr/>
        </p:nvSpPr>
        <p:spPr>
          <a:xfrm>
            <a:off x="5724939" y="1811451"/>
            <a:ext cx="1285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TTKB Dik Temel Abece" pitchFamily="2" charset="-94"/>
              </a:rPr>
              <a:t>3 cm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2142E8E4-A94C-4036-978D-75820BD1071E}"/>
              </a:ext>
            </a:extLst>
          </p:cNvPr>
          <p:cNvSpPr txBox="1"/>
          <p:nvPr/>
        </p:nvSpPr>
        <p:spPr>
          <a:xfrm>
            <a:off x="7222748" y="2993507"/>
            <a:ext cx="1285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TTKB Dik Temel Abece" pitchFamily="2" charset="-94"/>
              </a:rPr>
              <a:t>3 cm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C37946ED-1982-48CF-BF93-73D3CC5D6161}"/>
              </a:ext>
            </a:extLst>
          </p:cNvPr>
          <p:cNvSpPr txBox="1"/>
          <p:nvPr/>
        </p:nvSpPr>
        <p:spPr>
          <a:xfrm>
            <a:off x="4119652" y="2963842"/>
            <a:ext cx="1285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TTKB Dik Temel Abece" pitchFamily="2" charset="-94"/>
              </a:rPr>
              <a:t>3 cm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96889294-2A3E-4B3C-BC25-DBB221BEBE36}"/>
              </a:ext>
            </a:extLst>
          </p:cNvPr>
          <p:cNvSpPr txBox="1"/>
          <p:nvPr/>
        </p:nvSpPr>
        <p:spPr>
          <a:xfrm>
            <a:off x="2435087" y="468403"/>
            <a:ext cx="7321826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atin typeface="TTKB Dik Temel Abece" pitchFamily="2" charset="-94"/>
              </a:rPr>
              <a:t>Karenin 4 kenarı ve 4 köşesi vardır.</a:t>
            </a:r>
          </a:p>
        </p:txBody>
      </p:sp>
    </p:spTree>
    <p:extLst>
      <p:ext uri="{BB962C8B-B14F-4D97-AF65-F5344CB8AC3E}">
        <p14:creationId xmlns:p14="http://schemas.microsoft.com/office/powerpoint/2010/main" val="41501464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5CF73E-8F72-47BA-9152-11F48CED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20" y="1457740"/>
            <a:ext cx="5248489" cy="3712913"/>
          </a:xfrm>
          <a:prstGeom prst="rect">
            <a:avLst/>
          </a:prstGeom>
        </p:spPr>
      </p:pic>
      <p:sp>
        <p:nvSpPr>
          <p:cNvPr id="4" name="Akış Çizelgesi: Bağlayıcı 3">
            <a:extLst>
              <a:ext uri="{FF2B5EF4-FFF2-40B4-BE49-F238E27FC236}">
                <a16:creationId xmlns:a16="http://schemas.microsoft.com/office/drawing/2014/main" id="{102499E5-1615-413C-9300-B788EF535E11}"/>
              </a:ext>
            </a:extLst>
          </p:cNvPr>
          <p:cNvSpPr/>
          <p:nvPr/>
        </p:nvSpPr>
        <p:spPr>
          <a:xfrm>
            <a:off x="4664767" y="42672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>
            <a:extLst>
              <a:ext uri="{FF2B5EF4-FFF2-40B4-BE49-F238E27FC236}">
                <a16:creationId xmlns:a16="http://schemas.microsoft.com/office/drawing/2014/main" id="{73ECE696-F7A9-4E8B-9692-4481866B116E}"/>
              </a:ext>
            </a:extLst>
          </p:cNvPr>
          <p:cNvSpPr/>
          <p:nvPr/>
        </p:nvSpPr>
        <p:spPr>
          <a:xfrm>
            <a:off x="7109792" y="4264296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kış Çizelgesi: Bağlayıcı 7">
            <a:extLst>
              <a:ext uri="{FF2B5EF4-FFF2-40B4-BE49-F238E27FC236}">
                <a16:creationId xmlns:a16="http://schemas.microsoft.com/office/drawing/2014/main" id="{2D8B28C3-900D-4151-9529-BDFC85F594B0}"/>
              </a:ext>
            </a:extLst>
          </p:cNvPr>
          <p:cNvSpPr/>
          <p:nvPr/>
        </p:nvSpPr>
        <p:spPr>
          <a:xfrm>
            <a:off x="4651512" y="2420288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kış Çizelgesi: Bağlayıcı 8">
            <a:extLst>
              <a:ext uri="{FF2B5EF4-FFF2-40B4-BE49-F238E27FC236}">
                <a16:creationId xmlns:a16="http://schemas.microsoft.com/office/drawing/2014/main" id="{24A8259C-020B-4C54-89F4-3C20CB8E2440}"/>
              </a:ext>
            </a:extLst>
          </p:cNvPr>
          <p:cNvSpPr/>
          <p:nvPr/>
        </p:nvSpPr>
        <p:spPr>
          <a:xfrm>
            <a:off x="7108906" y="2414800"/>
            <a:ext cx="144000" cy="14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4" name="Resim 13">
            <a:extLst>
              <a:ext uri="{FF2B5EF4-FFF2-40B4-BE49-F238E27FC236}">
                <a16:creationId xmlns:a16="http://schemas.microsoft.com/office/drawing/2014/main" id="{440E8F78-9063-4134-9FBA-0771354D2DC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98502" y="4397642"/>
            <a:ext cx="6552000" cy="976114"/>
          </a:xfrm>
          <a:prstGeom prst="rect">
            <a:avLst/>
          </a:prstGeom>
        </p:spPr>
      </p:pic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id="{D8267706-4666-48A5-B3D1-4FBEE7DCA52B}"/>
              </a:ext>
            </a:extLst>
          </p:cNvPr>
          <p:cNvCxnSpPr>
            <a:cxnSpLocks/>
          </p:cNvCxnSpPr>
          <p:nvPr/>
        </p:nvCxnSpPr>
        <p:spPr>
          <a:xfrm flipV="1">
            <a:off x="4738861" y="4347452"/>
            <a:ext cx="2448000" cy="290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044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9512</TotalTime>
  <Words>221</Words>
  <PresentationFormat>Geniş ekran</PresentationFormat>
  <Paragraphs>45</Paragraphs>
  <Slides>30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6" baseType="lpstr">
      <vt:lpstr>Arial</vt:lpstr>
      <vt:lpstr>Boogaloo</vt:lpstr>
      <vt:lpstr>Calibri</vt:lpstr>
      <vt:lpstr>Calibri Light</vt:lpstr>
      <vt:lpstr>TTKB Dik Temel Abece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https://ww.sorubak.com</dc:title>
  <dc:subject>https://ww.sorubak.com</dc:subject>
  <dc:creator>https://ww.sorubak.com</dc:creator>
  <cp:keywords>https:/ww.sorubak.com</cp:keywords>
  <dc:description>https://ww.sorubak.com</dc:description>
  <dcterms:created xsi:type="dcterms:W3CDTF">2021-02-14T19:25:08Z</dcterms:created>
  <dcterms:modified xsi:type="dcterms:W3CDTF">2021-05-16T12:25:03Z</dcterms:modified>
  <cp:category>https://ww.sorubak.com</cp:category>
</cp:coreProperties>
</file>