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266" r:id="rId10"/>
    <p:sldId id="276" r:id="rId11"/>
    <p:sldId id="259" r:id="rId12"/>
    <p:sldId id="269" r:id="rId13"/>
    <p:sldId id="268" r:id="rId14"/>
    <p:sldId id="270" r:id="rId15"/>
    <p:sldId id="271" r:id="rId16"/>
    <p:sldId id="272" r:id="rId17"/>
    <p:sldId id="273" r:id="rId18"/>
    <p:sldId id="274" r:id="rId19"/>
    <p:sldId id="275" r:id="rId20"/>
    <p:sldId id="277" r:id="rId21"/>
    <p:sldId id="278" r:id="rId22"/>
    <p:sldId id="279" r:id="rId23"/>
    <p:sldId id="280" r:id="rId24"/>
    <p:sldId id="281" r:id="rId2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3" d="100"/>
          <a:sy n="83" d="100"/>
        </p:scale>
        <p:origin x="-774" y="-3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4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CBC5BF-E2A7-482A-8483-CFBBC6BC3101}" type="datetimeFigureOut">
              <a:rPr lang="tr-TR" smtClean="0"/>
              <a:pPr/>
              <a:t>12/10/2020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698339-F4A5-4D37-9D2E-6CF688160890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98339-F4A5-4D37-9D2E-6CF688160890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12/10/2020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12/10/2020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12/10/2020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12/10/2020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12/10/2020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12/10/2020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12/10/2020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12/10/2020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12/10/2020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12/10/2020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12/10/2020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12/10/2020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-2292"/>
            <a:ext cx="89644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MATEMATİK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9512" y="921038"/>
            <a:ext cx="878497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SAYI ÖRÜNTÜLERİ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2564904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 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Ö.İ.İLKOKULU-MALATYA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367316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006" y="116632"/>
            <a:ext cx="896448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Tabloyu okuyarak rakam ve diziliş kuralını söyleyiniz</a:t>
            </a:r>
          </a:p>
        </p:txBody>
      </p:sp>
      <p:pic>
        <p:nvPicPr>
          <p:cNvPr id="16" name="1 Resim" descr="100's-Chart.g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6" y="644456"/>
            <a:ext cx="9119994" cy="6213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23 Yuvarlatılmış Dikdörtgen"/>
          <p:cNvSpPr/>
          <p:nvPr/>
        </p:nvSpPr>
        <p:spPr>
          <a:xfrm>
            <a:off x="267185" y="6165304"/>
            <a:ext cx="543278" cy="49659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8" name="23 Yuvarlatılmış Dikdörtgen"/>
          <p:cNvSpPr/>
          <p:nvPr/>
        </p:nvSpPr>
        <p:spPr>
          <a:xfrm>
            <a:off x="267185" y="5642422"/>
            <a:ext cx="543278" cy="49659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9" name="23 Yuvarlatılmış Dikdörtgen"/>
          <p:cNvSpPr/>
          <p:nvPr/>
        </p:nvSpPr>
        <p:spPr>
          <a:xfrm>
            <a:off x="267185" y="5013176"/>
            <a:ext cx="543278" cy="49659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0" name="23 Yuvarlatılmış Dikdörtgen"/>
          <p:cNvSpPr/>
          <p:nvPr/>
        </p:nvSpPr>
        <p:spPr>
          <a:xfrm>
            <a:off x="298087" y="4365104"/>
            <a:ext cx="543278" cy="49659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1" name="23 Yuvarlatılmış Dikdörtgen"/>
          <p:cNvSpPr/>
          <p:nvPr/>
        </p:nvSpPr>
        <p:spPr>
          <a:xfrm>
            <a:off x="298087" y="3751228"/>
            <a:ext cx="543278" cy="49659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2" name="23 Yuvarlatılmış Dikdörtgen"/>
          <p:cNvSpPr/>
          <p:nvPr/>
        </p:nvSpPr>
        <p:spPr>
          <a:xfrm>
            <a:off x="298087" y="3108695"/>
            <a:ext cx="543278" cy="49659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3" name="23 Yuvarlatılmış Dikdörtgen"/>
          <p:cNvSpPr/>
          <p:nvPr/>
        </p:nvSpPr>
        <p:spPr>
          <a:xfrm>
            <a:off x="298087" y="2612101"/>
            <a:ext cx="543278" cy="49659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4" name="23 Yuvarlatılmış Dikdörtgen"/>
          <p:cNvSpPr/>
          <p:nvPr/>
        </p:nvSpPr>
        <p:spPr>
          <a:xfrm>
            <a:off x="342272" y="1916832"/>
            <a:ext cx="543278" cy="49659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5" name="23 Yuvarlatılmış Dikdörtgen"/>
          <p:cNvSpPr/>
          <p:nvPr/>
        </p:nvSpPr>
        <p:spPr>
          <a:xfrm>
            <a:off x="342272" y="1340768"/>
            <a:ext cx="543278" cy="49659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6" name="23 Yuvarlatılmış Dikdörtgen"/>
          <p:cNvSpPr/>
          <p:nvPr/>
        </p:nvSpPr>
        <p:spPr>
          <a:xfrm>
            <a:off x="373174" y="764704"/>
            <a:ext cx="543278" cy="49659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7" name="23 Yuvarlatılmış Dikdörtgen"/>
          <p:cNvSpPr/>
          <p:nvPr/>
        </p:nvSpPr>
        <p:spPr>
          <a:xfrm>
            <a:off x="1259632" y="5013176"/>
            <a:ext cx="543278" cy="49659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8" name="23 Yuvarlatılmış Dikdörtgen"/>
          <p:cNvSpPr/>
          <p:nvPr/>
        </p:nvSpPr>
        <p:spPr>
          <a:xfrm>
            <a:off x="2051720" y="4365104"/>
            <a:ext cx="543278" cy="49659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9" name="23 Yuvarlatılmış Dikdörtgen"/>
          <p:cNvSpPr/>
          <p:nvPr/>
        </p:nvSpPr>
        <p:spPr>
          <a:xfrm>
            <a:off x="2987824" y="3770660"/>
            <a:ext cx="543278" cy="49659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30" name="23 Yuvarlatılmış Dikdörtgen"/>
          <p:cNvSpPr/>
          <p:nvPr/>
        </p:nvSpPr>
        <p:spPr>
          <a:xfrm>
            <a:off x="3779912" y="3239776"/>
            <a:ext cx="543278" cy="49659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31" name="23 Yuvarlatılmış Dikdörtgen"/>
          <p:cNvSpPr/>
          <p:nvPr/>
        </p:nvSpPr>
        <p:spPr>
          <a:xfrm>
            <a:off x="4716016" y="2612101"/>
            <a:ext cx="543278" cy="49659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32" name="23 Yuvarlatılmış Dikdörtgen"/>
          <p:cNvSpPr/>
          <p:nvPr/>
        </p:nvSpPr>
        <p:spPr>
          <a:xfrm>
            <a:off x="5580112" y="1916832"/>
            <a:ext cx="543278" cy="49659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33" name="23 Yuvarlatılmış Dikdörtgen"/>
          <p:cNvSpPr/>
          <p:nvPr/>
        </p:nvSpPr>
        <p:spPr>
          <a:xfrm>
            <a:off x="6516216" y="1348770"/>
            <a:ext cx="543278" cy="49659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34" name="23 Yuvarlatılmış Dikdörtgen"/>
          <p:cNvSpPr/>
          <p:nvPr/>
        </p:nvSpPr>
        <p:spPr>
          <a:xfrm>
            <a:off x="7380312" y="764704"/>
            <a:ext cx="543278" cy="49659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35" name="23 Yuvarlatılmış Dikdörtgen"/>
          <p:cNvSpPr/>
          <p:nvPr/>
        </p:nvSpPr>
        <p:spPr>
          <a:xfrm>
            <a:off x="1224993" y="6165304"/>
            <a:ext cx="543278" cy="49659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36" name="23 Yuvarlatılmış Dikdörtgen"/>
          <p:cNvSpPr/>
          <p:nvPr/>
        </p:nvSpPr>
        <p:spPr>
          <a:xfrm>
            <a:off x="2051720" y="5529202"/>
            <a:ext cx="543278" cy="49659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37" name="23 Yuvarlatılmış Dikdörtgen"/>
          <p:cNvSpPr/>
          <p:nvPr/>
        </p:nvSpPr>
        <p:spPr>
          <a:xfrm>
            <a:off x="2987824" y="4998318"/>
            <a:ext cx="543278" cy="49659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38" name="23 Yuvarlatılmış Dikdörtgen"/>
          <p:cNvSpPr/>
          <p:nvPr/>
        </p:nvSpPr>
        <p:spPr>
          <a:xfrm>
            <a:off x="3894043" y="4365104"/>
            <a:ext cx="543278" cy="49659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39" name="23 Yuvarlatılmış Dikdörtgen"/>
          <p:cNvSpPr/>
          <p:nvPr/>
        </p:nvSpPr>
        <p:spPr>
          <a:xfrm>
            <a:off x="4716016" y="3790092"/>
            <a:ext cx="543278" cy="49659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40" name="23 Yuvarlatılmış Dikdörtgen"/>
          <p:cNvSpPr/>
          <p:nvPr/>
        </p:nvSpPr>
        <p:spPr>
          <a:xfrm>
            <a:off x="5580112" y="3213488"/>
            <a:ext cx="543278" cy="49659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41" name="23 Yuvarlatılmış Dikdörtgen"/>
          <p:cNvSpPr/>
          <p:nvPr/>
        </p:nvSpPr>
        <p:spPr>
          <a:xfrm>
            <a:off x="6516216" y="2608673"/>
            <a:ext cx="543278" cy="49659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42" name="23 Yuvarlatılmış Dikdörtgen"/>
          <p:cNvSpPr/>
          <p:nvPr/>
        </p:nvSpPr>
        <p:spPr>
          <a:xfrm>
            <a:off x="7380312" y="1916832"/>
            <a:ext cx="543278" cy="49659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0144469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006" y="116632"/>
            <a:ext cx="896448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DARALAN(AZALAN) ÖRÜNTÜLER</a:t>
            </a:r>
            <a:endParaRPr lang="tr-TR" sz="48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79512" y="1686292"/>
            <a:ext cx="8712968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8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Belli bir sayıdan başlayarak belli oranda sayıyı azaltarak yapılan işleme daralan</a:t>
            </a:r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tr-TR" sz="48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azalan</a:t>
            </a:r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 sayı örüntüsü </a:t>
            </a:r>
            <a:r>
              <a:rPr lang="tr-TR" sz="48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denir.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073577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006" y="116632"/>
            <a:ext cx="896448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1-Aşağıda verilen sayı örüntüsünün kuralı nedir?</a:t>
            </a:r>
            <a:endParaRPr lang="tr-TR" sz="48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Oval 1"/>
          <p:cNvSpPr>
            <a:spLocks noChangeArrowheads="1"/>
          </p:cNvSpPr>
          <p:nvPr/>
        </p:nvSpPr>
        <p:spPr bwMode="auto">
          <a:xfrm>
            <a:off x="179512" y="1686292"/>
            <a:ext cx="936104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90</a:t>
            </a:r>
            <a:endParaRPr lang="tr-TR" altLang="tr-TR" sz="2800" dirty="0"/>
          </a:p>
        </p:txBody>
      </p:sp>
      <p:sp>
        <p:nvSpPr>
          <p:cNvPr id="8" name="Oval 1"/>
          <p:cNvSpPr>
            <a:spLocks noChangeArrowheads="1"/>
          </p:cNvSpPr>
          <p:nvPr/>
        </p:nvSpPr>
        <p:spPr bwMode="auto">
          <a:xfrm>
            <a:off x="1259632" y="1680941"/>
            <a:ext cx="792088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80</a:t>
            </a:r>
            <a:endParaRPr lang="tr-TR" altLang="tr-TR" sz="2800" dirty="0"/>
          </a:p>
        </p:txBody>
      </p:sp>
      <p:sp>
        <p:nvSpPr>
          <p:cNvPr id="9" name="Oval 1"/>
          <p:cNvSpPr>
            <a:spLocks noChangeArrowheads="1"/>
          </p:cNvSpPr>
          <p:nvPr/>
        </p:nvSpPr>
        <p:spPr bwMode="auto">
          <a:xfrm>
            <a:off x="2411760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70</a:t>
            </a:r>
            <a:endParaRPr lang="tr-TR" altLang="tr-TR" sz="2800" dirty="0"/>
          </a:p>
        </p:txBody>
      </p:sp>
      <p:sp>
        <p:nvSpPr>
          <p:cNvPr id="10" name="Oval 1"/>
          <p:cNvSpPr>
            <a:spLocks noChangeArrowheads="1"/>
          </p:cNvSpPr>
          <p:nvPr/>
        </p:nvSpPr>
        <p:spPr bwMode="auto">
          <a:xfrm>
            <a:off x="346789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60</a:t>
            </a:r>
            <a:endParaRPr lang="tr-TR" altLang="tr-TR" sz="2800" dirty="0"/>
          </a:p>
        </p:txBody>
      </p:sp>
      <p:sp>
        <p:nvSpPr>
          <p:cNvPr id="11" name="Oval 1"/>
          <p:cNvSpPr>
            <a:spLocks noChangeArrowheads="1"/>
          </p:cNvSpPr>
          <p:nvPr/>
        </p:nvSpPr>
        <p:spPr bwMode="auto">
          <a:xfrm>
            <a:off x="4636614" y="1686292"/>
            <a:ext cx="831967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50</a:t>
            </a:r>
            <a:endParaRPr lang="tr-TR" altLang="tr-TR" sz="2800" dirty="0"/>
          </a:p>
        </p:txBody>
      </p:sp>
      <p:sp>
        <p:nvSpPr>
          <p:cNvPr id="12" name="Oval 1"/>
          <p:cNvSpPr>
            <a:spLocks noChangeArrowheads="1"/>
          </p:cNvSpPr>
          <p:nvPr/>
        </p:nvSpPr>
        <p:spPr bwMode="auto">
          <a:xfrm>
            <a:off x="5816401" y="1680940"/>
            <a:ext cx="843831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40</a:t>
            </a:r>
            <a:endParaRPr lang="tr-TR" altLang="tr-TR" sz="2800" dirty="0"/>
          </a:p>
        </p:txBody>
      </p:sp>
      <p:sp>
        <p:nvSpPr>
          <p:cNvPr id="13" name="Oval 1"/>
          <p:cNvSpPr>
            <a:spLocks noChangeArrowheads="1"/>
          </p:cNvSpPr>
          <p:nvPr/>
        </p:nvSpPr>
        <p:spPr bwMode="auto">
          <a:xfrm>
            <a:off x="694826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30</a:t>
            </a:r>
            <a:endParaRPr lang="tr-TR" altLang="tr-TR" sz="2800" dirty="0"/>
          </a:p>
        </p:txBody>
      </p:sp>
      <p:sp>
        <p:nvSpPr>
          <p:cNvPr id="14" name="Oval 1"/>
          <p:cNvSpPr>
            <a:spLocks noChangeArrowheads="1"/>
          </p:cNvSpPr>
          <p:nvPr/>
        </p:nvSpPr>
        <p:spPr bwMode="auto">
          <a:xfrm>
            <a:off x="802838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20</a:t>
            </a:r>
            <a:endParaRPr lang="tr-TR" altLang="tr-TR" sz="2800" dirty="0"/>
          </a:p>
        </p:txBody>
      </p:sp>
      <p:sp>
        <p:nvSpPr>
          <p:cNvPr id="16" name="Dikdörtgen 15"/>
          <p:cNvSpPr/>
          <p:nvPr/>
        </p:nvSpPr>
        <p:spPr>
          <a:xfrm>
            <a:off x="34300" y="2636912"/>
            <a:ext cx="8964488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Uyarı: </a:t>
            </a:r>
            <a:r>
              <a:rPr lang="tr-TR" sz="4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Daralan</a:t>
            </a:r>
            <a:r>
              <a:rPr lang="tr-TR" sz="4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örüntünün kuralını bulmak için 1.sayıdan 2.sayı çıkarılır, fark örüntünün kaçar azalarak devam edeceğini gösterir.</a:t>
            </a:r>
            <a:endParaRPr lang="tr-TR" sz="4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45966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006" y="116632"/>
            <a:ext cx="896448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1-Aşağıda verilen sayı örüntüsünün kuralı nedir?</a:t>
            </a:r>
            <a:endParaRPr lang="tr-TR" sz="48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Oval 1"/>
          <p:cNvSpPr>
            <a:spLocks noChangeArrowheads="1"/>
          </p:cNvSpPr>
          <p:nvPr/>
        </p:nvSpPr>
        <p:spPr bwMode="auto">
          <a:xfrm>
            <a:off x="126414" y="1686292"/>
            <a:ext cx="84518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90</a:t>
            </a:r>
            <a:endParaRPr lang="tr-TR" altLang="tr-TR" sz="2800" dirty="0"/>
          </a:p>
        </p:txBody>
      </p:sp>
      <p:sp>
        <p:nvSpPr>
          <p:cNvPr id="8" name="Oval 1"/>
          <p:cNvSpPr>
            <a:spLocks noChangeArrowheads="1"/>
          </p:cNvSpPr>
          <p:nvPr/>
        </p:nvSpPr>
        <p:spPr bwMode="auto">
          <a:xfrm>
            <a:off x="1138684" y="1680941"/>
            <a:ext cx="789285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80</a:t>
            </a:r>
            <a:endParaRPr lang="tr-TR" altLang="tr-TR" sz="2800" dirty="0"/>
          </a:p>
        </p:txBody>
      </p:sp>
      <p:sp>
        <p:nvSpPr>
          <p:cNvPr id="9" name="Oval 1"/>
          <p:cNvSpPr>
            <a:spLocks noChangeArrowheads="1"/>
          </p:cNvSpPr>
          <p:nvPr/>
        </p:nvSpPr>
        <p:spPr bwMode="auto">
          <a:xfrm>
            <a:off x="2267744" y="1686292"/>
            <a:ext cx="812353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70</a:t>
            </a:r>
            <a:endParaRPr lang="tr-TR" altLang="tr-TR" sz="2800" dirty="0"/>
          </a:p>
        </p:txBody>
      </p:sp>
      <p:sp>
        <p:nvSpPr>
          <p:cNvPr id="10" name="Oval 1"/>
          <p:cNvSpPr>
            <a:spLocks noChangeArrowheads="1"/>
          </p:cNvSpPr>
          <p:nvPr/>
        </p:nvSpPr>
        <p:spPr bwMode="auto">
          <a:xfrm>
            <a:off x="346789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60</a:t>
            </a:r>
            <a:endParaRPr lang="tr-TR" altLang="tr-TR" sz="2800" dirty="0"/>
          </a:p>
        </p:txBody>
      </p:sp>
      <p:sp>
        <p:nvSpPr>
          <p:cNvPr id="11" name="Oval 1"/>
          <p:cNvSpPr>
            <a:spLocks noChangeArrowheads="1"/>
          </p:cNvSpPr>
          <p:nvPr/>
        </p:nvSpPr>
        <p:spPr bwMode="auto">
          <a:xfrm>
            <a:off x="4636614" y="1686292"/>
            <a:ext cx="831967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50</a:t>
            </a:r>
            <a:endParaRPr lang="tr-TR" altLang="tr-TR" sz="2800" dirty="0"/>
          </a:p>
        </p:txBody>
      </p:sp>
      <p:sp>
        <p:nvSpPr>
          <p:cNvPr id="12" name="Oval 1"/>
          <p:cNvSpPr>
            <a:spLocks noChangeArrowheads="1"/>
          </p:cNvSpPr>
          <p:nvPr/>
        </p:nvSpPr>
        <p:spPr bwMode="auto">
          <a:xfrm>
            <a:off x="5816401" y="1680940"/>
            <a:ext cx="843831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40</a:t>
            </a:r>
            <a:endParaRPr lang="tr-TR" altLang="tr-TR" sz="2800" dirty="0"/>
          </a:p>
        </p:txBody>
      </p:sp>
      <p:sp>
        <p:nvSpPr>
          <p:cNvPr id="13" name="Oval 1"/>
          <p:cNvSpPr>
            <a:spLocks noChangeArrowheads="1"/>
          </p:cNvSpPr>
          <p:nvPr/>
        </p:nvSpPr>
        <p:spPr bwMode="auto">
          <a:xfrm>
            <a:off x="694826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30</a:t>
            </a:r>
            <a:endParaRPr lang="tr-TR" altLang="tr-TR" sz="2800" dirty="0"/>
          </a:p>
        </p:txBody>
      </p:sp>
      <p:sp>
        <p:nvSpPr>
          <p:cNvPr id="14" name="Oval 1"/>
          <p:cNvSpPr>
            <a:spLocks noChangeArrowheads="1"/>
          </p:cNvSpPr>
          <p:nvPr/>
        </p:nvSpPr>
        <p:spPr bwMode="auto">
          <a:xfrm>
            <a:off x="802838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20</a:t>
            </a:r>
            <a:endParaRPr lang="tr-TR" altLang="tr-TR" sz="2800" dirty="0"/>
          </a:p>
        </p:txBody>
      </p:sp>
      <p:cxnSp>
        <p:nvCxnSpPr>
          <p:cNvPr id="6" name="Düz Ok Bağlayıcısı 5"/>
          <p:cNvCxnSpPr/>
          <p:nvPr/>
        </p:nvCxnSpPr>
        <p:spPr>
          <a:xfrm>
            <a:off x="1403648" y="2439765"/>
            <a:ext cx="360040" cy="1637307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7" name="Dikdörtgen 16"/>
          <p:cNvSpPr/>
          <p:nvPr/>
        </p:nvSpPr>
        <p:spPr>
          <a:xfrm>
            <a:off x="24006" y="3667671"/>
            <a:ext cx="12025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90</a:t>
            </a:r>
            <a:endParaRPr lang="tr-TR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9" name="Düz Ok Bağlayıcısı 18"/>
          <p:cNvCxnSpPr/>
          <p:nvPr/>
        </p:nvCxnSpPr>
        <p:spPr>
          <a:xfrm>
            <a:off x="513680" y="2445117"/>
            <a:ext cx="111582" cy="1487939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1053741" y="3667671"/>
            <a:ext cx="69981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1618932" y="3667671"/>
            <a:ext cx="12968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80</a:t>
            </a:r>
            <a:endParaRPr lang="tr-TR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813402" y="3774063"/>
            <a:ext cx="9373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699314" y="3667671"/>
            <a:ext cx="123272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endParaRPr lang="tr-TR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26414" y="4725144"/>
            <a:ext cx="876606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*Örüntünün kuralı: </a:t>
            </a:r>
            <a:r>
              <a:rPr lang="tr-TR" sz="4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Geriye doğru onar azalarak devam ediyor.</a:t>
            </a:r>
            <a:endParaRPr lang="tr-TR" sz="4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087582" y="2451983"/>
            <a:ext cx="690091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Not: </a:t>
            </a:r>
            <a:r>
              <a:rPr lang="tr-TR" sz="4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Bu işleme örüntünün </a:t>
            </a:r>
            <a:r>
              <a:rPr lang="tr-TR" sz="4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daralması</a:t>
            </a:r>
            <a:r>
              <a:rPr lang="tr-TR" sz="4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da denir.</a:t>
            </a:r>
            <a:endParaRPr lang="tr-TR" sz="4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965993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7" grpId="0"/>
      <p:bldP spid="24" grpId="0"/>
      <p:bldP spid="25" grpId="0"/>
      <p:bldP spid="26" grpId="0"/>
      <p:bldP spid="27" grpId="0"/>
      <p:bldP spid="28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006" y="116632"/>
            <a:ext cx="896448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2-Aşağıda verilen sayı örüntüsünün kuralı nedir?</a:t>
            </a:r>
            <a:endParaRPr lang="tr-TR" sz="48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Oval 1"/>
          <p:cNvSpPr>
            <a:spLocks noChangeArrowheads="1"/>
          </p:cNvSpPr>
          <p:nvPr/>
        </p:nvSpPr>
        <p:spPr bwMode="auto">
          <a:xfrm>
            <a:off x="126414" y="1686292"/>
            <a:ext cx="84518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65</a:t>
            </a:r>
            <a:endParaRPr lang="tr-TR" altLang="tr-TR" sz="2800" dirty="0"/>
          </a:p>
        </p:txBody>
      </p:sp>
      <p:sp>
        <p:nvSpPr>
          <p:cNvPr id="8" name="Oval 1"/>
          <p:cNvSpPr>
            <a:spLocks noChangeArrowheads="1"/>
          </p:cNvSpPr>
          <p:nvPr/>
        </p:nvSpPr>
        <p:spPr bwMode="auto">
          <a:xfrm>
            <a:off x="1138684" y="1680941"/>
            <a:ext cx="789285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60</a:t>
            </a:r>
            <a:endParaRPr lang="tr-TR" altLang="tr-TR" sz="2800" dirty="0"/>
          </a:p>
        </p:txBody>
      </p:sp>
      <p:sp>
        <p:nvSpPr>
          <p:cNvPr id="9" name="Oval 1"/>
          <p:cNvSpPr>
            <a:spLocks noChangeArrowheads="1"/>
          </p:cNvSpPr>
          <p:nvPr/>
        </p:nvSpPr>
        <p:spPr bwMode="auto">
          <a:xfrm>
            <a:off x="2267744" y="1686292"/>
            <a:ext cx="812353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55</a:t>
            </a:r>
            <a:endParaRPr lang="tr-TR" altLang="tr-TR" sz="2800" dirty="0"/>
          </a:p>
        </p:txBody>
      </p:sp>
      <p:sp>
        <p:nvSpPr>
          <p:cNvPr id="10" name="Oval 1"/>
          <p:cNvSpPr>
            <a:spLocks noChangeArrowheads="1"/>
          </p:cNvSpPr>
          <p:nvPr/>
        </p:nvSpPr>
        <p:spPr bwMode="auto">
          <a:xfrm>
            <a:off x="346789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50</a:t>
            </a:r>
            <a:endParaRPr lang="tr-TR" altLang="tr-TR" sz="2800" dirty="0"/>
          </a:p>
        </p:txBody>
      </p:sp>
      <p:sp>
        <p:nvSpPr>
          <p:cNvPr id="11" name="Oval 1"/>
          <p:cNvSpPr>
            <a:spLocks noChangeArrowheads="1"/>
          </p:cNvSpPr>
          <p:nvPr/>
        </p:nvSpPr>
        <p:spPr bwMode="auto">
          <a:xfrm>
            <a:off x="4636614" y="1686292"/>
            <a:ext cx="831967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45</a:t>
            </a:r>
            <a:endParaRPr lang="tr-TR" altLang="tr-TR" sz="2800" dirty="0"/>
          </a:p>
        </p:txBody>
      </p:sp>
      <p:sp>
        <p:nvSpPr>
          <p:cNvPr id="12" name="Oval 1"/>
          <p:cNvSpPr>
            <a:spLocks noChangeArrowheads="1"/>
          </p:cNvSpPr>
          <p:nvPr/>
        </p:nvSpPr>
        <p:spPr bwMode="auto">
          <a:xfrm>
            <a:off x="5816401" y="1680940"/>
            <a:ext cx="843831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40</a:t>
            </a:r>
            <a:endParaRPr lang="tr-TR" altLang="tr-TR" sz="2800" dirty="0"/>
          </a:p>
        </p:txBody>
      </p:sp>
      <p:sp>
        <p:nvSpPr>
          <p:cNvPr id="13" name="Oval 1"/>
          <p:cNvSpPr>
            <a:spLocks noChangeArrowheads="1"/>
          </p:cNvSpPr>
          <p:nvPr/>
        </p:nvSpPr>
        <p:spPr bwMode="auto">
          <a:xfrm>
            <a:off x="694826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35</a:t>
            </a:r>
            <a:endParaRPr lang="tr-TR" altLang="tr-TR" sz="2800" dirty="0"/>
          </a:p>
        </p:txBody>
      </p:sp>
      <p:sp>
        <p:nvSpPr>
          <p:cNvPr id="14" name="Oval 1"/>
          <p:cNvSpPr>
            <a:spLocks noChangeArrowheads="1"/>
          </p:cNvSpPr>
          <p:nvPr/>
        </p:nvSpPr>
        <p:spPr bwMode="auto">
          <a:xfrm>
            <a:off x="802838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30</a:t>
            </a:r>
            <a:endParaRPr lang="tr-TR" altLang="tr-TR" sz="2800" dirty="0"/>
          </a:p>
        </p:txBody>
      </p:sp>
      <p:cxnSp>
        <p:nvCxnSpPr>
          <p:cNvPr id="6" name="Düz Ok Bağlayıcısı 5"/>
          <p:cNvCxnSpPr/>
          <p:nvPr/>
        </p:nvCxnSpPr>
        <p:spPr>
          <a:xfrm>
            <a:off x="625262" y="2451983"/>
            <a:ext cx="132607" cy="1481073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7" name="Dikdörtgen 16"/>
          <p:cNvSpPr/>
          <p:nvPr/>
        </p:nvSpPr>
        <p:spPr>
          <a:xfrm>
            <a:off x="24006" y="3667671"/>
            <a:ext cx="12025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65</a:t>
            </a:r>
            <a:endParaRPr lang="tr-TR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9" name="Düz Ok Bağlayıcısı 18"/>
          <p:cNvCxnSpPr/>
          <p:nvPr/>
        </p:nvCxnSpPr>
        <p:spPr>
          <a:xfrm>
            <a:off x="1618932" y="2276872"/>
            <a:ext cx="309037" cy="1656184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1053741" y="3667671"/>
            <a:ext cx="69981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1618932" y="3667671"/>
            <a:ext cx="12968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60</a:t>
            </a:r>
            <a:endParaRPr lang="tr-TR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813402" y="3774063"/>
            <a:ext cx="9373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699314" y="3667671"/>
            <a:ext cx="123272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endParaRPr lang="tr-TR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26414" y="4725144"/>
            <a:ext cx="876606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*Örüntünün kuralı: </a:t>
            </a:r>
            <a:r>
              <a:rPr lang="tr-TR" sz="4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Geriye doğru beşer azalarak devam ediyor.</a:t>
            </a:r>
            <a:endParaRPr lang="tr-TR" sz="4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087582" y="2451983"/>
            <a:ext cx="690091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Not: </a:t>
            </a:r>
            <a:r>
              <a:rPr lang="tr-TR" sz="4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Bu işleme örüntünün </a:t>
            </a:r>
            <a:r>
              <a:rPr lang="tr-TR" sz="4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daralması</a:t>
            </a:r>
            <a:r>
              <a:rPr lang="tr-TR" sz="4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da denir.</a:t>
            </a:r>
            <a:endParaRPr lang="tr-TR" sz="4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713884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7" grpId="0"/>
      <p:bldP spid="24" grpId="0"/>
      <p:bldP spid="25" grpId="0"/>
      <p:bldP spid="26" grpId="0"/>
      <p:bldP spid="27" grpId="0"/>
      <p:bldP spid="28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006" y="116632"/>
            <a:ext cx="896448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3-Aşağıda verilen sayı örüntüsünün kuralı nedir?</a:t>
            </a:r>
            <a:endParaRPr lang="tr-TR" sz="48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Oval 1"/>
          <p:cNvSpPr>
            <a:spLocks noChangeArrowheads="1"/>
          </p:cNvSpPr>
          <p:nvPr/>
        </p:nvSpPr>
        <p:spPr bwMode="auto">
          <a:xfrm>
            <a:off x="126414" y="1686292"/>
            <a:ext cx="84518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60</a:t>
            </a:r>
            <a:endParaRPr lang="tr-TR" altLang="tr-TR" sz="2800" dirty="0"/>
          </a:p>
        </p:txBody>
      </p:sp>
      <p:sp>
        <p:nvSpPr>
          <p:cNvPr id="8" name="Oval 1"/>
          <p:cNvSpPr>
            <a:spLocks noChangeArrowheads="1"/>
          </p:cNvSpPr>
          <p:nvPr/>
        </p:nvSpPr>
        <p:spPr bwMode="auto">
          <a:xfrm>
            <a:off x="1138684" y="1680941"/>
            <a:ext cx="789285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56</a:t>
            </a:r>
            <a:endParaRPr lang="tr-TR" altLang="tr-TR" sz="2800" dirty="0"/>
          </a:p>
        </p:txBody>
      </p:sp>
      <p:sp>
        <p:nvSpPr>
          <p:cNvPr id="9" name="Oval 1"/>
          <p:cNvSpPr>
            <a:spLocks noChangeArrowheads="1"/>
          </p:cNvSpPr>
          <p:nvPr/>
        </p:nvSpPr>
        <p:spPr bwMode="auto">
          <a:xfrm>
            <a:off x="2267744" y="1686292"/>
            <a:ext cx="812353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52</a:t>
            </a:r>
            <a:endParaRPr lang="tr-TR" altLang="tr-TR" sz="2800" dirty="0"/>
          </a:p>
        </p:txBody>
      </p:sp>
      <p:sp>
        <p:nvSpPr>
          <p:cNvPr id="10" name="Oval 1"/>
          <p:cNvSpPr>
            <a:spLocks noChangeArrowheads="1"/>
          </p:cNvSpPr>
          <p:nvPr/>
        </p:nvSpPr>
        <p:spPr bwMode="auto">
          <a:xfrm>
            <a:off x="346789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48</a:t>
            </a:r>
            <a:endParaRPr lang="tr-TR" altLang="tr-TR" sz="2800" dirty="0"/>
          </a:p>
        </p:txBody>
      </p:sp>
      <p:sp>
        <p:nvSpPr>
          <p:cNvPr id="11" name="Oval 1"/>
          <p:cNvSpPr>
            <a:spLocks noChangeArrowheads="1"/>
          </p:cNvSpPr>
          <p:nvPr/>
        </p:nvSpPr>
        <p:spPr bwMode="auto">
          <a:xfrm>
            <a:off x="4636614" y="1686292"/>
            <a:ext cx="831967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44</a:t>
            </a:r>
            <a:endParaRPr lang="tr-TR" altLang="tr-TR" sz="2800" dirty="0"/>
          </a:p>
        </p:txBody>
      </p:sp>
      <p:sp>
        <p:nvSpPr>
          <p:cNvPr id="12" name="Oval 1"/>
          <p:cNvSpPr>
            <a:spLocks noChangeArrowheads="1"/>
          </p:cNvSpPr>
          <p:nvPr/>
        </p:nvSpPr>
        <p:spPr bwMode="auto">
          <a:xfrm>
            <a:off x="5816401" y="1680940"/>
            <a:ext cx="843831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40</a:t>
            </a:r>
            <a:endParaRPr lang="tr-TR" altLang="tr-TR" sz="2800" dirty="0"/>
          </a:p>
        </p:txBody>
      </p:sp>
      <p:sp>
        <p:nvSpPr>
          <p:cNvPr id="13" name="Oval 1"/>
          <p:cNvSpPr>
            <a:spLocks noChangeArrowheads="1"/>
          </p:cNvSpPr>
          <p:nvPr/>
        </p:nvSpPr>
        <p:spPr bwMode="auto">
          <a:xfrm>
            <a:off x="694826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36</a:t>
            </a:r>
            <a:endParaRPr lang="tr-TR" altLang="tr-TR" sz="2800" dirty="0"/>
          </a:p>
        </p:txBody>
      </p:sp>
      <p:sp>
        <p:nvSpPr>
          <p:cNvPr id="14" name="Oval 1"/>
          <p:cNvSpPr>
            <a:spLocks noChangeArrowheads="1"/>
          </p:cNvSpPr>
          <p:nvPr/>
        </p:nvSpPr>
        <p:spPr bwMode="auto">
          <a:xfrm>
            <a:off x="802838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32</a:t>
            </a:r>
            <a:endParaRPr lang="tr-TR" altLang="tr-TR" sz="2800" dirty="0"/>
          </a:p>
        </p:txBody>
      </p:sp>
      <p:cxnSp>
        <p:nvCxnSpPr>
          <p:cNvPr id="6" name="Düz Ok Bağlayıcısı 5"/>
          <p:cNvCxnSpPr/>
          <p:nvPr/>
        </p:nvCxnSpPr>
        <p:spPr>
          <a:xfrm>
            <a:off x="625262" y="2451983"/>
            <a:ext cx="132607" cy="1481073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7" name="Dikdörtgen 16"/>
          <p:cNvSpPr/>
          <p:nvPr/>
        </p:nvSpPr>
        <p:spPr>
          <a:xfrm>
            <a:off x="24006" y="3667671"/>
            <a:ext cx="12025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60</a:t>
            </a:r>
            <a:endParaRPr lang="tr-TR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9" name="Düz Ok Bağlayıcısı 18"/>
          <p:cNvCxnSpPr>
            <a:stCxn id="8" idx="4"/>
          </p:cNvCxnSpPr>
          <p:nvPr/>
        </p:nvCxnSpPr>
        <p:spPr>
          <a:xfrm>
            <a:off x="1533327" y="2439766"/>
            <a:ext cx="230361" cy="1349274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1053741" y="3667671"/>
            <a:ext cx="69981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1618932" y="3667671"/>
            <a:ext cx="12968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56</a:t>
            </a:r>
            <a:endParaRPr lang="tr-TR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813402" y="3774063"/>
            <a:ext cx="9373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699314" y="3667671"/>
            <a:ext cx="123272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tr-TR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26414" y="4725144"/>
            <a:ext cx="876606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*Örüntünün kuralı: </a:t>
            </a:r>
            <a:r>
              <a:rPr lang="tr-TR" sz="4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Geriye doğru dörder azalarak devam ediyor.</a:t>
            </a:r>
            <a:endParaRPr lang="tr-TR" sz="4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087582" y="2451983"/>
            <a:ext cx="690091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Not: </a:t>
            </a:r>
            <a:r>
              <a:rPr lang="tr-TR" sz="4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Bu işleme örüntünün </a:t>
            </a:r>
            <a:r>
              <a:rPr lang="tr-TR" sz="4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daralması</a:t>
            </a:r>
            <a:r>
              <a:rPr lang="tr-TR" sz="4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da denir.</a:t>
            </a:r>
            <a:endParaRPr lang="tr-TR" sz="4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193460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7" grpId="0"/>
      <p:bldP spid="24" grpId="0"/>
      <p:bldP spid="25" grpId="0"/>
      <p:bldP spid="26" grpId="0"/>
      <p:bldP spid="27" grpId="0"/>
      <p:bldP spid="28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006" y="116632"/>
            <a:ext cx="896448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4-Aşağıda verilen sayı örüntüsünün kuralı nedir?</a:t>
            </a:r>
            <a:endParaRPr lang="tr-TR" sz="48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Oval 1"/>
          <p:cNvSpPr>
            <a:spLocks noChangeArrowheads="1"/>
          </p:cNvSpPr>
          <p:nvPr/>
        </p:nvSpPr>
        <p:spPr bwMode="auto">
          <a:xfrm>
            <a:off x="126414" y="1686292"/>
            <a:ext cx="84518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72</a:t>
            </a:r>
            <a:endParaRPr lang="tr-TR" altLang="tr-TR" sz="2800" dirty="0"/>
          </a:p>
        </p:txBody>
      </p:sp>
      <p:sp>
        <p:nvSpPr>
          <p:cNvPr id="8" name="Oval 1"/>
          <p:cNvSpPr>
            <a:spLocks noChangeArrowheads="1"/>
          </p:cNvSpPr>
          <p:nvPr/>
        </p:nvSpPr>
        <p:spPr bwMode="auto">
          <a:xfrm>
            <a:off x="1138684" y="1680941"/>
            <a:ext cx="789285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66</a:t>
            </a:r>
            <a:endParaRPr lang="tr-TR" altLang="tr-TR" sz="2800" dirty="0"/>
          </a:p>
        </p:txBody>
      </p:sp>
      <p:sp>
        <p:nvSpPr>
          <p:cNvPr id="9" name="Oval 1"/>
          <p:cNvSpPr>
            <a:spLocks noChangeArrowheads="1"/>
          </p:cNvSpPr>
          <p:nvPr/>
        </p:nvSpPr>
        <p:spPr bwMode="auto">
          <a:xfrm>
            <a:off x="2267744" y="1686292"/>
            <a:ext cx="812353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60</a:t>
            </a:r>
            <a:endParaRPr lang="tr-TR" altLang="tr-TR" sz="2800" dirty="0"/>
          </a:p>
        </p:txBody>
      </p:sp>
      <p:sp>
        <p:nvSpPr>
          <p:cNvPr id="10" name="Oval 1"/>
          <p:cNvSpPr>
            <a:spLocks noChangeArrowheads="1"/>
          </p:cNvSpPr>
          <p:nvPr/>
        </p:nvSpPr>
        <p:spPr bwMode="auto">
          <a:xfrm>
            <a:off x="346789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54</a:t>
            </a:r>
            <a:endParaRPr lang="tr-TR" altLang="tr-TR" sz="2800" dirty="0"/>
          </a:p>
        </p:txBody>
      </p:sp>
      <p:sp>
        <p:nvSpPr>
          <p:cNvPr id="11" name="Oval 1"/>
          <p:cNvSpPr>
            <a:spLocks noChangeArrowheads="1"/>
          </p:cNvSpPr>
          <p:nvPr/>
        </p:nvSpPr>
        <p:spPr bwMode="auto">
          <a:xfrm>
            <a:off x="4636614" y="1686292"/>
            <a:ext cx="831967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48</a:t>
            </a:r>
            <a:endParaRPr lang="tr-TR" altLang="tr-TR" sz="2800" dirty="0"/>
          </a:p>
        </p:txBody>
      </p:sp>
      <p:sp>
        <p:nvSpPr>
          <p:cNvPr id="12" name="Oval 1"/>
          <p:cNvSpPr>
            <a:spLocks noChangeArrowheads="1"/>
          </p:cNvSpPr>
          <p:nvPr/>
        </p:nvSpPr>
        <p:spPr bwMode="auto">
          <a:xfrm>
            <a:off x="5816401" y="1680940"/>
            <a:ext cx="843831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42</a:t>
            </a:r>
            <a:endParaRPr lang="tr-TR" altLang="tr-TR" sz="2800" dirty="0"/>
          </a:p>
        </p:txBody>
      </p:sp>
      <p:sp>
        <p:nvSpPr>
          <p:cNvPr id="13" name="Oval 1"/>
          <p:cNvSpPr>
            <a:spLocks noChangeArrowheads="1"/>
          </p:cNvSpPr>
          <p:nvPr/>
        </p:nvSpPr>
        <p:spPr bwMode="auto">
          <a:xfrm>
            <a:off x="694826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36</a:t>
            </a:r>
            <a:endParaRPr lang="tr-TR" altLang="tr-TR" sz="2800" dirty="0"/>
          </a:p>
        </p:txBody>
      </p:sp>
      <p:sp>
        <p:nvSpPr>
          <p:cNvPr id="14" name="Oval 1"/>
          <p:cNvSpPr>
            <a:spLocks noChangeArrowheads="1"/>
          </p:cNvSpPr>
          <p:nvPr/>
        </p:nvSpPr>
        <p:spPr bwMode="auto">
          <a:xfrm>
            <a:off x="802838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30</a:t>
            </a:r>
            <a:endParaRPr lang="tr-TR" altLang="tr-TR" sz="2800" dirty="0"/>
          </a:p>
        </p:txBody>
      </p:sp>
      <p:cxnSp>
        <p:nvCxnSpPr>
          <p:cNvPr id="6" name="Düz Ok Bağlayıcısı 5"/>
          <p:cNvCxnSpPr/>
          <p:nvPr/>
        </p:nvCxnSpPr>
        <p:spPr>
          <a:xfrm>
            <a:off x="625262" y="2564904"/>
            <a:ext cx="132607" cy="1368152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7" name="Dikdörtgen 16"/>
          <p:cNvSpPr/>
          <p:nvPr/>
        </p:nvSpPr>
        <p:spPr>
          <a:xfrm>
            <a:off x="24006" y="3667671"/>
            <a:ext cx="12025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72</a:t>
            </a:r>
            <a:endParaRPr lang="tr-TR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9" name="Düz Ok Bağlayıcısı 18"/>
          <p:cNvCxnSpPr/>
          <p:nvPr/>
        </p:nvCxnSpPr>
        <p:spPr>
          <a:xfrm>
            <a:off x="1618932" y="2276872"/>
            <a:ext cx="144756" cy="1512168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1053741" y="3667671"/>
            <a:ext cx="69981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1618932" y="3667671"/>
            <a:ext cx="12968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66</a:t>
            </a:r>
            <a:endParaRPr lang="tr-TR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813402" y="3774063"/>
            <a:ext cx="9373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699314" y="3667671"/>
            <a:ext cx="123272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</a:t>
            </a:r>
            <a:endParaRPr lang="tr-TR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26414" y="4725144"/>
            <a:ext cx="876606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*Örüntünün kuralı: </a:t>
            </a:r>
            <a:r>
              <a:rPr lang="tr-TR" sz="4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Geriye doğru altışar azalarak devam ediyor.</a:t>
            </a:r>
            <a:endParaRPr lang="tr-TR" sz="4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087582" y="2451983"/>
            <a:ext cx="690091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Not: </a:t>
            </a:r>
            <a:r>
              <a:rPr lang="tr-TR" sz="4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Bu işleme örüntünün </a:t>
            </a:r>
            <a:r>
              <a:rPr lang="tr-TR" sz="4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daralması</a:t>
            </a:r>
            <a:r>
              <a:rPr lang="tr-TR" sz="4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da denir.</a:t>
            </a:r>
            <a:endParaRPr lang="tr-TR" sz="4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258894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7" grpId="0"/>
      <p:bldP spid="24" grpId="0"/>
      <p:bldP spid="25" grpId="0"/>
      <p:bldP spid="26" grpId="0"/>
      <p:bldP spid="27" grpId="0"/>
      <p:bldP spid="28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006" y="116632"/>
            <a:ext cx="896448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5-Aşağıda verilen sayı örüntüsünün kuralı nedir?</a:t>
            </a:r>
            <a:endParaRPr lang="tr-TR" sz="48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Oval 1"/>
          <p:cNvSpPr>
            <a:spLocks noChangeArrowheads="1"/>
          </p:cNvSpPr>
          <p:nvPr/>
        </p:nvSpPr>
        <p:spPr bwMode="auto">
          <a:xfrm>
            <a:off x="126414" y="1686292"/>
            <a:ext cx="84518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84</a:t>
            </a:r>
            <a:endParaRPr lang="tr-TR" altLang="tr-TR" sz="2800" dirty="0"/>
          </a:p>
        </p:txBody>
      </p:sp>
      <p:sp>
        <p:nvSpPr>
          <p:cNvPr id="8" name="Oval 1"/>
          <p:cNvSpPr>
            <a:spLocks noChangeArrowheads="1"/>
          </p:cNvSpPr>
          <p:nvPr/>
        </p:nvSpPr>
        <p:spPr bwMode="auto">
          <a:xfrm>
            <a:off x="1138684" y="1680941"/>
            <a:ext cx="789285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74</a:t>
            </a:r>
            <a:endParaRPr lang="tr-TR" altLang="tr-TR" sz="2800" dirty="0"/>
          </a:p>
        </p:txBody>
      </p:sp>
      <p:sp>
        <p:nvSpPr>
          <p:cNvPr id="9" name="Oval 1"/>
          <p:cNvSpPr>
            <a:spLocks noChangeArrowheads="1"/>
          </p:cNvSpPr>
          <p:nvPr/>
        </p:nvSpPr>
        <p:spPr bwMode="auto">
          <a:xfrm>
            <a:off x="2267744" y="1686292"/>
            <a:ext cx="812353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64</a:t>
            </a:r>
            <a:endParaRPr lang="tr-TR" altLang="tr-TR" sz="2800" dirty="0"/>
          </a:p>
        </p:txBody>
      </p:sp>
      <p:sp>
        <p:nvSpPr>
          <p:cNvPr id="10" name="Oval 1"/>
          <p:cNvSpPr>
            <a:spLocks noChangeArrowheads="1"/>
          </p:cNvSpPr>
          <p:nvPr/>
        </p:nvSpPr>
        <p:spPr bwMode="auto">
          <a:xfrm>
            <a:off x="346789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54</a:t>
            </a:r>
            <a:endParaRPr lang="tr-TR" altLang="tr-TR" sz="2800" dirty="0"/>
          </a:p>
        </p:txBody>
      </p:sp>
      <p:sp>
        <p:nvSpPr>
          <p:cNvPr id="11" name="Oval 1"/>
          <p:cNvSpPr>
            <a:spLocks noChangeArrowheads="1"/>
          </p:cNvSpPr>
          <p:nvPr/>
        </p:nvSpPr>
        <p:spPr bwMode="auto">
          <a:xfrm>
            <a:off x="4636614" y="1686292"/>
            <a:ext cx="831967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44</a:t>
            </a:r>
            <a:endParaRPr lang="tr-TR" altLang="tr-TR" sz="2800" dirty="0"/>
          </a:p>
        </p:txBody>
      </p:sp>
      <p:sp>
        <p:nvSpPr>
          <p:cNvPr id="12" name="Oval 1"/>
          <p:cNvSpPr>
            <a:spLocks noChangeArrowheads="1"/>
          </p:cNvSpPr>
          <p:nvPr/>
        </p:nvSpPr>
        <p:spPr bwMode="auto">
          <a:xfrm>
            <a:off x="5816401" y="1680940"/>
            <a:ext cx="843831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34</a:t>
            </a:r>
            <a:endParaRPr lang="tr-TR" altLang="tr-TR" sz="2800" dirty="0"/>
          </a:p>
        </p:txBody>
      </p:sp>
      <p:sp>
        <p:nvSpPr>
          <p:cNvPr id="13" name="Oval 1"/>
          <p:cNvSpPr>
            <a:spLocks noChangeArrowheads="1"/>
          </p:cNvSpPr>
          <p:nvPr/>
        </p:nvSpPr>
        <p:spPr bwMode="auto">
          <a:xfrm>
            <a:off x="694826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24</a:t>
            </a:r>
            <a:endParaRPr lang="tr-TR" altLang="tr-TR" sz="2800" dirty="0"/>
          </a:p>
        </p:txBody>
      </p:sp>
      <p:sp>
        <p:nvSpPr>
          <p:cNvPr id="14" name="Oval 1"/>
          <p:cNvSpPr>
            <a:spLocks noChangeArrowheads="1"/>
          </p:cNvSpPr>
          <p:nvPr/>
        </p:nvSpPr>
        <p:spPr bwMode="auto">
          <a:xfrm>
            <a:off x="802838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14</a:t>
            </a:r>
            <a:endParaRPr lang="tr-TR" altLang="tr-TR" sz="2800" dirty="0"/>
          </a:p>
        </p:txBody>
      </p:sp>
      <p:cxnSp>
        <p:nvCxnSpPr>
          <p:cNvPr id="6" name="Düz Ok Bağlayıcısı 5"/>
          <p:cNvCxnSpPr/>
          <p:nvPr/>
        </p:nvCxnSpPr>
        <p:spPr>
          <a:xfrm>
            <a:off x="625262" y="2451983"/>
            <a:ext cx="132607" cy="1481073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7" name="Dikdörtgen 16"/>
          <p:cNvSpPr/>
          <p:nvPr/>
        </p:nvSpPr>
        <p:spPr>
          <a:xfrm>
            <a:off x="24006" y="3667671"/>
            <a:ext cx="12025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84</a:t>
            </a:r>
            <a:endParaRPr lang="tr-TR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9" name="Düz Ok Bağlayıcısı 18"/>
          <p:cNvCxnSpPr>
            <a:stCxn id="8" idx="4"/>
          </p:cNvCxnSpPr>
          <p:nvPr/>
        </p:nvCxnSpPr>
        <p:spPr>
          <a:xfrm>
            <a:off x="1533327" y="2439766"/>
            <a:ext cx="734047" cy="1493290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1053741" y="3667671"/>
            <a:ext cx="69981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1618932" y="3667671"/>
            <a:ext cx="12968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74</a:t>
            </a:r>
            <a:endParaRPr lang="tr-TR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813402" y="3774063"/>
            <a:ext cx="9373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699314" y="3667671"/>
            <a:ext cx="123272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endParaRPr lang="tr-TR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26414" y="4725144"/>
            <a:ext cx="876606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*Örüntünün kuralı: </a:t>
            </a:r>
            <a:r>
              <a:rPr lang="tr-TR" sz="4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Geriye doğru onar azalarak devam ediyor.</a:t>
            </a:r>
            <a:endParaRPr lang="tr-TR" sz="4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087582" y="2451983"/>
            <a:ext cx="690091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Not: </a:t>
            </a:r>
            <a:r>
              <a:rPr lang="tr-TR" sz="4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Bu işleme örüntünün </a:t>
            </a:r>
            <a:r>
              <a:rPr lang="tr-TR" sz="4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daralması</a:t>
            </a:r>
            <a:r>
              <a:rPr lang="tr-TR" sz="4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da denir.</a:t>
            </a:r>
            <a:endParaRPr lang="tr-TR" sz="4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597617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7" grpId="0"/>
      <p:bldP spid="24" grpId="0"/>
      <p:bldP spid="25" grpId="0"/>
      <p:bldP spid="26" grpId="0"/>
      <p:bldP spid="27" grpId="0"/>
      <p:bldP spid="28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006" y="116632"/>
            <a:ext cx="896448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6-Aşağıda verilen sayı örüntüsünün kuralı nedir?</a:t>
            </a:r>
            <a:endParaRPr lang="tr-TR" sz="48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Oval 1"/>
          <p:cNvSpPr>
            <a:spLocks noChangeArrowheads="1"/>
          </p:cNvSpPr>
          <p:nvPr/>
        </p:nvSpPr>
        <p:spPr bwMode="auto">
          <a:xfrm>
            <a:off x="126414" y="1686292"/>
            <a:ext cx="84518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64</a:t>
            </a:r>
            <a:endParaRPr lang="tr-TR" altLang="tr-TR" sz="2800" dirty="0"/>
          </a:p>
        </p:txBody>
      </p:sp>
      <p:sp>
        <p:nvSpPr>
          <p:cNvPr id="8" name="Oval 1"/>
          <p:cNvSpPr>
            <a:spLocks noChangeArrowheads="1"/>
          </p:cNvSpPr>
          <p:nvPr/>
        </p:nvSpPr>
        <p:spPr bwMode="auto">
          <a:xfrm>
            <a:off x="1138684" y="1680941"/>
            <a:ext cx="789285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57</a:t>
            </a:r>
            <a:endParaRPr lang="tr-TR" altLang="tr-TR" sz="2800" dirty="0"/>
          </a:p>
        </p:txBody>
      </p:sp>
      <p:sp>
        <p:nvSpPr>
          <p:cNvPr id="9" name="Oval 1"/>
          <p:cNvSpPr>
            <a:spLocks noChangeArrowheads="1"/>
          </p:cNvSpPr>
          <p:nvPr/>
        </p:nvSpPr>
        <p:spPr bwMode="auto">
          <a:xfrm>
            <a:off x="2267744" y="1686292"/>
            <a:ext cx="812353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50</a:t>
            </a:r>
            <a:endParaRPr lang="tr-TR" altLang="tr-TR" sz="2800" dirty="0"/>
          </a:p>
        </p:txBody>
      </p:sp>
      <p:sp>
        <p:nvSpPr>
          <p:cNvPr id="10" name="Oval 1"/>
          <p:cNvSpPr>
            <a:spLocks noChangeArrowheads="1"/>
          </p:cNvSpPr>
          <p:nvPr/>
        </p:nvSpPr>
        <p:spPr bwMode="auto">
          <a:xfrm>
            <a:off x="346789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43</a:t>
            </a:r>
            <a:endParaRPr lang="tr-TR" altLang="tr-TR" sz="2800" dirty="0"/>
          </a:p>
        </p:txBody>
      </p:sp>
      <p:sp>
        <p:nvSpPr>
          <p:cNvPr id="11" name="Oval 1"/>
          <p:cNvSpPr>
            <a:spLocks noChangeArrowheads="1"/>
          </p:cNvSpPr>
          <p:nvPr/>
        </p:nvSpPr>
        <p:spPr bwMode="auto">
          <a:xfrm>
            <a:off x="4636614" y="1686292"/>
            <a:ext cx="831967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36</a:t>
            </a:r>
            <a:endParaRPr lang="tr-TR" altLang="tr-TR" sz="2800" dirty="0"/>
          </a:p>
        </p:txBody>
      </p:sp>
      <p:sp>
        <p:nvSpPr>
          <p:cNvPr id="12" name="Oval 1"/>
          <p:cNvSpPr>
            <a:spLocks noChangeArrowheads="1"/>
          </p:cNvSpPr>
          <p:nvPr/>
        </p:nvSpPr>
        <p:spPr bwMode="auto">
          <a:xfrm>
            <a:off x="5816401" y="1680940"/>
            <a:ext cx="843831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29</a:t>
            </a:r>
            <a:endParaRPr lang="tr-TR" altLang="tr-TR" sz="2800" dirty="0"/>
          </a:p>
        </p:txBody>
      </p:sp>
      <p:sp>
        <p:nvSpPr>
          <p:cNvPr id="13" name="Oval 1"/>
          <p:cNvSpPr>
            <a:spLocks noChangeArrowheads="1"/>
          </p:cNvSpPr>
          <p:nvPr/>
        </p:nvSpPr>
        <p:spPr bwMode="auto">
          <a:xfrm>
            <a:off x="694826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22</a:t>
            </a:r>
            <a:endParaRPr lang="tr-TR" altLang="tr-TR" sz="2800" dirty="0"/>
          </a:p>
        </p:txBody>
      </p:sp>
      <p:sp>
        <p:nvSpPr>
          <p:cNvPr id="14" name="Oval 1"/>
          <p:cNvSpPr>
            <a:spLocks noChangeArrowheads="1"/>
          </p:cNvSpPr>
          <p:nvPr/>
        </p:nvSpPr>
        <p:spPr bwMode="auto">
          <a:xfrm>
            <a:off x="802838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15</a:t>
            </a:r>
            <a:endParaRPr lang="tr-TR" altLang="tr-TR" sz="2800" dirty="0"/>
          </a:p>
        </p:txBody>
      </p:sp>
      <p:cxnSp>
        <p:nvCxnSpPr>
          <p:cNvPr id="6" name="Düz Ok Bağlayıcısı 5"/>
          <p:cNvCxnSpPr/>
          <p:nvPr/>
        </p:nvCxnSpPr>
        <p:spPr>
          <a:xfrm>
            <a:off x="1533326" y="2445117"/>
            <a:ext cx="554256" cy="1487939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7" name="Dikdörtgen 16"/>
          <p:cNvSpPr/>
          <p:nvPr/>
        </p:nvSpPr>
        <p:spPr>
          <a:xfrm>
            <a:off x="24006" y="3667671"/>
            <a:ext cx="12025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64</a:t>
            </a:r>
            <a:endParaRPr lang="tr-TR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9" name="Düz Ok Bağlayıcısı 18"/>
          <p:cNvCxnSpPr/>
          <p:nvPr/>
        </p:nvCxnSpPr>
        <p:spPr>
          <a:xfrm>
            <a:off x="513680" y="2445117"/>
            <a:ext cx="35327" cy="1559947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1053741" y="3667671"/>
            <a:ext cx="69981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1618932" y="3667671"/>
            <a:ext cx="12968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57</a:t>
            </a:r>
            <a:endParaRPr lang="tr-TR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813402" y="3774063"/>
            <a:ext cx="9373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699314" y="3667671"/>
            <a:ext cx="123272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</a:t>
            </a:r>
            <a:endParaRPr lang="tr-TR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26414" y="4725144"/>
            <a:ext cx="876606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*Örüntünün kuralı: </a:t>
            </a:r>
            <a:r>
              <a:rPr lang="tr-TR" sz="4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Geriye doğru yedişer azalarak devam ediyor.</a:t>
            </a:r>
            <a:endParaRPr lang="tr-TR" sz="4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087582" y="2451983"/>
            <a:ext cx="690091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Not: </a:t>
            </a:r>
            <a:r>
              <a:rPr lang="tr-TR" sz="4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Bu işleme örüntünün </a:t>
            </a:r>
            <a:r>
              <a:rPr lang="tr-TR" sz="4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daralması</a:t>
            </a:r>
            <a:r>
              <a:rPr lang="tr-TR" sz="4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da denir.</a:t>
            </a:r>
            <a:endParaRPr lang="tr-TR" sz="4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957882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7" grpId="0"/>
      <p:bldP spid="24" grpId="0"/>
      <p:bldP spid="25" grpId="0"/>
      <p:bldP spid="26" grpId="0"/>
      <p:bldP spid="27" grpId="0"/>
      <p:bldP spid="28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006" y="116632"/>
            <a:ext cx="8964488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Tabloyu okuyarak rakam ve diziliş kuralını söyleyiniz</a:t>
            </a:r>
            <a:endParaRPr lang="tr-TR" sz="3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1 Resim" descr="100's-Chart.g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6" y="1193850"/>
            <a:ext cx="9119994" cy="566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23 Yuvarlatılmış Dikdörtgen"/>
          <p:cNvSpPr/>
          <p:nvPr/>
        </p:nvSpPr>
        <p:spPr>
          <a:xfrm>
            <a:off x="1187624" y="1268760"/>
            <a:ext cx="543278" cy="49659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7" name="23 Yuvarlatılmış Dikdörtgen"/>
          <p:cNvSpPr/>
          <p:nvPr/>
        </p:nvSpPr>
        <p:spPr>
          <a:xfrm>
            <a:off x="2123728" y="1844824"/>
            <a:ext cx="543278" cy="49659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8" name="23 Yuvarlatılmış Dikdörtgen"/>
          <p:cNvSpPr/>
          <p:nvPr/>
        </p:nvSpPr>
        <p:spPr>
          <a:xfrm>
            <a:off x="2987824" y="2384326"/>
            <a:ext cx="543278" cy="49659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9" name="23 Yuvarlatılmış Dikdörtgen"/>
          <p:cNvSpPr/>
          <p:nvPr/>
        </p:nvSpPr>
        <p:spPr>
          <a:xfrm>
            <a:off x="3851920" y="2880920"/>
            <a:ext cx="543278" cy="49659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0" name="23 Yuvarlatılmış Dikdörtgen"/>
          <p:cNvSpPr/>
          <p:nvPr/>
        </p:nvSpPr>
        <p:spPr>
          <a:xfrm>
            <a:off x="4716016" y="3517927"/>
            <a:ext cx="543278" cy="49659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1" name="23 Yuvarlatılmış Dikdörtgen"/>
          <p:cNvSpPr/>
          <p:nvPr/>
        </p:nvSpPr>
        <p:spPr>
          <a:xfrm>
            <a:off x="5580112" y="4025925"/>
            <a:ext cx="543278" cy="49659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2" name="23 Yuvarlatılmış Dikdörtgen"/>
          <p:cNvSpPr/>
          <p:nvPr/>
        </p:nvSpPr>
        <p:spPr>
          <a:xfrm>
            <a:off x="6444208" y="4581128"/>
            <a:ext cx="543278" cy="49659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3" name="23 Yuvarlatılmış Dikdörtgen"/>
          <p:cNvSpPr/>
          <p:nvPr/>
        </p:nvSpPr>
        <p:spPr>
          <a:xfrm>
            <a:off x="7452320" y="1268760"/>
            <a:ext cx="543278" cy="49659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4" name="23 Yuvarlatılmış Dikdörtgen"/>
          <p:cNvSpPr/>
          <p:nvPr/>
        </p:nvSpPr>
        <p:spPr>
          <a:xfrm>
            <a:off x="7452320" y="1887758"/>
            <a:ext cx="543278" cy="49659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5" name="23 Yuvarlatılmış Dikdörtgen"/>
          <p:cNvSpPr/>
          <p:nvPr/>
        </p:nvSpPr>
        <p:spPr>
          <a:xfrm>
            <a:off x="7452320" y="2384352"/>
            <a:ext cx="543278" cy="49659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6" name="23 Yuvarlatılmış Dikdörtgen"/>
          <p:cNvSpPr/>
          <p:nvPr/>
        </p:nvSpPr>
        <p:spPr>
          <a:xfrm>
            <a:off x="7380312" y="2880946"/>
            <a:ext cx="543278" cy="49659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7" name="23 Yuvarlatılmış Dikdörtgen"/>
          <p:cNvSpPr/>
          <p:nvPr/>
        </p:nvSpPr>
        <p:spPr>
          <a:xfrm>
            <a:off x="7380312" y="3483663"/>
            <a:ext cx="543278" cy="49659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8" name="23 Yuvarlatılmış Dikdörtgen"/>
          <p:cNvSpPr/>
          <p:nvPr/>
        </p:nvSpPr>
        <p:spPr>
          <a:xfrm>
            <a:off x="7380312" y="3980257"/>
            <a:ext cx="543278" cy="49659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9" name="23 Yuvarlatılmış Dikdörtgen"/>
          <p:cNvSpPr/>
          <p:nvPr/>
        </p:nvSpPr>
        <p:spPr>
          <a:xfrm>
            <a:off x="7363212" y="4581128"/>
            <a:ext cx="543278" cy="49659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30" name="23 Yuvarlatılmış Dikdörtgen"/>
          <p:cNvSpPr/>
          <p:nvPr/>
        </p:nvSpPr>
        <p:spPr>
          <a:xfrm>
            <a:off x="7395260" y="5157192"/>
            <a:ext cx="543278" cy="49659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31" name="23 Yuvarlatılmış Dikdörtgen"/>
          <p:cNvSpPr/>
          <p:nvPr/>
        </p:nvSpPr>
        <p:spPr>
          <a:xfrm>
            <a:off x="7380312" y="5630952"/>
            <a:ext cx="543278" cy="49659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32" name="23 Yuvarlatılmış Dikdörtgen"/>
          <p:cNvSpPr/>
          <p:nvPr/>
        </p:nvSpPr>
        <p:spPr>
          <a:xfrm>
            <a:off x="7423790" y="6237312"/>
            <a:ext cx="543278" cy="49659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33" name="23 Yuvarlatılmış Dikdörtgen"/>
          <p:cNvSpPr/>
          <p:nvPr/>
        </p:nvSpPr>
        <p:spPr>
          <a:xfrm>
            <a:off x="1187624" y="1844824"/>
            <a:ext cx="543278" cy="49659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34" name="23 Yuvarlatılmış Dikdörtgen"/>
          <p:cNvSpPr/>
          <p:nvPr/>
        </p:nvSpPr>
        <p:spPr>
          <a:xfrm>
            <a:off x="1187624" y="2341418"/>
            <a:ext cx="543278" cy="49659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35" name="23 Yuvarlatılmış Dikdörtgen"/>
          <p:cNvSpPr/>
          <p:nvPr/>
        </p:nvSpPr>
        <p:spPr>
          <a:xfrm>
            <a:off x="1187624" y="2858112"/>
            <a:ext cx="543278" cy="49659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36" name="23 Yuvarlatılmış Dikdörtgen"/>
          <p:cNvSpPr/>
          <p:nvPr/>
        </p:nvSpPr>
        <p:spPr>
          <a:xfrm>
            <a:off x="1187624" y="3449399"/>
            <a:ext cx="543278" cy="49659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37" name="23 Yuvarlatılmış Dikdörtgen"/>
          <p:cNvSpPr/>
          <p:nvPr/>
        </p:nvSpPr>
        <p:spPr>
          <a:xfrm>
            <a:off x="1187624" y="3980257"/>
            <a:ext cx="543278" cy="49659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38" name="23 Yuvarlatılmış Dikdörtgen"/>
          <p:cNvSpPr/>
          <p:nvPr/>
        </p:nvSpPr>
        <p:spPr>
          <a:xfrm>
            <a:off x="1159094" y="4511115"/>
            <a:ext cx="543278" cy="49659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39" name="23 Yuvarlatılmış Dikdörtgen"/>
          <p:cNvSpPr/>
          <p:nvPr/>
        </p:nvSpPr>
        <p:spPr>
          <a:xfrm>
            <a:off x="1187624" y="5077722"/>
            <a:ext cx="543278" cy="49659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40" name="23 Yuvarlatılmış Dikdörtgen"/>
          <p:cNvSpPr/>
          <p:nvPr/>
        </p:nvSpPr>
        <p:spPr>
          <a:xfrm>
            <a:off x="1159094" y="5630978"/>
            <a:ext cx="543278" cy="49659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41" name="23 Yuvarlatılmış Dikdörtgen"/>
          <p:cNvSpPr/>
          <p:nvPr/>
        </p:nvSpPr>
        <p:spPr>
          <a:xfrm>
            <a:off x="1187624" y="6237312"/>
            <a:ext cx="543278" cy="49659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062814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006" y="116632"/>
            <a:ext cx="89644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SAYI ÖRÜNTÜSÜ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59442" y="881956"/>
            <a:ext cx="8964488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Sayıların beli bir kurala göre genişleyerek veya daralarak sıralanmasına </a:t>
            </a:r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sayı örüntüsü </a:t>
            </a:r>
            <a:r>
              <a:rPr lang="tr-TR" sz="6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denir.</a:t>
            </a:r>
            <a:endParaRPr lang="tr-TR" sz="6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877079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006" y="116632"/>
            <a:ext cx="896448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1-Aşağıda verilen sayı örüntüsünde daire içerisine hangi sayı gelmelidir?</a:t>
            </a:r>
            <a:endParaRPr lang="tr-TR" sz="4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Oval 1"/>
          <p:cNvSpPr>
            <a:spLocks noChangeArrowheads="1"/>
          </p:cNvSpPr>
          <p:nvPr/>
        </p:nvSpPr>
        <p:spPr bwMode="auto">
          <a:xfrm>
            <a:off x="126414" y="1686292"/>
            <a:ext cx="84518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5</a:t>
            </a:r>
            <a:endParaRPr lang="tr-TR" altLang="tr-TR" sz="2800" dirty="0"/>
          </a:p>
        </p:txBody>
      </p:sp>
      <p:sp>
        <p:nvSpPr>
          <p:cNvPr id="8" name="Oval 1"/>
          <p:cNvSpPr>
            <a:spLocks noChangeArrowheads="1"/>
          </p:cNvSpPr>
          <p:nvPr/>
        </p:nvSpPr>
        <p:spPr bwMode="auto">
          <a:xfrm>
            <a:off x="1138684" y="1680941"/>
            <a:ext cx="789285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11</a:t>
            </a:r>
            <a:endParaRPr lang="tr-TR" altLang="tr-TR" sz="2800" dirty="0"/>
          </a:p>
        </p:txBody>
      </p:sp>
      <p:sp>
        <p:nvSpPr>
          <p:cNvPr id="9" name="Oval 1"/>
          <p:cNvSpPr>
            <a:spLocks noChangeArrowheads="1"/>
          </p:cNvSpPr>
          <p:nvPr/>
        </p:nvSpPr>
        <p:spPr bwMode="auto">
          <a:xfrm>
            <a:off x="2267744" y="1686292"/>
            <a:ext cx="812353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17</a:t>
            </a:r>
            <a:endParaRPr lang="tr-TR" altLang="tr-TR" sz="2800" dirty="0"/>
          </a:p>
        </p:txBody>
      </p:sp>
      <p:sp>
        <p:nvSpPr>
          <p:cNvPr id="10" name="Oval 1"/>
          <p:cNvSpPr>
            <a:spLocks noChangeArrowheads="1"/>
          </p:cNvSpPr>
          <p:nvPr/>
        </p:nvSpPr>
        <p:spPr bwMode="auto">
          <a:xfrm>
            <a:off x="346789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23</a:t>
            </a:r>
            <a:endParaRPr lang="tr-TR" altLang="tr-TR" sz="2800" dirty="0"/>
          </a:p>
        </p:txBody>
      </p:sp>
      <p:sp>
        <p:nvSpPr>
          <p:cNvPr id="11" name="Oval 1"/>
          <p:cNvSpPr>
            <a:spLocks noChangeArrowheads="1"/>
          </p:cNvSpPr>
          <p:nvPr/>
        </p:nvSpPr>
        <p:spPr bwMode="auto">
          <a:xfrm>
            <a:off x="4636614" y="1686292"/>
            <a:ext cx="831967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endParaRPr lang="tr-TR" altLang="tr-TR" sz="2800" dirty="0"/>
          </a:p>
        </p:txBody>
      </p:sp>
      <p:sp>
        <p:nvSpPr>
          <p:cNvPr id="12" name="Oval 1"/>
          <p:cNvSpPr>
            <a:spLocks noChangeArrowheads="1"/>
          </p:cNvSpPr>
          <p:nvPr/>
        </p:nvSpPr>
        <p:spPr bwMode="auto">
          <a:xfrm>
            <a:off x="5816401" y="1680940"/>
            <a:ext cx="843831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35</a:t>
            </a:r>
            <a:endParaRPr lang="tr-TR" altLang="tr-TR" sz="2800" dirty="0"/>
          </a:p>
        </p:txBody>
      </p:sp>
      <p:sp>
        <p:nvSpPr>
          <p:cNvPr id="13" name="Oval 1"/>
          <p:cNvSpPr>
            <a:spLocks noChangeArrowheads="1"/>
          </p:cNvSpPr>
          <p:nvPr/>
        </p:nvSpPr>
        <p:spPr bwMode="auto">
          <a:xfrm>
            <a:off x="694826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41</a:t>
            </a:r>
            <a:endParaRPr lang="tr-TR" altLang="tr-TR" sz="2800" dirty="0"/>
          </a:p>
        </p:txBody>
      </p:sp>
      <p:sp>
        <p:nvSpPr>
          <p:cNvPr id="14" name="Oval 1"/>
          <p:cNvSpPr>
            <a:spLocks noChangeArrowheads="1"/>
          </p:cNvSpPr>
          <p:nvPr/>
        </p:nvSpPr>
        <p:spPr bwMode="auto">
          <a:xfrm>
            <a:off x="802838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47</a:t>
            </a:r>
            <a:endParaRPr lang="tr-TR" altLang="tr-TR" sz="2800" dirty="0"/>
          </a:p>
        </p:txBody>
      </p:sp>
      <p:cxnSp>
        <p:nvCxnSpPr>
          <p:cNvPr id="6" name="Düz Ok Bağlayıcısı 5"/>
          <p:cNvCxnSpPr/>
          <p:nvPr/>
        </p:nvCxnSpPr>
        <p:spPr>
          <a:xfrm flipH="1">
            <a:off x="757868" y="2445117"/>
            <a:ext cx="645781" cy="1487939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7" name="Dikdörtgen 16"/>
          <p:cNvSpPr/>
          <p:nvPr/>
        </p:nvSpPr>
        <p:spPr>
          <a:xfrm>
            <a:off x="24006" y="3667671"/>
            <a:ext cx="12025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11</a:t>
            </a:r>
            <a:endParaRPr lang="tr-TR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9" name="Düz Ok Bağlayıcısı 18"/>
          <p:cNvCxnSpPr/>
          <p:nvPr/>
        </p:nvCxnSpPr>
        <p:spPr>
          <a:xfrm>
            <a:off x="513680" y="2445117"/>
            <a:ext cx="1250008" cy="1343923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1053741" y="3667671"/>
            <a:ext cx="69981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1618932" y="3667671"/>
            <a:ext cx="12968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endParaRPr lang="tr-TR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813402" y="3774063"/>
            <a:ext cx="9373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699314" y="3667671"/>
            <a:ext cx="123272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</a:t>
            </a:r>
            <a:endParaRPr lang="tr-TR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06764" y="4980082"/>
            <a:ext cx="151216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23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429520" y="4982424"/>
            <a:ext cx="64807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999978" y="4974392"/>
            <a:ext cx="108011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2813402" y="4974391"/>
            <a:ext cx="86409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3467894" y="4967515"/>
            <a:ext cx="151216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29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2" name="Düz Ok Bağlayıcısı 31"/>
          <p:cNvCxnSpPr/>
          <p:nvPr/>
        </p:nvCxnSpPr>
        <p:spPr>
          <a:xfrm flipV="1">
            <a:off x="4506250" y="2492896"/>
            <a:ext cx="546347" cy="27363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3" name="Dikdörtgen 32"/>
          <p:cNvSpPr/>
          <p:nvPr/>
        </p:nvSpPr>
        <p:spPr>
          <a:xfrm>
            <a:off x="4548541" y="1690846"/>
            <a:ext cx="100811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29</a:t>
            </a:r>
            <a:endParaRPr lang="tr-TR" sz="4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2640313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7" grpId="0"/>
      <p:bldP spid="24" grpId="0"/>
      <p:bldP spid="25" grpId="0"/>
      <p:bldP spid="26" grpId="0"/>
      <p:bldP spid="27" grpId="0"/>
      <p:bldP spid="28" grpId="0"/>
      <p:bldP spid="22" grpId="0"/>
      <p:bldP spid="23" grpId="0"/>
      <p:bldP spid="29" grpId="0"/>
      <p:bldP spid="30" grpId="0"/>
      <p:bldP spid="3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006" y="116632"/>
            <a:ext cx="896448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2-Aşağıda verilen sayı örüntüsünde daire içerisine hangi sayı gelmelidir?</a:t>
            </a:r>
            <a:endParaRPr lang="tr-TR" sz="4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Oval 1"/>
          <p:cNvSpPr>
            <a:spLocks noChangeArrowheads="1"/>
          </p:cNvSpPr>
          <p:nvPr/>
        </p:nvSpPr>
        <p:spPr bwMode="auto">
          <a:xfrm>
            <a:off x="126414" y="1686292"/>
            <a:ext cx="84518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3</a:t>
            </a:r>
            <a:endParaRPr lang="tr-TR" altLang="tr-TR" sz="2800" dirty="0"/>
          </a:p>
        </p:txBody>
      </p:sp>
      <p:sp>
        <p:nvSpPr>
          <p:cNvPr id="8" name="Oval 1"/>
          <p:cNvSpPr>
            <a:spLocks noChangeArrowheads="1"/>
          </p:cNvSpPr>
          <p:nvPr/>
        </p:nvSpPr>
        <p:spPr bwMode="auto">
          <a:xfrm>
            <a:off x="1138684" y="1680941"/>
            <a:ext cx="789285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10</a:t>
            </a:r>
            <a:endParaRPr lang="tr-TR" altLang="tr-TR" sz="2800" dirty="0"/>
          </a:p>
        </p:txBody>
      </p:sp>
      <p:sp>
        <p:nvSpPr>
          <p:cNvPr id="9" name="Oval 1"/>
          <p:cNvSpPr>
            <a:spLocks noChangeArrowheads="1"/>
          </p:cNvSpPr>
          <p:nvPr/>
        </p:nvSpPr>
        <p:spPr bwMode="auto">
          <a:xfrm>
            <a:off x="2267744" y="1686292"/>
            <a:ext cx="812353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17</a:t>
            </a:r>
            <a:endParaRPr lang="tr-TR" altLang="tr-TR" sz="2800" dirty="0"/>
          </a:p>
        </p:txBody>
      </p:sp>
      <p:sp>
        <p:nvSpPr>
          <p:cNvPr id="10" name="Oval 1"/>
          <p:cNvSpPr>
            <a:spLocks noChangeArrowheads="1"/>
          </p:cNvSpPr>
          <p:nvPr/>
        </p:nvSpPr>
        <p:spPr bwMode="auto">
          <a:xfrm>
            <a:off x="346789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24</a:t>
            </a:r>
            <a:endParaRPr lang="tr-TR" altLang="tr-TR" sz="2800" dirty="0"/>
          </a:p>
        </p:txBody>
      </p:sp>
      <p:sp>
        <p:nvSpPr>
          <p:cNvPr id="11" name="Oval 1"/>
          <p:cNvSpPr>
            <a:spLocks noChangeArrowheads="1"/>
          </p:cNvSpPr>
          <p:nvPr/>
        </p:nvSpPr>
        <p:spPr bwMode="auto">
          <a:xfrm>
            <a:off x="4636614" y="1686292"/>
            <a:ext cx="831967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dirty="0" smtClean="0"/>
              <a:t>31</a:t>
            </a:r>
            <a:endParaRPr lang="tr-TR" altLang="tr-TR" sz="2800" dirty="0"/>
          </a:p>
        </p:txBody>
      </p:sp>
      <p:sp>
        <p:nvSpPr>
          <p:cNvPr id="12" name="Oval 1"/>
          <p:cNvSpPr>
            <a:spLocks noChangeArrowheads="1"/>
          </p:cNvSpPr>
          <p:nvPr/>
        </p:nvSpPr>
        <p:spPr bwMode="auto">
          <a:xfrm>
            <a:off x="5816401" y="1680940"/>
            <a:ext cx="843831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endParaRPr lang="tr-TR" altLang="tr-TR" sz="2800" dirty="0"/>
          </a:p>
        </p:txBody>
      </p:sp>
      <p:sp>
        <p:nvSpPr>
          <p:cNvPr id="13" name="Oval 1"/>
          <p:cNvSpPr>
            <a:spLocks noChangeArrowheads="1"/>
          </p:cNvSpPr>
          <p:nvPr/>
        </p:nvSpPr>
        <p:spPr bwMode="auto">
          <a:xfrm>
            <a:off x="694826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45</a:t>
            </a:r>
            <a:endParaRPr lang="tr-TR" altLang="tr-TR" sz="2800" dirty="0"/>
          </a:p>
        </p:txBody>
      </p:sp>
      <p:sp>
        <p:nvSpPr>
          <p:cNvPr id="14" name="Oval 1"/>
          <p:cNvSpPr>
            <a:spLocks noChangeArrowheads="1"/>
          </p:cNvSpPr>
          <p:nvPr/>
        </p:nvSpPr>
        <p:spPr bwMode="auto">
          <a:xfrm>
            <a:off x="802838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52</a:t>
            </a:r>
            <a:endParaRPr lang="tr-TR" altLang="tr-TR" sz="2800" dirty="0"/>
          </a:p>
        </p:txBody>
      </p:sp>
      <p:cxnSp>
        <p:nvCxnSpPr>
          <p:cNvPr id="6" name="Düz Ok Bağlayıcısı 5"/>
          <p:cNvCxnSpPr/>
          <p:nvPr/>
        </p:nvCxnSpPr>
        <p:spPr>
          <a:xfrm flipH="1">
            <a:off x="757868" y="2445117"/>
            <a:ext cx="645781" cy="1487939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7" name="Dikdörtgen 16"/>
          <p:cNvSpPr/>
          <p:nvPr/>
        </p:nvSpPr>
        <p:spPr>
          <a:xfrm>
            <a:off x="24006" y="3667671"/>
            <a:ext cx="12025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endParaRPr lang="tr-TR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9" name="Düz Ok Bağlayıcısı 18"/>
          <p:cNvCxnSpPr/>
          <p:nvPr/>
        </p:nvCxnSpPr>
        <p:spPr>
          <a:xfrm>
            <a:off x="513680" y="2445117"/>
            <a:ext cx="1250008" cy="1343923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1053741" y="3667671"/>
            <a:ext cx="69981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1618932" y="3667671"/>
            <a:ext cx="12968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endParaRPr lang="tr-TR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813402" y="3774063"/>
            <a:ext cx="9373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699314" y="3667671"/>
            <a:ext cx="123272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</a:t>
            </a:r>
            <a:endParaRPr lang="tr-TR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06764" y="4980082"/>
            <a:ext cx="151216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31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429520" y="4982424"/>
            <a:ext cx="64807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999978" y="4974392"/>
            <a:ext cx="108011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2813402" y="4974391"/>
            <a:ext cx="86409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3467894" y="4967515"/>
            <a:ext cx="151216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38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2" name="Düz Ok Bağlayıcısı 31"/>
          <p:cNvCxnSpPr/>
          <p:nvPr/>
        </p:nvCxnSpPr>
        <p:spPr>
          <a:xfrm flipV="1">
            <a:off x="4506250" y="2492896"/>
            <a:ext cx="1577918" cy="27363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3" name="Dikdörtgen 32"/>
          <p:cNvSpPr/>
          <p:nvPr/>
        </p:nvSpPr>
        <p:spPr>
          <a:xfrm>
            <a:off x="5734260" y="1657535"/>
            <a:ext cx="100811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38</a:t>
            </a:r>
            <a:endParaRPr lang="tr-TR" sz="4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536705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7" grpId="0"/>
      <p:bldP spid="24" grpId="0"/>
      <p:bldP spid="25" grpId="0"/>
      <p:bldP spid="26" grpId="0"/>
      <p:bldP spid="27" grpId="0"/>
      <p:bldP spid="28" grpId="0"/>
      <p:bldP spid="22" grpId="0"/>
      <p:bldP spid="23" grpId="0"/>
      <p:bldP spid="29" grpId="0"/>
      <p:bldP spid="30" grpId="0"/>
      <p:bldP spid="3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006" y="116632"/>
            <a:ext cx="896448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3-Aşağıda verilen sayı örüntüsünde daire içerisine hangi sayı gelmelidir?</a:t>
            </a:r>
            <a:endParaRPr lang="tr-TR" sz="4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Oval 1"/>
          <p:cNvSpPr>
            <a:spLocks noChangeArrowheads="1"/>
          </p:cNvSpPr>
          <p:nvPr/>
        </p:nvSpPr>
        <p:spPr bwMode="auto">
          <a:xfrm>
            <a:off x="126414" y="1686292"/>
            <a:ext cx="84518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7</a:t>
            </a:r>
            <a:endParaRPr lang="tr-TR" altLang="tr-TR" sz="2800" dirty="0"/>
          </a:p>
        </p:txBody>
      </p:sp>
      <p:sp>
        <p:nvSpPr>
          <p:cNvPr id="8" name="Oval 1"/>
          <p:cNvSpPr>
            <a:spLocks noChangeArrowheads="1"/>
          </p:cNvSpPr>
          <p:nvPr/>
        </p:nvSpPr>
        <p:spPr bwMode="auto">
          <a:xfrm>
            <a:off x="1138684" y="1680941"/>
            <a:ext cx="789285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15</a:t>
            </a:r>
            <a:endParaRPr lang="tr-TR" altLang="tr-TR" sz="2800" dirty="0"/>
          </a:p>
        </p:txBody>
      </p:sp>
      <p:sp>
        <p:nvSpPr>
          <p:cNvPr id="9" name="Oval 1"/>
          <p:cNvSpPr>
            <a:spLocks noChangeArrowheads="1"/>
          </p:cNvSpPr>
          <p:nvPr/>
        </p:nvSpPr>
        <p:spPr bwMode="auto">
          <a:xfrm>
            <a:off x="2267744" y="1686292"/>
            <a:ext cx="812353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23</a:t>
            </a:r>
            <a:endParaRPr lang="tr-TR" altLang="tr-TR" sz="2800" dirty="0"/>
          </a:p>
        </p:txBody>
      </p:sp>
      <p:sp>
        <p:nvSpPr>
          <p:cNvPr id="10" name="Oval 1"/>
          <p:cNvSpPr>
            <a:spLocks noChangeArrowheads="1"/>
          </p:cNvSpPr>
          <p:nvPr/>
        </p:nvSpPr>
        <p:spPr bwMode="auto">
          <a:xfrm>
            <a:off x="346789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endParaRPr lang="tr-TR" altLang="tr-TR" sz="2800" dirty="0"/>
          </a:p>
        </p:txBody>
      </p:sp>
      <p:sp>
        <p:nvSpPr>
          <p:cNvPr id="11" name="Oval 1"/>
          <p:cNvSpPr>
            <a:spLocks noChangeArrowheads="1"/>
          </p:cNvSpPr>
          <p:nvPr/>
        </p:nvSpPr>
        <p:spPr bwMode="auto">
          <a:xfrm>
            <a:off x="4636614" y="1686292"/>
            <a:ext cx="831967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dirty="0" smtClean="0"/>
              <a:t>39</a:t>
            </a:r>
            <a:endParaRPr lang="tr-TR" altLang="tr-TR" sz="2800" dirty="0"/>
          </a:p>
        </p:txBody>
      </p:sp>
      <p:sp>
        <p:nvSpPr>
          <p:cNvPr id="12" name="Oval 1"/>
          <p:cNvSpPr>
            <a:spLocks noChangeArrowheads="1"/>
          </p:cNvSpPr>
          <p:nvPr/>
        </p:nvSpPr>
        <p:spPr bwMode="auto">
          <a:xfrm>
            <a:off x="5816401" y="1680940"/>
            <a:ext cx="843831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dirty="0" smtClean="0"/>
              <a:t>47</a:t>
            </a:r>
            <a:endParaRPr lang="tr-TR" altLang="tr-TR" sz="2800" dirty="0"/>
          </a:p>
        </p:txBody>
      </p:sp>
      <p:sp>
        <p:nvSpPr>
          <p:cNvPr id="13" name="Oval 1"/>
          <p:cNvSpPr>
            <a:spLocks noChangeArrowheads="1"/>
          </p:cNvSpPr>
          <p:nvPr/>
        </p:nvSpPr>
        <p:spPr bwMode="auto">
          <a:xfrm>
            <a:off x="694826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555</a:t>
            </a:r>
            <a:endParaRPr lang="tr-TR" altLang="tr-TR" sz="2800" dirty="0"/>
          </a:p>
        </p:txBody>
      </p:sp>
      <p:sp>
        <p:nvSpPr>
          <p:cNvPr id="14" name="Oval 1"/>
          <p:cNvSpPr>
            <a:spLocks noChangeArrowheads="1"/>
          </p:cNvSpPr>
          <p:nvPr/>
        </p:nvSpPr>
        <p:spPr bwMode="auto">
          <a:xfrm>
            <a:off x="802838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63</a:t>
            </a:r>
            <a:endParaRPr lang="tr-TR" altLang="tr-TR" sz="2800" dirty="0"/>
          </a:p>
        </p:txBody>
      </p:sp>
      <p:cxnSp>
        <p:nvCxnSpPr>
          <p:cNvPr id="6" name="Düz Ok Bağlayıcısı 5"/>
          <p:cNvCxnSpPr/>
          <p:nvPr/>
        </p:nvCxnSpPr>
        <p:spPr>
          <a:xfrm flipH="1">
            <a:off x="757868" y="2445117"/>
            <a:ext cx="645781" cy="1487939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7" name="Dikdörtgen 16"/>
          <p:cNvSpPr/>
          <p:nvPr/>
        </p:nvSpPr>
        <p:spPr>
          <a:xfrm>
            <a:off x="24006" y="3667671"/>
            <a:ext cx="12025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15</a:t>
            </a:r>
            <a:endParaRPr lang="tr-TR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9" name="Düz Ok Bağlayıcısı 18"/>
          <p:cNvCxnSpPr/>
          <p:nvPr/>
        </p:nvCxnSpPr>
        <p:spPr>
          <a:xfrm>
            <a:off x="513680" y="2445117"/>
            <a:ext cx="1250008" cy="1343923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1053741" y="3667671"/>
            <a:ext cx="69981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1618932" y="3667671"/>
            <a:ext cx="12968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</a:t>
            </a:r>
            <a:endParaRPr lang="tr-TR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813402" y="3774063"/>
            <a:ext cx="9373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699314" y="3667671"/>
            <a:ext cx="123272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</a:t>
            </a:r>
            <a:endParaRPr lang="tr-TR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06764" y="4980082"/>
            <a:ext cx="151216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23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429520" y="4982424"/>
            <a:ext cx="64807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999978" y="4974392"/>
            <a:ext cx="108011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2813402" y="4974391"/>
            <a:ext cx="86409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3467894" y="4967515"/>
            <a:ext cx="151216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31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2" name="Düz Ok Bağlayıcısı 31"/>
          <p:cNvCxnSpPr/>
          <p:nvPr/>
        </p:nvCxnSpPr>
        <p:spPr>
          <a:xfrm flipH="1" flipV="1">
            <a:off x="4067944" y="2492896"/>
            <a:ext cx="438306" cy="27363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3" name="Dikdörtgen 32"/>
          <p:cNvSpPr/>
          <p:nvPr/>
        </p:nvSpPr>
        <p:spPr>
          <a:xfrm>
            <a:off x="3466718" y="1670324"/>
            <a:ext cx="100811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31</a:t>
            </a:r>
            <a:endParaRPr lang="tr-TR" sz="4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491031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7" grpId="0"/>
      <p:bldP spid="24" grpId="0"/>
      <p:bldP spid="25" grpId="0"/>
      <p:bldP spid="26" grpId="0"/>
      <p:bldP spid="27" grpId="0"/>
      <p:bldP spid="28" grpId="0"/>
      <p:bldP spid="22" grpId="0"/>
      <p:bldP spid="23" grpId="0"/>
      <p:bldP spid="29" grpId="0"/>
      <p:bldP spid="30" grpId="0"/>
      <p:bldP spid="3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006" y="116632"/>
            <a:ext cx="896448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4-Aşağıda verilen sayı örüntüsünde daire içerisine hangi sayı gelmelidir?</a:t>
            </a:r>
            <a:endParaRPr lang="tr-TR" sz="4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Oval 1"/>
          <p:cNvSpPr>
            <a:spLocks noChangeArrowheads="1"/>
          </p:cNvSpPr>
          <p:nvPr/>
        </p:nvSpPr>
        <p:spPr bwMode="auto">
          <a:xfrm>
            <a:off x="126414" y="1686292"/>
            <a:ext cx="84518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9</a:t>
            </a:r>
            <a:endParaRPr lang="tr-TR" altLang="tr-TR" sz="2800" dirty="0"/>
          </a:p>
        </p:txBody>
      </p:sp>
      <p:sp>
        <p:nvSpPr>
          <p:cNvPr id="8" name="Oval 1"/>
          <p:cNvSpPr>
            <a:spLocks noChangeArrowheads="1"/>
          </p:cNvSpPr>
          <p:nvPr/>
        </p:nvSpPr>
        <p:spPr bwMode="auto">
          <a:xfrm>
            <a:off x="1138684" y="1680941"/>
            <a:ext cx="789285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13</a:t>
            </a:r>
            <a:endParaRPr lang="tr-TR" altLang="tr-TR" sz="2800" dirty="0"/>
          </a:p>
        </p:txBody>
      </p:sp>
      <p:sp>
        <p:nvSpPr>
          <p:cNvPr id="9" name="Oval 1"/>
          <p:cNvSpPr>
            <a:spLocks noChangeArrowheads="1"/>
          </p:cNvSpPr>
          <p:nvPr/>
        </p:nvSpPr>
        <p:spPr bwMode="auto">
          <a:xfrm>
            <a:off x="2267744" y="1686292"/>
            <a:ext cx="812353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17</a:t>
            </a:r>
            <a:endParaRPr lang="tr-TR" altLang="tr-TR" sz="2800" dirty="0"/>
          </a:p>
        </p:txBody>
      </p:sp>
      <p:sp>
        <p:nvSpPr>
          <p:cNvPr id="10" name="Oval 1"/>
          <p:cNvSpPr>
            <a:spLocks noChangeArrowheads="1"/>
          </p:cNvSpPr>
          <p:nvPr/>
        </p:nvSpPr>
        <p:spPr bwMode="auto">
          <a:xfrm>
            <a:off x="346789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dirty="0" smtClean="0"/>
              <a:t>21</a:t>
            </a:r>
            <a:endParaRPr lang="tr-TR" altLang="tr-TR" sz="2800" dirty="0"/>
          </a:p>
        </p:txBody>
      </p:sp>
      <p:sp>
        <p:nvSpPr>
          <p:cNvPr id="11" name="Oval 1"/>
          <p:cNvSpPr>
            <a:spLocks noChangeArrowheads="1"/>
          </p:cNvSpPr>
          <p:nvPr/>
        </p:nvSpPr>
        <p:spPr bwMode="auto">
          <a:xfrm>
            <a:off x="4636614" y="1686292"/>
            <a:ext cx="831967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dirty="0" smtClean="0"/>
              <a:t>25</a:t>
            </a:r>
            <a:endParaRPr lang="tr-TR" altLang="tr-TR" sz="2800" dirty="0"/>
          </a:p>
        </p:txBody>
      </p:sp>
      <p:sp>
        <p:nvSpPr>
          <p:cNvPr id="12" name="Oval 1"/>
          <p:cNvSpPr>
            <a:spLocks noChangeArrowheads="1"/>
          </p:cNvSpPr>
          <p:nvPr/>
        </p:nvSpPr>
        <p:spPr bwMode="auto">
          <a:xfrm>
            <a:off x="5816401" y="1680940"/>
            <a:ext cx="843831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dirty="0" smtClean="0"/>
              <a:t>29</a:t>
            </a:r>
            <a:endParaRPr lang="tr-TR" altLang="tr-TR" sz="2800" dirty="0"/>
          </a:p>
        </p:txBody>
      </p:sp>
      <p:sp>
        <p:nvSpPr>
          <p:cNvPr id="13" name="Oval 1"/>
          <p:cNvSpPr>
            <a:spLocks noChangeArrowheads="1"/>
          </p:cNvSpPr>
          <p:nvPr/>
        </p:nvSpPr>
        <p:spPr bwMode="auto">
          <a:xfrm>
            <a:off x="694826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  </a:t>
            </a:r>
            <a:endParaRPr lang="tr-TR" altLang="tr-TR" sz="2800" dirty="0"/>
          </a:p>
        </p:txBody>
      </p:sp>
      <p:sp>
        <p:nvSpPr>
          <p:cNvPr id="14" name="Oval 1"/>
          <p:cNvSpPr>
            <a:spLocks noChangeArrowheads="1"/>
          </p:cNvSpPr>
          <p:nvPr/>
        </p:nvSpPr>
        <p:spPr bwMode="auto">
          <a:xfrm>
            <a:off x="802838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37</a:t>
            </a:r>
            <a:endParaRPr lang="tr-TR" altLang="tr-TR" sz="2800" dirty="0"/>
          </a:p>
        </p:txBody>
      </p:sp>
      <p:cxnSp>
        <p:nvCxnSpPr>
          <p:cNvPr id="6" name="Düz Ok Bağlayıcısı 5"/>
          <p:cNvCxnSpPr/>
          <p:nvPr/>
        </p:nvCxnSpPr>
        <p:spPr>
          <a:xfrm flipH="1">
            <a:off x="757868" y="2445117"/>
            <a:ext cx="645781" cy="1487939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7" name="Dikdörtgen 16"/>
          <p:cNvSpPr/>
          <p:nvPr/>
        </p:nvSpPr>
        <p:spPr>
          <a:xfrm>
            <a:off x="24006" y="3667671"/>
            <a:ext cx="12025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13</a:t>
            </a:r>
            <a:endParaRPr lang="tr-TR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9" name="Düz Ok Bağlayıcısı 18"/>
          <p:cNvCxnSpPr/>
          <p:nvPr/>
        </p:nvCxnSpPr>
        <p:spPr>
          <a:xfrm>
            <a:off x="513680" y="2445117"/>
            <a:ext cx="1250008" cy="1343923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1053741" y="3667671"/>
            <a:ext cx="69981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1618932" y="3667671"/>
            <a:ext cx="12968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tr-TR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813402" y="3774063"/>
            <a:ext cx="9373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699314" y="3667671"/>
            <a:ext cx="123272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tr-TR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06764" y="4980082"/>
            <a:ext cx="151216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29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429520" y="4982424"/>
            <a:ext cx="64807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999978" y="4974392"/>
            <a:ext cx="108011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2813402" y="4974391"/>
            <a:ext cx="86409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3467894" y="4967515"/>
            <a:ext cx="151216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33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2" name="Düz Ok Bağlayıcısı 31"/>
          <p:cNvCxnSpPr/>
          <p:nvPr/>
        </p:nvCxnSpPr>
        <p:spPr>
          <a:xfrm flipV="1">
            <a:off x="4506250" y="2439765"/>
            <a:ext cx="2586030" cy="278943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3" name="Dikdörtgen 32"/>
          <p:cNvSpPr/>
          <p:nvPr/>
        </p:nvSpPr>
        <p:spPr>
          <a:xfrm>
            <a:off x="6876256" y="1675631"/>
            <a:ext cx="100811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33</a:t>
            </a:r>
            <a:endParaRPr lang="tr-TR" sz="4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889609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7" grpId="0"/>
      <p:bldP spid="24" grpId="0"/>
      <p:bldP spid="25" grpId="0"/>
      <p:bldP spid="26" grpId="0"/>
      <p:bldP spid="27" grpId="0"/>
      <p:bldP spid="28" grpId="0"/>
      <p:bldP spid="22" grpId="0"/>
      <p:bldP spid="23" grpId="0"/>
      <p:bldP spid="29" grpId="0"/>
      <p:bldP spid="30" grpId="0"/>
      <p:bldP spid="3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-2292"/>
            <a:ext cx="89644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MATEMATİK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9512" y="921038"/>
            <a:ext cx="878497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SAYI ÖRÜNTÜLERİ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2564904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 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Ö.İ.İLKOKULU-MALATYA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529135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006" y="116632"/>
            <a:ext cx="896448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1-Aşağıda verilen sayı örüntüsünün kuralı nedir?</a:t>
            </a:r>
            <a:endParaRPr lang="tr-TR" sz="48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Oval 1"/>
          <p:cNvSpPr>
            <a:spLocks noChangeArrowheads="1"/>
          </p:cNvSpPr>
          <p:nvPr/>
        </p:nvSpPr>
        <p:spPr bwMode="auto">
          <a:xfrm>
            <a:off x="179512" y="1686292"/>
            <a:ext cx="668337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4</a:t>
            </a:r>
            <a:endParaRPr lang="tr-TR" altLang="tr-TR" sz="2800" dirty="0"/>
          </a:p>
        </p:txBody>
      </p:sp>
      <p:sp>
        <p:nvSpPr>
          <p:cNvPr id="8" name="Oval 1"/>
          <p:cNvSpPr>
            <a:spLocks noChangeArrowheads="1"/>
          </p:cNvSpPr>
          <p:nvPr/>
        </p:nvSpPr>
        <p:spPr bwMode="auto">
          <a:xfrm>
            <a:off x="1259632" y="1680941"/>
            <a:ext cx="668337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6</a:t>
            </a:r>
            <a:endParaRPr lang="tr-TR" altLang="tr-TR" sz="2800" dirty="0"/>
          </a:p>
        </p:txBody>
      </p:sp>
      <p:sp>
        <p:nvSpPr>
          <p:cNvPr id="9" name="Oval 1"/>
          <p:cNvSpPr>
            <a:spLocks noChangeArrowheads="1"/>
          </p:cNvSpPr>
          <p:nvPr/>
        </p:nvSpPr>
        <p:spPr bwMode="auto">
          <a:xfrm>
            <a:off x="2411760" y="1686292"/>
            <a:ext cx="668337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8</a:t>
            </a:r>
            <a:endParaRPr lang="tr-TR" altLang="tr-TR" sz="2800" dirty="0"/>
          </a:p>
        </p:txBody>
      </p:sp>
      <p:sp>
        <p:nvSpPr>
          <p:cNvPr id="10" name="Oval 1"/>
          <p:cNvSpPr>
            <a:spLocks noChangeArrowheads="1"/>
          </p:cNvSpPr>
          <p:nvPr/>
        </p:nvSpPr>
        <p:spPr bwMode="auto">
          <a:xfrm>
            <a:off x="346789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10</a:t>
            </a:r>
            <a:endParaRPr lang="tr-TR" altLang="tr-TR" sz="2800" dirty="0"/>
          </a:p>
        </p:txBody>
      </p:sp>
      <p:sp>
        <p:nvSpPr>
          <p:cNvPr id="11" name="Oval 1"/>
          <p:cNvSpPr>
            <a:spLocks noChangeArrowheads="1"/>
          </p:cNvSpPr>
          <p:nvPr/>
        </p:nvSpPr>
        <p:spPr bwMode="auto">
          <a:xfrm>
            <a:off x="4636614" y="1686292"/>
            <a:ext cx="831967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12</a:t>
            </a:r>
            <a:endParaRPr lang="tr-TR" altLang="tr-TR" sz="2800" dirty="0"/>
          </a:p>
        </p:txBody>
      </p:sp>
      <p:sp>
        <p:nvSpPr>
          <p:cNvPr id="12" name="Oval 1"/>
          <p:cNvSpPr>
            <a:spLocks noChangeArrowheads="1"/>
          </p:cNvSpPr>
          <p:nvPr/>
        </p:nvSpPr>
        <p:spPr bwMode="auto">
          <a:xfrm>
            <a:off x="5816401" y="1680940"/>
            <a:ext cx="843831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14</a:t>
            </a:r>
            <a:endParaRPr lang="tr-TR" altLang="tr-TR" sz="2800" dirty="0"/>
          </a:p>
        </p:txBody>
      </p:sp>
      <p:sp>
        <p:nvSpPr>
          <p:cNvPr id="13" name="Oval 1"/>
          <p:cNvSpPr>
            <a:spLocks noChangeArrowheads="1"/>
          </p:cNvSpPr>
          <p:nvPr/>
        </p:nvSpPr>
        <p:spPr bwMode="auto">
          <a:xfrm>
            <a:off x="694826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16</a:t>
            </a:r>
            <a:endParaRPr lang="tr-TR" altLang="tr-TR" sz="2800" dirty="0"/>
          </a:p>
        </p:txBody>
      </p:sp>
      <p:sp>
        <p:nvSpPr>
          <p:cNvPr id="14" name="Oval 1"/>
          <p:cNvSpPr>
            <a:spLocks noChangeArrowheads="1"/>
          </p:cNvSpPr>
          <p:nvPr/>
        </p:nvSpPr>
        <p:spPr bwMode="auto">
          <a:xfrm>
            <a:off x="802838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18</a:t>
            </a:r>
            <a:endParaRPr lang="tr-TR" altLang="tr-TR" sz="2800" dirty="0"/>
          </a:p>
        </p:txBody>
      </p:sp>
      <p:sp>
        <p:nvSpPr>
          <p:cNvPr id="16" name="Dikdörtgen 15"/>
          <p:cNvSpPr/>
          <p:nvPr/>
        </p:nvSpPr>
        <p:spPr>
          <a:xfrm>
            <a:off x="34300" y="2852936"/>
            <a:ext cx="8964488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Uyarı: </a:t>
            </a:r>
            <a:r>
              <a:rPr lang="tr-TR" sz="4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Genişleyen örüntünün kuralını bulmak için 2.sayıdan 1.sayı çıkarılır, fark örüntünün kaçar artarak devam edeceğini gösterir.</a:t>
            </a:r>
            <a:endParaRPr lang="tr-TR" sz="4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638318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006" y="116632"/>
            <a:ext cx="896448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2-Aşağıda verilen sayı örüntüsünün kuralı nedir?</a:t>
            </a:r>
            <a:endParaRPr lang="tr-TR" sz="48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Oval 1"/>
          <p:cNvSpPr>
            <a:spLocks noChangeArrowheads="1"/>
          </p:cNvSpPr>
          <p:nvPr/>
        </p:nvSpPr>
        <p:spPr bwMode="auto">
          <a:xfrm>
            <a:off x="179512" y="1686292"/>
            <a:ext cx="668337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4</a:t>
            </a:r>
            <a:endParaRPr lang="tr-TR" altLang="tr-TR" sz="2800" dirty="0"/>
          </a:p>
        </p:txBody>
      </p:sp>
      <p:sp>
        <p:nvSpPr>
          <p:cNvPr id="8" name="Oval 1"/>
          <p:cNvSpPr>
            <a:spLocks noChangeArrowheads="1"/>
          </p:cNvSpPr>
          <p:nvPr/>
        </p:nvSpPr>
        <p:spPr bwMode="auto">
          <a:xfrm>
            <a:off x="1259632" y="1680941"/>
            <a:ext cx="668337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6</a:t>
            </a:r>
            <a:endParaRPr lang="tr-TR" altLang="tr-TR" sz="2800" dirty="0"/>
          </a:p>
        </p:txBody>
      </p:sp>
      <p:sp>
        <p:nvSpPr>
          <p:cNvPr id="9" name="Oval 1"/>
          <p:cNvSpPr>
            <a:spLocks noChangeArrowheads="1"/>
          </p:cNvSpPr>
          <p:nvPr/>
        </p:nvSpPr>
        <p:spPr bwMode="auto">
          <a:xfrm>
            <a:off x="2411760" y="1686292"/>
            <a:ext cx="668337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8</a:t>
            </a:r>
            <a:endParaRPr lang="tr-TR" altLang="tr-TR" sz="2800" dirty="0"/>
          </a:p>
        </p:txBody>
      </p:sp>
      <p:sp>
        <p:nvSpPr>
          <p:cNvPr id="10" name="Oval 1"/>
          <p:cNvSpPr>
            <a:spLocks noChangeArrowheads="1"/>
          </p:cNvSpPr>
          <p:nvPr/>
        </p:nvSpPr>
        <p:spPr bwMode="auto">
          <a:xfrm>
            <a:off x="346789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10</a:t>
            </a:r>
            <a:endParaRPr lang="tr-TR" altLang="tr-TR" sz="2800" dirty="0"/>
          </a:p>
        </p:txBody>
      </p:sp>
      <p:sp>
        <p:nvSpPr>
          <p:cNvPr id="11" name="Oval 1"/>
          <p:cNvSpPr>
            <a:spLocks noChangeArrowheads="1"/>
          </p:cNvSpPr>
          <p:nvPr/>
        </p:nvSpPr>
        <p:spPr bwMode="auto">
          <a:xfrm>
            <a:off x="4636614" y="1686292"/>
            <a:ext cx="831967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12</a:t>
            </a:r>
            <a:endParaRPr lang="tr-TR" altLang="tr-TR" sz="2800" dirty="0"/>
          </a:p>
        </p:txBody>
      </p:sp>
      <p:sp>
        <p:nvSpPr>
          <p:cNvPr id="12" name="Oval 1"/>
          <p:cNvSpPr>
            <a:spLocks noChangeArrowheads="1"/>
          </p:cNvSpPr>
          <p:nvPr/>
        </p:nvSpPr>
        <p:spPr bwMode="auto">
          <a:xfrm>
            <a:off x="5816401" y="1680940"/>
            <a:ext cx="843831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14</a:t>
            </a:r>
            <a:endParaRPr lang="tr-TR" altLang="tr-TR" sz="2800" dirty="0"/>
          </a:p>
        </p:txBody>
      </p:sp>
      <p:sp>
        <p:nvSpPr>
          <p:cNvPr id="13" name="Oval 1"/>
          <p:cNvSpPr>
            <a:spLocks noChangeArrowheads="1"/>
          </p:cNvSpPr>
          <p:nvPr/>
        </p:nvSpPr>
        <p:spPr bwMode="auto">
          <a:xfrm>
            <a:off x="694826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16</a:t>
            </a:r>
            <a:endParaRPr lang="tr-TR" altLang="tr-TR" sz="2800" dirty="0"/>
          </a:p>
        </p:txBody>
      </p:sp>
      <p:sp>
        <p:nvSpPr>
          <p:cNvPr id="14" name="Oval 1"/>
          <p:cNvSpPr>
            <a:spLocks noChangeArrowheads="1"/>
          </p:cNvSpPr>
          <p:nvPr/>
        </p:nvSpPr>
        <p:spPr bwMode="auto">
          <a:xfrm>
            <a:off x="802838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18</a:t>
            </a:r>
            <a:endParaRPr lang="tr-TR" altLang="tr-TR" sz="2800" dirty="0"/>
          </a:p>
        </p:txBody>
      </p:sp>
      <p:cxnSp>
        <p:nvCxnSpPr>
          <p:cNvPr id="6" name="Düz Ok Bağlayıcısı 5"/>
          <p:cNvCxnSpPr/>
          <p:nvPr/>
        </p:nvCxnSpPr>
        <p:spPr>
          <a:xfrm flipH="1">
            <a:off x="757868" y="2445117"/>
            <a:ext cx="645781" cy="1487939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7" name="Dikdörtgen 16"/>
          <p:cNvSpPr/>
          <p:nvPr/>
        </p:nvSpPr>
        <p:spPr>
          <a:xfrm>
            <a:off x="289218" y="3667671"/>
            <a:ext cx="9373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</a:t>
            </a:r>
            <a:endParaRPr lang="tr-TR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9" name="Düz Ok Bağlayıcısı 18"/>
          <p:cNvCxnSpPr/>
          <p:nvPr/>
        </p:nvCxnSpPr>
        <p:spPr>
          <a:xfrm>
            <a:off x="513680" y="2445117"/>
            <a:ext cx="1250008" cy="1343923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1053741" y="3667671"/>
            <a:ext cx="69981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1618932" y="3667671"/>
            <a:ext cx="9373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tr-TR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379742" y="3667670"/>
            <a:ext cx="9373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253503" y="3667671"/>
            <a:ext cx="9373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tr-TR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26414" y="4725144"/>
            <a:ext cx="876606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*Örüntünün kuralı: </a:t>
            </a:r>
            <a:r>
              <a:rPr lang="tr-TR" sz="4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İleriye doğru ikişer artarak devam ediyor.</a:t>
            </a:r>
            <a:endParaRPr lang="tr-TR" sz="4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488348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7" grpId="0"/>
      <p:bldP spid="24" grpId="0"/>
      <p:bldP spid="25" grpId="0"/>
      <p:bldP spid="26" grpId="0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006" y="116632"/>
            <a:ext cx="896448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3-Aşağıda verilen sayı örüntüsünün kuralı nedir?</a:t>
            </a:r>
            <a:endParaRPr lang="tr-TR" sz="48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Oval 1"/>
          <p:cNvSpPr>
            <a:spLocks noChangeArrowheads="1"/>
          </p:cNvSpPr>
          <p:nvPr/>
        </p:nvSpPr>
        <p:spPr bwMode="auto">
          <a:xfrm>
            <a:off x="179512" y="1686292"/>
            <a:ext cx="668337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5</a:t>
            </a:r>
            <a:endParaRPr lang="tr-TR" altLang="tr-TR" sz="2800" dirty="0"/>
          </a:p>
        </p:txBody>
      </p:sp>
      <p:sp>
        <p:nvSpPr>
          <p:cNvPr id="8" name="Oval 1"/>
          <p:cNvSpPr>
            <a:spLocks noChangeArrowheads="1"/>
          </p:cNvSpPr>
          <p:nvPr/>
        </p:nvSpPr>
        <p:spPr bwMode="auto">
          <a:xfrm>
            <a:off x="1259632" y="1680941"/>
            <a:ext cx="668337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8</a:t>
            </a:r>
            <a:endParaRPr lang="tr-TR" altLang="tr-TR" sz="2800" dirty="0"/>
          </a:p>
        </p:txBody>
      </p:sp>
      <p:sp>
        <p:nvSpPr>
          <p:cNvPr id="9" name="Oval 1"/>
          <p:cNvSpPr>
            <a:spLocks noChangeArrowheads="1"/>
          </p:cNvSpPr>
          <p:nvPr/>
        </p:nvSpPr>
        <p:spPr bwMode="auto">
          <a:xfrm>
            <a:off x="2267744" y="1686292"/>
            <a:ext cx="812353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11</a:t>
            </a:r>
            <a:endParaRPr lang="tr-TR" altLang="tr-TR" sz="2800" dirty="0"/>
          </a:p>
        </p:txBody>
      </p:sp>
      <p:sp>
        <p:nvSpPr>
          <p:cNvPr id="10" name="Oval 1"/>
          <p:cNvSpPr>
            <a:spLocks noChangeArrowheads="1"/>
          </p:cNvSpPr>
          <p:nvPr/>
        </p:nvSpPr>
        <p:spPr bwMode="auto">
          <a:xfrm>
            <a:off x="346789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14</a:t>
            </a:r>
            <a:endParaRPr lang="tr-TR" altLang="tr-TR" sz="2800" dirty="0"/>
          </a:p>
        </p:txBody>
      </p:sp>
      <p:sp>
        <p:nvSpPr>
          <p:cNvPr id="11" name="Oval 1"/>
          <p:cNvSpPr>
            <a:spLocks noChangeArrowheads="1"/>
          </p:cNvSpPr>
          <p:nvPr/>
        </p:nvSpPr>
        <p:spPr bwMode="auto">
          <a:xfrm>
            <a:off x="4636614" y="1686292"/>
            <a:ext cx="831967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17</a:t>
            </a:r>
            <a:endParaRPr lang="tr-TR" altLang="tr-TR" sz="2800" dirty="0"/>
          </a:p>
        </p:txBody>
      </p:sp>
      <p:sp>
        <p:nvSpPr>
          <p:cNvPr id="12" name="Oval 1"/>
          <p:cNvSpPr>
            <a:spLocks noChangeArrowheads="1"/>
          </p:cNvSpPr>
          <p:nvPr/>
        </p:nvSpPr>
        <p:spPr bwMode="auto">
          <a:xfrm>
            <a:off x="5816401" y="1680940"/>
            <a:ext cx="843831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20</a:t>
            </a:r>
            <a:endParaRPr lang="tr-TR" altLang="tr-TR" sz="2800" dirty="0"/>
          </a:p>
        </p:txBody>
      </p:sp>
      <p:sp>
        <p:nvSpPr>
          <p:cNvPr id="13" name="Oval 1"/>
          <p:cNvSpPr>
            <a:spLocks noChangeArrowheads="1"/>
          </p:cNvSpPr>
          <p:nvPr/>
        </p:nvSpPr>
        <p:spPr bwMode="auto">
          <a:xfrm>
            <a:off x="694826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23</a:t>
            </a:r>
            <a:endParaRPr lang="tr-TR" altLang="tr-TR" sz="2800" dirty="0"/>
          </a:p>
        </p:txBody>
      </p:sp>
      <p:sp>
        <p:nvSpPr>
          <p:cNvPr id="14" name="Oval 1"/>
          <p:cNvSpPr>
            <a:spLocks noChangeArrowheads="1"/>
          </p:cNvSpPr>
          <p:nvPr/>
        </p:nvSpPr>
        <p:spPr bwMode="auto">
          <a:xfrm>
            <a:off x="802838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26</a:t>
            </a:r>
            <a:endParaRPr lang="tr-TR" altLang="tr-TR" sz="2800" dirty="0"/>
          </a:p>
        </p:txBody>
      </p:sp>
      <p:cxnSp>
        <p:nvCxnSpPr>
          <p:cNvPr id="6" name="Düz Ok Bağlayıcısı 5"/>
          <p:cNvCxnSpPr/>
          <p:nvPr/>
        </p:nvCxnSpPr>
        <p:spPr>
          <a:xfrm flipH="1">
            <a:off x="757868" y="2445117"/>
            <a:ext cx="645781" cy="1487939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7" name="Dikdörtgen 16"/>
          <p:cNvSpPr/>
          <p:nvPr/>
        </p:nvSpPr>
        <p:spPr>
          <a:xfrm>
            <a:off x="289218" y="3667671"/>
            <a:ext cx="9373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</a:t>
            </a:r>
            <a:endParaRPr lang="tr-TR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9" name="Düz Ok Bağlayıcısı 18"/>
          <p:cNvCxnSpPr/>
          <p:nvPr/>
        </p:nvCxnSpPr>
        <p:spPr>
          <a:xfrm>
            <a:off x="513680" y="2445117"/>
            <a:ext cx="1250008" cy="1343923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1053741" y="3667671"/>
            <a:ext cx="69981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1618932" y="3667671"/>
            <a:ext cx="9373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endParaRPr lang="tr-TR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379742" y="3667670"/>
            <a:ext cx="9373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253503" y="3667671"/>
            <a:ext cx="9373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endParaRPr lang="tr-TR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26414" y="4725144"/>
            <a:ext cx="876606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*Örüntünün kuralı: </a:t>
            </a:r>
            <a:r>
              <a:rPr lang="tr-TR" sz="4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İleriye doğru üçer artarak devam ediyor.</a:t>
            </a:r>
            <a:endParaRPr lang="tr-TR" sz="4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524961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7" grpId="0"/>
      <p:bldP spid="24" grpId="0"/>
      <p:bldP spid="25" grpId="0"/>
      <p:bldP spid="26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006" y="116632"/>
            <a:ext cx="896448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4-Aşağıda verilen sayı örüntüsünün kuralı nedir?</a:t>
            </a:r>
            <a:endParaRPr lang="tr-TR" sz="48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Oval 1"/>
          <p:cNvSpPr>
            <a:spLocks noChangeArrowheads="1"/>
          </p:cNvSpPr>
          <p:nvPr/>
        </p:nvSpPr>
        <p:spPr bwMode="auto">
          <a:xfrm>
            <a:off x="179512" y="1686292"/>
            <a:ext cx="668337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7</a:t>
            </a:r>
            <a:endParaRPr lang="tr-TR" altLang="tr-TR" sz="2800" dirty="0"/>
          </a:p>
        </p:txBody>
      </p:sp>
      <p:sp>
        <p:nvSpPr>
          <p:cNvPr id="8" name="Oval 1"/>
          <p:cNvSpPr>
            <a:spLocks noChangeArrowheads="1"/>
          </p:cNvSpPr>
          <p:nvPr/>
        </p:nvSpPr>
        <p:spPr bwMode="auto">
          <a:xfrm>
            <a:off x="1138684" y="1680941"/>
            <a:ext cx="789285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11</a:t>
            </a:r>
            <a:endParaRPr lang="tr-TR" altLang="tr-TR" sz="2800" dirty="0"/>
          </a:p>
        </p:txBody>
      </p:sp>
      <p:sp>
        <p:nvSpPr>
          <p:cNvPr id="9" name="Oval 1"/>
          <p:cNvSpPr>
            <a:spLocks noChangeArrowheads="1"/>
          </p:cNvSpPr>
          <p:nvPr/>
        </p:nvSpPr>
        <p:spPr bwMode="auto">
          <a:xfrm>
            <a:off x="2267744" y="1686292"/>
            <a:ext cx="812353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15</a:t>
            </a:r>
            <a:endParaRPr lang="tr-TR" altLang="tr-TR" sz="2800" dirty="0"/>
          </a:p>
        </p:txBody>
      </p:sp>
      <p:sp>
        <p:nvSpPr>
          <p:cNvPr id="10" name="Oval 1"/>
          <p:cNvSpPr>
            <a:spLocks noChangeArrowheads="1"/>
          </p:cNvSpPr>
          <p:nvPr/>
        </p:nvSpPr>
        <p:spPr bwMode="auto">
          <a:xfrm>
            <a:off x="346789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19</a:t>
            </a:r>
            <a:endParaRPr lang="tr-TR" altLang="tr-TR" sz="2800" dirty="0"/>
          </a:p>
        </p:txBody>
      </p:sp>
      <p:sp>
        <p:nvSpPr>
          <p:cNvPr id="11" name="Oval 1"/>
          <p:cNvSpPr>
            <a:spLocks noChangeArrowheads="1"/>
          </p:cNvSpPr>
          <p:nvPr/>
        </p:nvSpPr>
        <p:spPr bwMode="auto">
          <a:xfrm>
            <a:off x="4636614" y="1686292"/>
            <a:ext cx="831967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23</a:t>
            </a:r>
            <a:endParaRPr lang="tr-TR" altLang="tr-TR" sz="2800" dirty="0"/>
          </a:p>
        </p:txBody>
      </p:sp>
      <p:sp>
        <p:nvSpPr>
          <p:cNvPr id="12" name="Oval 1"/>
          <p:cNvSpPr>
            <a:spLocks noChangeArrowheads="1"/>
          </p:cNvSpPr>
          <p:nvPr/>
        </p:nvSpPr>
        <p:spPr bwMode="auto">
          <a:xfrm>
            <a:off x="5816401" y="1680940"/>
            <a:ext cx="843831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27</a:t>
            </a:r>
            <a:endParaRPr lang="tr-TR" altLang="tr-TR" sz="2800" dirty="0"/>
          </a:p>
        </p:txBody>
      </p:sp>
      <p:sp>
        <p:nvSpPr>
          <p:cNvPr id="13" name="Oval 1"/>
          <p:cNvSpPr>
            <a:spLocks noChangeArrowheads="1"/>
          </p:cNvSpPr>
          <p:nvPr/>
        </p:nvSpPr>
        <p:spPr bwMode="auto">
          <a:xfrm>
            <a:off x="694826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31</a:t>
            </a:r>
            <a:endParaRPr lang="tr-TR" altLang="tr-TR" sz="2800" dirty="0"/>
          </a:p>
        </p:txBody>
      </p:sp>
      <p:sp>
        <p:nvSpPr>
          <p:cNvPr id="14" name="Oval 1"/>
          <p:cNvSpPr>
            <a:spLocks noChangeArrowheads="1"/>
          </p:cNvSpPr>
          <p:nvPr/>
        </p:nvSpPr>
        <p:spPr bwMode="auto">
          <a:xfrm>
            <a:off x="802838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37</a:t>
            </a:r>
            <a:endParaRPr lang="tr-TR" altLang="tr-TR" sz="2800" dirty="0"/>
          </a:p>
        </p:txBody>
      </p:sp>
      <p:cxnSp>
        <p:nvCxnSpPr>
          <p:cNvPr id="6" name="Düz Ok Bağlayıcısı 5"/>
          <p:cNvCxnSpPr/>
          <p:nvPr/>
        </p:nvCxnSpPr>
        <p:spPr>
          <a:xfrm flipH="1">
            <a:off x="757868" y="2445117"/>
            <a:ext cx="645781" cy="1487939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7" name="Dikdörtgen 16"/>
          <p:cNvSpPr/>
          <p:nvPr/>
        </p:nvSpPr>
        <p:spPr>
          <a:xfrm>
            <a:off x="24006" y="3667671"/>
            <a:ext cx="12025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11</a:t>
            </a:r>
            <a:endParaRPr lang="tr-TR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9" name="Düz Ok Bağlayıcısı 18"/>
          <p:cNvCxnSpPr/>
          <p:nvPr/>
        </p:nvCxnSpPr>
        <p:spPr>
          <a:xfrm>
            <a:off x="513680" y="2445117"/>
            <a:ext cx="1250008" cy="1343923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1053741" y="3667671"/>
            <a:ext cx="69981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1618932" y="3667671"/>
            <a:ext cx="9373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</a:t>
            </a:r>
            <a:endParaRPr lang="tr-TR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379742" y="3667670"/>
            <a:ext cx="9373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253503" y="3667671"/>
            <a:ext cx="9373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tr-TR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26414" y="4725144"/>
            <a:ext cx="876606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*Örüntünün kuralı: </a:t>
            </a:r>
            <a:r>
              <a:rPr lang="tr-TR" sz="4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İleriye doğru dörder artarak devam ediyor.</a:t>
            </a:r>
            <a:endParaRPr lang="tr-TR" sz="4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031434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7" grpId="0"/>
      <p:bldP spid="24" grpId="0"/>
      <p:bldP spid="25" grpId="0"/>
      <p:bldP spid="26" grpId="0"/>
      <p:bldP spid="27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006" y="116632"/>
            <a:ext cx="896448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5-Aşağıda verilen sayı örüntüsünün kuralı nedir?</a:t>
            </a:r>
            <a:endParaRPr lang="tr-TR" sz="48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Oval 1"/>
          <p:cNvSpPr>
            <a:spLocks noChangeArrowheads="1"/>
          </p:cNvSpPr>
          <p:nvPr/>
        </p:nvSpPr>
        <p:spPr bwMode="auto">
          <a:xfrm>
            <a:off x="179512" y="1686292"/>
            <a:ext cx="668337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8</a:t>
            </a:r>
            <a:endParaRPr lang="tr-TR" altLang="tr-TR" sz="2800" dirty="0"/>
          </a:p>
        </p:txBody>
      </p:sp>
      <p:sp>
        <p:nvSpPr>
          <p:cNvPr id="8" name="Oval 1"/>
          <p:cNvSpPr>
            <a:spLocks noChangeArrowheads="1"/>
          </p:cNvSpPr>
          <p:nvPr/>
        </p:nvSpPr>
        <p:spPr bwMode="auto">
          <a:xfrm>
            <a:off x="1138684" y="1680941"/>
            <a:ext cx="789285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13</a:t>
            </a:r>
            <a:endParaRPr lang="tr-TR" altLang="tr-TR" sz="2800" dirty="0"/>
          </a:p>
        </p:txBody>
      </p:sp>
      <p:sp>
        <p:nvSpPr>
          <p:cNvPr id="9" name="Oval 1"/>
          <p:cNvSpPr>
            <a:spLocks noChangeArrowheads="1"/>
          </p:cNvSpPr>
          <p:nvPr/>
        </p:nvSpPr>
        <p:spPr bwMode="auto">
          <a:xfrm>
            <a:off x="2267744" y="1686292"/>
            <a:ext cx="812353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18</a:t>
            </a:r>
            <a:endParaRPr lang="tr-TR" altLang="tr-TR" sz="2800" dirty="0"/>
          </a:p>
        </p:txBody>
      </p:sp>
      <p:sp>
        <p:nvSpPr>
          <p:cNvPr id="10" name="Oval 1"/>
          <p:cNvSpPr>
            <a:spLocks noChangeArrowheads="1"/>
          </p:cNvSpPr>
          <p:nvPr/>
        </p:nvSpPr>
        <p:spPr bwMode="auto">
          <a:xfrm>
            <a:off x="346789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23</a:t>
            </a:r>
            <a:endParaRPr lang="tr-TR" altLang="tr-TR" sz="2800" dirty="0"/>
          </a:p>
        </p:txBody>
      </p:sp>
      <p:sp>
        <p:nvSpPr>
          <p:cNvPr id="11" name="Oval 1"/>
          <p:cNvSpPr>
            <a:spLocks noChangeArrowheads="1"/>
          </p:cNvSpPr>
          <p:nvPr/>
        </p:nvSpPr>
        <p:spPr bwMode="auto">
          <a:xfrm>
            <a:off x="4636614" y="1686292"/>
            <a:ext cx="831967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28</a:t>
            </a:r>
            <a:endParaRPr lang="tr-TR" altLang="tr-TR" sz="2800" dirty="0"/>
          </a:p>
        </p:txBody>
      </p:sp>
      <p:sp>
        <p:nvSpPr>
          <p:cNvPr id="12" name="Oval 1"/>
          <p:cNvSpPr>
            <a:spLocks noChangeArrowheads="1"/>
          </p:cNvSpPr>
          <p:nvPr/>
        </p:nvSpPr>
        <p:spPr bwMode="auto">
          <a:xfrm>
            <a:off x="5816401" y="1680940"/>
            <a:ext cx="843831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33</a:t>
            </a:r>
            <a:endParaRPr lang="tr-TR" altLang="tr-TR" sz="2800" dirty="0"/>
          </a:p>
        </p:txBody>
      </p:sp>
      <p:sp>
        <p:nvSpPr>
          <p:cNvPr id="13" name="Oval 1"/>
          <p:cNvSpPr>
            <a:spLocks noChangeArrowheads="1"/>
          </p:cNvSpPr>
          <p:nvPr/>
        </p:nvSpPr>
        <p:spPr bwMode="auto">
          <a:xfrm>
            <a:off x="694826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38</a:t>
            </a:r>
            <a:endParaRPr lang="tr-TR" altLang="tr-TR" sz="2800" dirty="0"/>
          </a:p>
        </p:txBody>
      </p:sp>
      <p:sp>
        <p:nvSpPr>
          <p:cNvPr id="14" name="Oval 1"/>
          <p:cNvSpPr>
            <a:spLocks noChangeArrowheads="1"/>
          </p:cNvSpPr>
          <p:nvPr/>
        </p:nvSpPr>
        <p:spPr bwMode="auto">
          <a:xfrm>
            <a:off x="802838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43</a:t>
            </a:r>
            <a:endParaRPr lang="tr-TR" altLang="tr-TR" sz="2800" dirty="0"/>
          </a:p>
        </p:txBody>
      </p:sp>
      <p:cxnSp>
        <p:nvCxnSpPr>
          <p:cNvPr id="6" name="Düz Ok Bağlayıcısı 5"/>
          <p:cNvCxnSpPr/>
          <p:nvPr/>
        </p:nvCxnSpPr>
        <p:spPr>
          <a:xfrm flipH="1">
            <a:off x="757868" y="2445117"/>
            <a:ext cx="645781" cy="1487939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7" name="Dikdörtgen 16"/>
          <p:cNvSpPr/>
          <p:nvPr/>
        </p:nvSpPr>
        <p:spPr>
          <a:xfrm>
            <a:off x="24006" y="3667671"/>
            <a:ext cx="12025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13</a:t>
            </a:r>
            <a:endParaRPr lang="tr-TR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9" name="Düz Ok Bağlayıcısı 18"/>
          <p:cNvCxnSpPr/>
          <p:nvPr/>
        </p:nvCxnSpPr>
        <p:spPr>
          <a:xfrm>
            <a:off x="513680" y="2445117"/>
            <a:ext cx="1250008" cy="1343923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1053741" y="3667671"/>
            <a:ext cx="69981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1618932" y="3667671"/>
            <a:ext cx="9373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</a:t>
            </a:r>
            <a:endParaRPr lang="tr-TR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379742" y="3667670"/>
            <a:ext cx="9373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253503" y="3667671"/>
            <a:ext cx="9373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endParaRPr lang="tr-TR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26414" y="4725144"/>
            <a:ext cx="876606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*Örüntünün kuralı: </a:t>
            </a:r>
            <a:r>
              <a:rPr lang="tr-TR" sz="4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İleriye doğru beşer artarak devam ediyor.</a:t>
            </a:r>
            <a:endParaRPr lang="tr-TR" sz="4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646739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7" grpId="0"/>
      <p:bldP spid="24" grpId="0"/>
      <p:bldP spid="25" grpId="0"/>
      <p:bldP spid="26" grpId="0"/>
      <p:bldP spid="27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006" y="116632"/>
            <a:ext cx="896448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6-Aşağıda verilen sayı örüntüsünün kuralı nedir?</a:t>
            </a:r>
            <a:endParaRPr lang="tr-TR" sz="48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Oval 1"/>
          <p:cNvSpPr>
            <a:spLocks noChangeArrowheads="1"/>
          </p:cNvSpPr>
          <p:nvPr/>
        </p:nvSpPr>
        <p:spPr bwMode="auto">
          <a:xfrm>
            <a:off x="179512" y="1686292"/>
            <a:ext cx="668337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9</a:t>
            </a:r>
            <a:endParaRPr lang="tr-TR" altLang="tr-TR" sz="2800" dirty="0"/>
          </a:p>
        </p:txBody>
      </p:sp>
      <p:sp>
        <p:nvSpPr>
          <p:cNvPr id="8" name="Oval 1"/>
          <p:cNvSpPr>
            <a:spLocks noChangeArrowheads="1"/>
          </p:cNvSpPr>
          <p:nvPr/>
        </p:nvSpPr>
        <p:spPr bwMode="auto">
          <a:xfrm>
            <a:off x="1138684" y="1680941"/>
            <a:ext cx="789285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15</a:t>
            </a:r>
            <a:endParaRPr lang="tr-TR" altLang="tr-TR" sz="2800" dirty="0"/>
          </a:p>
        </p:txBody>
      </p:sp>
      <p:sp>
        <p:nvSpPr>
          <p:cNvPr id="9" name="Oval 1"/>
          <p:cNvSpPr>
            <a:spLocks noChangeArrowheads="1"/>
          </p:cNvSpPr>
          <p:nvPr/>
        </p:nvSpPr>
        <p:spPr bwMode="auto">
          <a:xfrm>
            <a:off x="2267744" y="1686292"/>
            <a:ext cx="812353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21</a:t>
            </a:r>
            <a:endParaRPr lang="tr-TR" altLang="tr-TR" sz="2800" dirty="0"/>
          </a:p>
        </p:txBody>
      </p:sp>
      <p:sp>
        <p:nvSpPr>
          <p:cNvPr id="10" name="Oval 1"/>
          <p:cNvSpPr>
            <a:spLocks noChangeArrowheads="1"/>
          </p:cNvSpPr>
          <p:nvPr/>
        </p:nvSpPr>
        <p:spPr bwMode="auto">
          <a:xfrm>
            <a:off x="346789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27</a:t>
            </a:r>
            <a:endParaRPr lang="tr-TR" altLang="tr-TR" sz="2800" dirty="0"/>
          </a:p>
        </p:txBody>
      </p:sp>
      <p:sp>
        <p:nvSpPr>
          <p:cNvPr id="11" name="Oval 1"/>
          <p:cNvSpPr>
            <a:spLocks noChangeArrowheads="1"/>
          </p:cNvSpPr>
          <p:nvPr/>
        </p:nvSpPr>
        <p:spPr bwMode="auto">
          <a:xfrm>
            <a:off x="4636614" y="1686292"/>
            <a:ext cx="831967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33</a:t>
            </a:r>
            <a:endParaRPr lang="tr-TR" altLang="tr-TR" sz="2800" dirty="0"/>
          </a:p>
        </p:txBody>
      </p:sp>
      <p:sp>
        <p:nvSpPr>
          <p:cNvPr id="12" name="Oval 1"/>
          <p:cNvSpPr>
            <a:spLocks noChangeArrowheads="1"/>
          </p:cNvSpPr>
          <p:nvPr/>
        </p:nvSpPr>
        <p:spPr bwMode="auto">
          <a:xfrm>
            <a:off x="5816401" y="1680940"/>
            <a:ext cx="843831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39</a:t>
            </a:r>
            <a:endParaRPr lang="tr-TR" altLang="tr-TR" sz="2800" dirty="0"/>
          </a:p>
        </p:txBody>
      </p:sp>
      <p:sp>
        <p:nvSpPr>
          <p:cNvPr id="13" name="Oval 1"/>
          <p:cNvSpPr>
            <a:spLocks noChangeArrowheads="1"/>
          </p:cNvSpPr>
          <p:nvPr/>
        </p:nvSpPr>
        <p:spPr bwMode="auto">
          <a:xfrm>
            <a:off x="694826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45</a:t>
            </a:r>
            <a:endParaRPr lang="tr-TR" altLang="tr-TR" sz="2800" dirty="0"/>
          </a:p>
        </p:txBody>
      </p:sp>
      <p:sp>
        <p:nvSpPr>
          <p:cNvPr id="14" name="Oval 1"/>
          <p:cNvSpPr>
            <a:spLocks noChangeArrowheads="1"/>
          </p:cNvSpPr>
          <p:nvPr/>
        </p:nvSpPr>
        <p:spPr bwMode="auto">
          <a:xfrm>
            <a:off x="802838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51</a:t>
            </a:r>
            <a:endParaRPr lang="tr-TR" altLang="tr-TR" sz="2800" dirty="0"/>
          </a:p>
        </p:txBody>
      </p:sp>
      <p:cxnSp>
        <p:nvCxnSpPr>
          <p:cNvPr id="6" name="Düz Ok Bağlayıcısı 5"/>
          <p:cNvCxnSpPr/>
          <p:nvPr/>
        </p:nvCxnSpPr>
        <p:spPr>
          <a:xfrm flipH="1">
            <a:off x="757868" y="2445117"/>
            <a:ext cx="645781" cy="1487939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7" name="Dikdörtgen 16"/>
          <p:cNvSpPr/>
          <p:nvPr/>
        </p:nvSpPr>
        <p:spPr>
          <a:xfrm>
            <a:off x="24006" y="3667671"/>
            <a:ext cx="12025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15</a:t>
            </a:r>
            <a:endParaRPr lang="tr-TR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9" name="Düz Ok Bağlayıcısı 18"/>
          <p:cNvCxnSpPr/>
          <p:nvPr/>
        </p:nvCxnSpPr>
        <p:spPr>
          <a:xfrm>
            <a:off x="513680" y="2445117"/>
            <a:ext cx="1250008" cy="1343923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1053741" y="3667671"/>
            <a:ext cx="69981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1618932" y="3667671"/>
            <a:ext cx="9373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</a:t>
            </a:r>
            <a:endParaRPr lang="tr-TR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379742" y="3667670"/>
            <a:ext cx="9373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253503" y="3667671"/>
            <a:ext cx="9373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</a:t>
            </a:r>
            <a:endParaRPr lang="tr-TR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26414" y="4725144"/>
            <a:ext cx="876606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*Örüntünün kuralı: </a:t>
            </a:r>
            <a:r>
              <a:rPr lang="tr-TR" sz="4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İleriye doğru altışar artarak devam ediyor.</a:t>
            </a:r>
            <a:endParaRPr lang="tr-TR" sz="4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82498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7" grpId="0"/>
      <p:bldP spid="24" grpId="0"/>
      <p:bldP spid="25" grpId="0"/>
      <p:bldP spid="26" grpId="0"/>
      <p:bldP spid="2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006" y="116632"/>
            <a:ext cx="896448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7-Aşağıda verilen sayı örüntüsünün kuralı nedir?</a:t>
            </a:r>
            <a:endParaRPr lang="tr-TR" sz="48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Oval 1"/>
          <p:cNvSpPr>
            <a:spLocks noChangeArrowheads="1"/>
          </p:cNvSpPr>
          <p:nvPr/>
        </p:nvSpPr>
        <p:spPr bwMode="auto">
          <a:xfrm>
            <a:off x="179512" y="1686292"/>
            <a:ext cx="668337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6</a:t>
            </a:r>
            <a:endParaRPr lang="tr-TR" altLang="tr-TR" sz="2800" dirty="0"/>
          </a:p>
        </p:txBody>
      </p:sp>
      <p:sp>
        <p:nvSpPr>
          <p:cNvPr id="8" name="Oval 1"/>
          <p:cNvSpPr>
            <a:spLocks noChangeArrowheads="1"/>
          </p:cNvSpPr>
          <p:nvPr/>
        </p:nvSpPr>
        <p:spPr bwMode="auto">
          <a:xfrm>
            <a:off x="1138684" y="1680941"/>
            <a:ext cx="789285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13</a:t>
            </a:r>
            <a:endParaRPr lang="tr-TR" altLang="tr-TR" sz="2800" dirty="0"/>
          </a:p>
        </p:txBody>
      </p:sp>
      <p:sp>
        <p:nvSpPr>
          <p:cNvPr id="9" name="Oval 1"/>
          <p:cNvSpPr>
            <a:spLocks noChangeArrowheads="1"/>
          </p:cNvSpPr>
          <p:nvPr/>
        </p:nvSpPr>
        <p:spPr bwMode="auto">
          <a:xfrm>
            <a:off x="2267744" y="1686292"/>
            <a:ext cx="812353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20</a:t>
            </a:r>
            <a:endParaRPr lang="tr-TR" altLang="tr-TR" sz="2800" dirty="0"/>
          </a:p>
        </p:txBody>
      </p:sp>
      <p:sp>
        <p:nvSpPr>
          <p:cNvPr id="10" name="Oval 1"/>
          <p:cNvSpPr>
            <a:spLocks noChangeArrowheads="1"/>
          </p:cNvSpPr>
          <p:nvPr/>
        </p:nvSpPr>
        <p:spPr bwMode="auto">
          <a:xfrm>
            <a:off x="346789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27</a:t>
            </a:r>
            <a:endParaRPr lang="tr-TR" altLang="tr-TR" sz="2800" dirty="0"/>
          </a:p>
        </p:txBody>
      </p:sp>
      <p:sp>
        <p:nvSpPr>
          <p:cNvPr id="11" name="Oval 1"/>
          <p:cNvSpPr>
            <a:spLocks noChangeArrowheads="1"/>
          </p:cNvSpPr>
          <p:nvPr/>
        </p:nvSpPr>
        <p:spPr bwMode="auto">
          <a:xfrm>
            <a:off x="4636614" y="1686292"/>
            <a:ext cx="831967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34</a:t>
            </a:r>
            <a:endParaRPr lang="tr-TR" altLang="tr-TR" sz="2800" dirty="0"/>
          </a:p>
        </p:txBody>
      </p:sp>
      <p:sp>
        <p:nvSpPr>
          <p:cNvPr id="12" name="Oval 1"/>
          <p:cNvSpPr>
            <a:spLocks noChangeArrowheads="1"/>
          </p:cNvSpPr>
          <p:nvPr/>
        </p:nvSpPr>
        <p:spPr bwMode="auto">
          <a:xfrm>
            <a:off x="5816401" y="1680940"/>
            <a:ext cx="843831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41</a:t>
            </a:r>
            <a:endParaRPr lang="tr-TR" altLang="tr-TR" sz="2800" dirty="0"/>
          </a:p>
        </p:txBody>
      </p:sp>
      <p:sp>
        <p:nvSpPr>
          <p:cNvPr id="13" name="Oval 1"/>
          <p:cNvSpPr>
            <a:spLocks noChangeArrowheads="1"/>
          </p:cNvSpPr>
          <p:nvPr/>
        </p:nvSpPr>
        <p:spPr bwMode="auto">
          <a:xfrm>
            <a:off x="694826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48</a:t>
            </a:r>
            <a:endParaRPr lang="tr-TR" altLang="tr-TR" sz="2800" dirty="0"/>
          </a:p>
        </p:txBody>
      </p:sp>
      <p:sp>
        <p:nvSpPr>
          <p:cNvPr id="14" name="Oval 1"/>
          <p:cNvSpPr>
            <a:spLocks noChangeArrowheads="1"/>
          </p:cNvSpPr>
          <p:nvPr/>
        </p:nvSpPr>
        <p:spPr bwMode="auto">
          <a:xfrm>
            <a:off x="8028384" y="1686292"/>
            <a:ext cx="864096" cy="75882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tr-TR" altLang="tr-TR" sz="2800" b="0" dirty="0" smtClean="0"/>
              <a:t>55</a:t>
            </a:r>
            <a:endParaRPr lang="tr-TR" altLang="tr-TR" sz="2800" dirty="0"/>
          </a:p>
        </p:txBody>
      </p:sp>
      <p:cxnSp>
        <p:nvCxnSpPr>
          <p:cNvPr id="6" name="Düz Ok Bağlayıcısı 5"/>
          <p:cNvCxnSpPr/>
          <p:nvPr/>
        </p:nvCxnSpPr>
        <p:spPr>
          <a:xfrm flipH="1">
            <a:off x="757868" y="2445117"/>
            <a:ext cx="645781" cy="1487939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7" name="Dikdörtgen 16"/>
          <p:cNvSpPr/>
          <p:nvPr/>
        </p:nvSpPr>
        <p:spPr>
          <a:xfrm>
            <a:off x="24006" y="3667671"/>
            <a:ext cx="12025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13</a:t>
            </a:r>
            <a:endParaRPr lang="tr-TR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9" name="Düz Ok Bağlayıcısı 18"/>
          <p:cNvCxnSpPr/>
          <p:nvPr/>
        </p:nvCxnSpPr>
        <p:spPr>
          <a:xfrm>
            <a:off x="513680" y="2445117"/>
            <a:ext cx="1250008" cy="1343923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1053741" y="3667671"/>
            <a:ext cx="69981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1618932" y="3667671"/>
            <a:ext cx="9373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</a:t>
            </a:r>
            <a:endParaRPr lang="tr-TR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379742" y="3667670"/>
            <a:ext cx="9373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</a:t>
            </a:r>
            <a:endParaRPr lang="tr-TR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253503" y="3667671"/>
            <a:ext cx="9373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</a:t>
            </a:r>
            <a:endParaRPr lang="tr-TR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26414" y="4725144"/>
            <a:ext cx="876606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*Örüntünün kuralı: </a:t>
            </a:r>
            <a:r>
              <a:rPr lang="tr-TR" sz="4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İleriye doğru yedişer artarak devam ediyor.</a:t>
            </a:r>
            <a:endParaRPr lang="tr-TR" sz="4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087582" y="2451983"/>
            <a:ext cx="690091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Not: </a:t>
            </a:r>
            <a:r>
              <a:rPr lang="tr-TR" sz="4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Bu işleme örüntünün genişlemesi de denir.</a:t>
            </a:r>
            <a:endParaRPr lang="tr-TR" sz="4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220544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7" grpId="0"/>
      <p:bldP spid="24" grpId="0"/>
      <p:bldP spid="25" grpId="0"/>
      <p:bldP spid="26" grpId="0"/>
      <p:bldP spid="27" grpId="0"/>
      <p:bldP spid="28" grpId="0"/>
      <p:bldP spid="21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687</Words>
  <PresentationFormat>Ekran Gösterisi (4:3)</PresentationFormat>
  <Paragraphs>299</Paragraphs>
  <Slides>24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24</vt:i4>
      </vt:variant>
    </vt:vector>
  </HeadingPairs>
  <TitlesOfParts>
    <vt:vector size="25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2020-09-15T16:45:53Z</dcterms:created>
  <dcterms:modified xsi:type="dcterms:W3CDTF">2020-10-12T06:32:55Z</dcterms:modified>
  <cp:category>https://www.sorubak.com</cp:category>
</cp:coreProperties>
</file>