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2739" y="153506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RİTMİK SAYMALAR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6975376" y="1278976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 flipH="1">
            <a:off x="615008" y="1278978"/>
            <a:ext cx="4718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2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184610" y="1281245"/>
            <a:ext cx="6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 4 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2543" y="1266448"/>
            <a:ext cx="5229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6 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695015" y="1295101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8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3348412" y="126445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10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133248" y="1295101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12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4786355" y="1272933"/>
            <a:ext cx="750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 14 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5536712" y="1278977"/>
            <a:ext cx="8611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 16 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6255296" y="1307093"/>
            <a:ext cx="8640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 18 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6811708" y="3159593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45118" y="315070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18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151499" y="315070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15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484758" y="315070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49678" y="3159139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9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026881" y="315914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6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68962" y="315914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075187" y="3165909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27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336836" y="3165909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24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638366" y="3144587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21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811708" y="5062574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40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945118" y="5053682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24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51499" y="5053682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484758" y="5053682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16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788907" y="506212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066110" y="506212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8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08191" y="506212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4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075187" y="506889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36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336836" y="506889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4638366" y="5047568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28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02444" y="799837"/>
            <a:ext cx="1715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2’ ŞERLİ İLERİ</a:t>
            </a:r>
          </a:p>
        </p:txBody>
      </p:sp>
      <p:cxnSp>
        <p:nvCxnSpPr>
          <p:cNvPr id="36" name="Düz Ok Bağlayıcısı 35"/>
          <p:cNvCxnSpPr/>
          <p:nvPr/>
        </p:nvCxnSpPr>
        <p:spPr>
          <a:xfrm>
            <a:off x="1856835" y="1052736"/>
            <a:ext cx="1369163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390636" y="2581689"/>
            <a:ext cx="14848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3’ ERLİ GERİ</a:t>
            </a:r>
          </a:p>
        </p:txBody>
      </p:sp>
      <p:cxnSp>
        <p:nvCxnSpPr>
          <p:cNvPr id="38" name="Düz Ok Bağlayıcısı 37"/>
          <p:cNvCxnSpPr/>
          <p:nvPr/>
        </p:nvCxnSpPr>
        <p:spPr>
          <a:xfrm>
            <a:off x="1890977" y="2766355"/>
            <a:ext cx="1294111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Dikdörtgen 38"/>
          <p:cNvSpPr/>
          <p:nvPr/>
        </p:nvSpPr>
        <p:spPr>
          <a:xfrm>
            <a:off x="418042" y="4511996"/>
            <a:ext cx="14848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4’ ERLİ İLERİ</a:t>
            </a:r>
          </a:p>
        </p:txBody>
      </p:sp>
      <p:cxnSp>
        <p:nvCxnSpPr>
          <p:cNvPr id="40" name="Düz Ok Bağlayıcısı 39"/>
          <p:cNvCxnSpPr/>
          <p:nvPr/>
        </p:nvCxnSpPr>
        <p:spPr>
          <a:xfrm>
            <a:off x="1917531" y="4846097"/>
            <a:ext cx="1212909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Dikdörtgen 43"/>
          <p:cNvSpPr/>
          <p:nvPr/>
        </p:nvSpPr>
        <p:spPr>
          <a:xfrm>
            <a:off x="2065670" y="1921257"/>
            <a:ext cx="2199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 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203786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7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İşlem 1"/>
          <p:cNvSpPr/>
          <p:nvPr/>
        </p:nvSpPr>
        <p:spPr>
          <a:xfrm>
            <a:off x="4273668" y="1268760"/>
            <a:ext cx="4020029" cy="64807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539552" y="548680"/>
            <a:ext cx="2736304" cy="48965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>
                <a:solidFill>
                  <a:srgbClr val="FF0000"/>
                </a:solidFill>
              </a:rPr>
              <a:t>20-5=15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15-5=10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10-5=5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5-5=0</a:t>
            </a:r>
          </a:p>
        </p:txBody>
      </p:sp>
      <p:sp>
        <p:nvSpPr>
          <p:cNvPr id="4" name="Bölme 3"/>
          <p:cNvSpPr/>
          <p:nvPr/>
        </p:nvSpPr>
        <p:spPr>
          <a:xfrm>
            <a:off x="5148064" y="1458879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7092280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472197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18325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379836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507973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5854101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Eşittir 10"/>
          <p:cNvSpPr/>
          <p:nvPr/>
        </p:nvSpPr>
        <p:spPr>
          <a:xfrm>
            <a:off x="6516216" y="1438680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5000086" y="2998809"/>
            <a:ext cx="648072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6346214" y="3277989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Başlık 1"/>
          <p:cNvSpPr txBox="1">
            <a:spLocks/>
          </p:cNvSpPr>
          <p:nvPr/>
        </p:nvSpPr>
        <p:spPr>
          <a:xfrm>
            <a:off x="601329" y="5436372"/>
            <a:ext cx="5256584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b="1" dirty="0">
                <a:solidFill>
                  <a:srgbClr val="FF0000"/>
                </a:solidFill>
              </a:rPr>
              <a:t>4</a:t>
            </a:r>
            <a:r>
              <a:rPr lang="tr-TR" b="1" dirty="0"/>
              <a:t> ÇIKARTMA YAPTIK </a:t>
            </a:r>
          </a:p>
        </p:txBody>
      </p:sp>
    </p:spTree>
    <p:extLst>
      <p:ext uri="{BB962C8B-B14F-4D97-AF65-F5344CB8AC3E}">
        <p14:creationId xmlns:p14="http://schemas.microsoft.com/office/powerpoint/2010/main" val="197228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İşlem 1"/>
          <p:cNvSpPr/>
          <p:nvPr/>
        </p:nvSpPr>
        <p:spPr>
          <a:xfrm>
            <a:off x="4211960" y="3097969"/>
            <a:ext cx="4020029" cy="64807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539552" y="1052736"/>
            <a:ext cx="2736304" cy="43924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000" dirty="0">
                <a:solidFill>
                  <a:srgbClr val="FF0000"/>
                </a:solidFill>
              </a:rPr>
              <a:t>40-10=30</a:t>
            </a:r>
          </a:p>
          <a:p>
            <a:r>
              <a:rPr lang="tr-TR" sz="4000" dirty="0">
                <a:solidFill>
                  <a:srgbClr val="FF0000"/>
                </a:solidFill>
              </a:rPr>
              <a:t>30-10=20</a:t>
            </a:r>
          </a:p>
          <a:p>
            <a:r>
              <a:rPr lang="tr-TR" sz="4000" dirty="0">
                <a:solidFill>
                  <a:srgbClr val="FF0000"/>
                </a:solidFill>
              </a:rPr>
              <a:t>20-10=10</a:t>
            </a:r>
          </a:p>
          <a:p>
            <a:r>
              <a:rPr lang="tr-TR" sz="4000" dirty="0">
                <a:solidFill>
                  <a:srgbClr val="FF0000"/>
                </a:solidFill>
              </a:rPr>
              <a:t>10-10=0</a:t>
            </a:r>
          </a:p>
        </p:txBody>
      </p:sp>
      <p:sp>
        <p:nvSpPr>
          <p:cNvPr id="4" name="Bölme 3"/>
          <p:cNvSpPr/>
          <p:nvPr/>
        </p:nvSpPr>
        <p:spPr>
          <a:xfrm>
            <a:off x="5148064" y="1458879"/>
            <a:ext cx="706037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7092280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472197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18325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379836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507973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5854101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Eşittir 10"/>
          <p:cNvSpPr/>
          <p:nvPr/>
        </p:nvSpPr>
        <p:spPr>
          <a:xfrm>
            <a:off x="6516216" y="1438680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Eşittir 12"/>
          <p:cNvSpPr/>
          <p:nvPr/>
        </p:nvSpPr>
        <p:spPr>
          <a:xfrm>
            <a:off x="6423318" y="3268159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Bölme 13"/>
          <p:cNvSpPr/>
          <p:nvPr/>
        </p:nvSpPr>
        <p:spPr>
          <a:xfrm>
            <a:off x="5148064" y="3268159"/>
            <a:ext cx="792088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555835" y="4797152"/>
            <a:ext cx="5256584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b="1" dirty="0">
                <a:solidFill>
                  <a:srgbClr val="FF0000"/>
                </a:solidFill>
              </a:rPr>
              <a:t>4</a:t>
            </a:r>
            <a:r>
              <a:rPr lang="tr-TR" b="1" dirty="0"/>
              <a:t> ÇIKARTMA YAPTIK </a:t>
            </a:r>
          </a:p>
        </p:txBody>
      </p:sp>
    </p:spTree>
    <p:extLst>
      <p:ext uri="{BB962C8B-B14F-4D97-AF65-F5344CB8AC3E}">
        <p14:creationId xmlns:p14="http://schemas.microsoft.com/office/powerpoint/2010/main" val="303945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İşlem 1"/>
          <p:cNvSpPr/>
          <p:nvPr/>
        </p:nvSpPr>
        <p:spPr>
          <a:xfrm>
            <a:off x="4211960" y="1251118"/>
            <a:ext cx="4020029" cy="64807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539552" y="548680"/>
            <a:ext cx="2736304" cy="48965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>
                <a:solidFill>
                  <a:srgbClr val="FF0000"/>
                </a:solidFill>
              </a:rPr>
              <a:t>20-5=15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15-5=10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10-5=5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5-5=0</a:t>
            </a:r>
          </a:p>
        </p:txBody>
      </p:sp>
      <p:sp>
        <p:nvSpPr>
          <p:cNvPr id="4" name="Bölme 3"/>
          <p:cNvSpPr/>
          <p:nvPr/>
        </p:nvSpPr>
        <p:spPr>
          <a:xfrm>
            <a:off x="5148064" y="1458879"/>
            <a:ext cx="792088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7092280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472197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18325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379836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507973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5854101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Eşittir 10"/>
          <p:cNvSpPr/>
          <p:nvPr/>
        </p:nvSpPr>
        <p:spPr>
          <a:xfrm>
            <a:off x="6516216" y="1438680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Eşittir 12"/>
          <p:cNvSpPr/>
          <p:nvPr/>
        </p:nvSpPr>
        <p:spPr>
          <a:xfrm>
            <a:off x="6346214" y="3277989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Başlık 1"/>
          <p:cNvSpPr txBox="1">
            <a:spLocks/>
          </p:cNvSpPr>
          <p:nvPr/>
        </p:nvSpPr>
        <p:spPr>
          <a:xfrm>
            <a:off x="1259632" y="4149080"/>
            <a:ext cx="1008112" cy="122413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r-TR" sz="7200" b="1" dirty="0"/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1412032" y="4301480"/>
            <a:ext cx="1008112" cy="122413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r-TR" sz="7200" b="1" dirty="0"/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1564432" y="4453880"/>
            <a:ext cx="1008112" cy="122413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r-TR" sz="7200" b="1" dirty="0"/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555835" y="4797152"/>
            <a:ext cx="5256584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b="1" dirty="0">
                <a:solidFill>
                  <a:srgbClr val="FF0000"/>
                </a:solidFill>
              </a:rPr>
              <a:t>4</a:t>
            </a:r>
            <a:r>
              <a:rPr lang="tr-TR" b="1" dirty="0"/>
              <a:t> ÇIKARTMA YAPTIK </a:t>
            </a:r>
          </a:p>
        </p:txBody>
      </p:sp>
      <p:sp>
        <p:nvSpPr>
          <p:cNvPr id="18" name="Bölme 17"/>
          <p:cNvSpPr/>
          <p:nvPr/>
        </p:nvSpPr>
        <p:spPr>
          <a:xfrm>
            <a:off x="5060015" y="3286591"/>
            <a:ext cx="792088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046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522823"/>
            <a:ext cx="2472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3+3+3+3=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077510" y="522822"/>
            <a:ext cx="3189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4 x 3 =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1268760"/>
            <a:ext cx="3744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0070C0"/>
                </a:solidFill>
              </a:rPr>
              <a:t>2+2+2+2+2+2+2=</a:t>
            </a:r>
            <a:endParaRPr lang="tr-TR" sz="2400" b="1" dirty="0">
              <a:solidFill>
                <a:srgbClr val="0070C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83995" y="2021666"/>
            <a:ext cx="26318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4+4+4+4+4=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29277" y="2667997"/>
            <a:ext cx="44147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0070C0"/>
                </a:solidFill>
              </a:rPr>
              <a:t>5+5+5+5+5+5+5+5+5=</a:t>
            </a:r>
            <a:endParaRPr lang="tr-TR" sz="2400" b="1" dirty="0">
              <a:solidFill>
                <a:srgbClr val="0070C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355" y="3429000"/>
            <a:ext cx="3704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10+10+10+10+10=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51520" y="4149080"/>
            <a:ext cx="4536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0070C0"/>
                </a:solidFill>
              </a:rPr>
              <a:t>1+1+1+1+1+1+1+1+1=</a:t>
            </a:r>
            <a:endParaRPr lang="tr-TR" sz="2400" b="1" dirty="0">
              <a:solidFill>
                <a:srgbClr val="0070C0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50893" y="4906348"/>
            <a:ext cx="18008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4+4+4=</a:t>
            </a:r>
            <a:endParaRPr lang="tr-TR" sz="2400" b="1" dirty="0">
              <a:solidFill>
                <a:srgbClr val="FF0000"/>
              </a:solidFill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>
            <a:off x="2915816" y="900074"/>
            <a:ext cx="1294111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>
            <a:off x="3896219" y="1591925"/>
            <a:ext cx="1050719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2840781" y="2344831"/>
            <a:ext cx="1294111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506272" y="2980249"/>
            <a:ext cx="440666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3896218" y="3752165"/>
            <a:ext cx="1179838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 flipV="1">
            <a:off x="1980848" y="5229513"/>
            <a:ext cx="3095208" cy="9216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4623410" y="4495838"/>
            <a:ext cx="452646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977268" y="1255176"/>
            <a:ext cx="3413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0070C0"/>
                </a:solidFill>
              </a:rPr>
              <a:t>7 x 2 =</a:t>
            </a:r>
            <a:endParaRPr lang="tr-TR" sz="2400" b="1" dirty="0">
              <a:solidFill>
                <a:srgbClr val="0070C0"/>
              </a:solidFill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946938" y="2016150"/>
            <a:ext cx="3413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5 x 4 =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939766" y="2782667"/>
            <a:ext cx="3413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0070C0"/>
                </a:solidFill>
              </a:rPr>
              <a:t>9 x 5 =</a:t>
            </a:r>
            <a:endParaRPr lang="tr-TR" sz="2400" b="1" dirty="0">
              <a:solidFill>
                <a:srgbClr val="0070C0"/>
              </a:solidFill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5076056" y="3428998"/>
            <a:ext cx="3413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5 x 10 =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947940" y="4087392"/>
            <a:ext cx="3413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0070C0"/>
                </a:solidFill>
              </a:rPr>
              <a:t>9 x 1 =</a:t>
            </a:r>
            <a:endParaRPr lang="tr-TR" sz="2400" b="1" dirty="0">
              <a:solidFill>
                <a:srgbClr val="0070C0"/>
              </a:solidFill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4965914" y="4790486"/>
            <a:ext cx="3413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 x 4 =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7452319" y="54521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endParaRPr lang="tr-TR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452319" y="1280378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14</a:t>
            </a:r>
            <a:endParaRPr lang="tr-TR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7524328" y="202169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endParaRPr lang="tr-TR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7524327" y="2782668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45</a:t>
            </a:r>
            <a:endParaRPr lang="tr-TR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7596336" y="3429000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</a:t>
            </a:r>
            <a:endParaRPr lang="tr-TR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7548599" y="4134097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endParaRPr lang="tr-TR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7524326" y="4840850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endParaRPr lang="tr-TR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01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48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2739" y="153506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RİTMİK SAYMALAR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6975376" y="1278976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 flipH="1">
            <a:off x="467544" y="1278978"/>
            <a:ext cx="792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20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184610" y="1281245"/>
            <a:ext cx="8611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 18 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72543" y="1266448"/>
            <a:ext cx="7569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16 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77996" y="1295101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14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3348412" y="1264453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12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133248" y="1295101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10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4786355" y="1272933"/>
            <a:ext cx="750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 8 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5536712" y="1278977"/>
            <a:ext cx="6270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 6 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6255296" y="1307093"/>
            <a:ext cx="8640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</a:rPr>
              <a:t> 4 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6811708" y="3159593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45118" y="315070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15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151499" y="315070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18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484758" y="315070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21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49678" y="3159139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24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26881" y="315914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27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68962" y="315914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075187" y="3165909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6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336836" y="3165909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9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638366" y="3144587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811708" y="5062574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4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45118" y="5053682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151499" y="5053682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24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84758" y="5053682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28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788907" y="506212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066110" y="506212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36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08191" y="5062121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40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075187" y="506889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8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336836" y="506889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2" name="Dikdörtgen 31"/>
          <p:cNvSpPr/>
          <p:nvPr/>
        </p:nvSpPr>
        <p:spPr>
          <a:xfrm>
            <a:off x="4638366" y="5047568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16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50174" y="819568"/>
            <a:ext cx="1715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2’ ŞERLİ GERİ</a:t>
            </a:r>
          </a:p>
        </p:txBody>
      </p:sp>
      <p:cxnSp>
        <p:nvCxnSpPr>
          <p:cNvPr id="34" name="Düz Ok Bağlayıcısı 33"/>
          <p:cNvCxnSpPr/>
          <p:nvPr/>
        </p:nvCxnSpPr>
        <p:spPr>
          <a:xfrm>
            <a:off x="2065670" y="1004234"/>
            <a:ext cx="1233865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ikdörtgen 34"/>
          <p:cNvSpPr/>
          <p:nvPr/>
        </p:nvSpPr>
        <p:spPr>
          <a:xfrm>
            <a:off x="429865" y="2668270"/>
            <a:ext cx="14848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3’ ERLİ GERİ</a:t>
            </a:r>
          </a:p>
        </p:txBody>
      </p:sp>
      <p:cxnSp>
        <p:nvCxnSpPr>
          <p:cNvPr id="36" name="Düz Ok Bağlayıcısı 35"/>
          <p:cNvCxnSpPr/>
          <p:nvPr/>
        </p:nvCxnSpPr>
        <p:spPr>
          <a:xfrm>
            <a:off x="1857388" y="2924944"/>
            <a:ext cx="1294111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429864" y="4437112"/>
            <a:ext cx="14848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0070C0"/>
                </a:solidFill>
              </a:rPr>
              <a:t>4’ ERLİ İLERİ</a:t>
            </a:r>
          </a:p>
        </p:txBody>
      </p:sp>
      <p:cxnSp>
        <p:nvCxnSpPr>
          <p:cNvPr id="38" name="Düz Ok Bağlayıcısı 37"/>
          <p:cNvCxnSpPr/>
          <p:nvPr/>
        </p:nvCxnSpPr>
        <p:spPr>
          <a:xfrm>
            <a:off x="1859171" y="4621778"/>
            <a:ext cx="1251173" cy="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Dikdörtgen 38"/>
          <p:cNvSpPr/>
          <p:nvPr/>
        </p:nvSpPr>
        <p:spPr>
          <a:xfrm>
            <a:off x="2065670" y="1921257"/>
            <a:ext cx="2199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 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3853138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5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kış Çizelgesi: İşlem 15"/>
          <p:cNvSpPr/>
          <p:nvPr/>
        </p:nvSpPr>
        <p:spPr>
          <a:xfrm>
            <a:off x="4211960" y="1355118"/>
            <a:ext cx="4020029" cy="64807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/>
          <p:cNvSpPr txBox="1">
            <a:spLocks/>
          </p:cNvSpPr>
          <p:nvPr/>
        </p:nvSpPr>
        <p:spPr>
          <a:xfrm>
            <a:off x="539552" y="548680"/>
            <a:ext cx="2736304" cy="48965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>
                <a:solidFill>
                  <a:srgbClr val="FF0000"/>
                </a:solidFill>
              </a:rPr>
              <a:t>20-5=15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15-5=10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10-5=5</a:t>
            </a:r>
            <a:br>
              <a:rPr lang="tr-TR" sz="5400" dirty="0">
                <a:solidFill>
                  <a:srgbClr val="FF0000"/>
                </a:solidFill>
              </a:rPr>
            </a:br>
            <a:r>
              <a:rPr lang="tr-TR" sz="5400" dirty="0">
                <a:solidFill>
                  <a:srgbClr val="FF0000"/>
                </a:solidFill>
              </a:rPr>
              <a:t>5-5=0</a:t>
            </a:r>
          </a:p>
        </p:txBody>
      </p:sp>
      <p:sp>
        <p:nvSpPr>
          <p:cNvPr id="5" name="Bölme 4"/>
          <p:cNvSpPr/>
          <p:nvPr/>
        </p:nvSpPr>
        <p:spPr>
          <a:xfrm>
            <a:off x="5148064" y="1458879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7092280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4472197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818325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7379836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4507973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12" name="Başlık 1"/>
          <p:cNvSpPr txBox="1">
            <a:spLocks/>
          </p:cNvSpPr>
          <p:nvPr/>
        </p:nvSpPr>
        <p:spPr>
          <a:xfrm>
            <a:off x="5854101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3" name="Eşittir 12"/>
          <p:cNvSpPr/>
          <p:nvPr/>
        </p:nvSpPr>
        <p:spPr>
          <a:xfrm>
            <a:off x="6516216" y="1438680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Çarpma 13"/>
          <p:cNvSpPr/>
          <p:nvPr/>
        </p:nvSpPr>
        <p:spPr>
          <a:xfrm>
            <a:off x="5000086" y="2998809"/>
            <a:ext cx="648072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şittir 14"/>
          <p:cNvSpPr/>
          <p:nvPr/>
        </p:nvSpPr>
        <p:spPr>
          <a:xfrm>
            <a:off x="6346214" y="3277989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601329" y="5436372"/>
            <a:ext cx="5256584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b="1" dirty="0">
                <a:solidFill>
                  <a:srgbClr val="FF0000"/>
                </a:solidFill>
              </a:rPr>
              <a:t>4</a:t>
            </a:r>
            <a:r>
              <a:rPr lang="tr-TR" b="1" dirty="0"/>
              <a:t> ÇIKARTMA YAPTIK </a:t>
            </a:r>
          </a:p>
        </p:txBody>
      </p:sp>
    </p:spTree>
    <p:extLst>
      <p:ext uri="{BB962C8B-B14F-4D97-AF65-F5344CB8AC3E}">
        <p14:creationId xmlns:p14="http://schemas.microsoft.com/office/powerpoint/2010/main" val="423217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İşlem 1"/>
          <p:cNvSpPr/>
          <p:nvPr/>
        </p:nvSpPr>
        <p:spPr>
          <a:xfrm>
            <a:off x="4211960" y="3284984"/>
            <a:ext cx="4020029" cy="64807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539552" y="548680"/>
            <a:ext cx="2736304" cy="48965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>
                <a:solidFill>
                  <a:srgbClr val="FF0000"/>
                </a:solidFill>
              </a:rPr>
              <a:t>15-3=12</a:t>
            </a:r>
          </a:p>
          <a:p>
            <a:r>
              <a:rPr lang="tr-TR" sz="5400" dirty="0">
                <a:solidFill>
                  <a:srgbClr val="FF0000"/>
                </a:solidFill>
              </a:rPr>
              <a:t>12-3=9</a:t>
            </a:r>
          </a:p>
          <a:p>
            <a:r>
              <a:rPr lang="tr-TR" sz="5400" dirty="0">
                <a:solidFill>
                  <a:srgbClr val="FF0000"/>
                </a:solidFill>
              </a:rPr>
              <a:t>9-3=6</a:t>
            </a:r>
          </a:p>
          <a:p>
            <a:r>
              <a:rPr lang="tr-TR" sz="5400" dirty="0">
                <a:solidFill>
                  <a:srgbClr val="FF0000"/>
                </a:solidFill>
              </a:rPr>
              <a:t>6-3=3</a:t>
            </a:r>
          </a:p>
          <a:p>
            <a:r>
              <a:rPr lang="tr-TR" sz="5400" dirty="0">
                <a:solidFill>
                  <a:srgbClr val="FF0000"/>
                </a:solidFill>
              </a:rPr>
              <a:t>3-3=0</a:t>
            </a:r>
          </a:p>
        </p:txBody>
      </p:sp>
      <p:sp>
        <p:nvSpPr>
          <p:cNvPr id="4" name="Bölme 3"/>
          <p:cNvSpPr/>
          <p:nvPr/>
        </p:nvSpPr>
        <p:spPr>
          <a:xfrm>
            <a:off x="5148064" y="3403095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7092280" y="1412776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472197" y="1412776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18325" y="1412776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379836" y="3212976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507973" y="3212976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5854101" y="3212976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1" name="Eşittir 10"/>
          <p:cNvSpPr/>
          <p:nvPr/>
        </p:nvSpPr>
        <p:spPr>
          <a:xfrm>
            <a:off x="6516216" y="3382896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5000086" y="1313616"/>
            <a:ext cx="648072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6346214" y="1592796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Başlık 1"/>
          <p:cNvSpPr txBox="1">
            <a:spLocks/>
          </p:cNvSpPr>
          <p:nvPr/>
        </p:nvSpPr>
        <p:spPr>
          <a:xfrm>
            <a:off x="601329" y="5436372"/>
            <a:ext cx="5256584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b="1" dirty="0">
                <a:solidFill>
                  <a:srgbClr val="FF0000"/>
                </a:solidFill>
              </a:rPr>
              <a:t>5</a:t>
            </a:r>
            <a:r>
              <a:rPr lang="tr-TR" b="1" dirty="0"/>
              <a:t> ÇIKARTMA YAPTIK </a:t>
            </a:r>
          </a:p>
        </p:txBody>
      </p:sp>
    </p:spTree>
    <p:extLst>
      <p:ext uri="{BB962C8B-B14F-4D97-AF65-F5344CB8AC3E}">
        <p14:creationId xmlns:p14="http://schemas.microsoft.com/office/powerpoint/2010/main" val="242022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İşlem 1"/>
          <p:cNvSpPr/>
          <p:nvPr/>
        </p:nvSpPr>
        <p:spPr>
          <a:xfrm>
            <a:off x="4056477" y="4931068"/>
            <a:ext cx="4020029" cy="64807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539552" y="548680"/>
            <a:ext cx="2736304" cy="48965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>
                <a:solidFill>
                  <a:srgbClr val="FF0000"/>
                </a:solidFill>
              </a:rPr>
              <a:t>32-4=28</a:t>
            </a:r>
          </a:p>
          <a:p>
            <a:r>
              <a:rPr lang="tr-TR" dirty="0">
                <a:solidFill>
                  <a:srgbClr val="FF0000"/>
                </a:solidFill>
              </a:rPr>
              <a:t>28-4=24</a:t>
            </a:r>
          </a:p>
          <a:p>
            <a:r>
              <a:rPr lang="tr-TR" dirty="0">
                <a:solidFill>
                  <a:srgbClr val="FF0000"/>
                </a:solidFill>
              </a:rPr>
              <a:t>24-4=20</a:t>
            </a:r>
          </a:p>
          <a:p>
            <a:r>
              <a:rPr lang="tr-TR" dirty="0">
                <a:solidFill>
                  <a:srgbClr val="FF0000"/>
                </a:solidFill>
              </a:rPr>
              <a:t>20-4=16</a:t>
            </a:r>
          </a:p>
          <a:p>
            <a:r>
              <a:rPr lang="tr-TR" dirty="0">
                <a:solidFill>
                  <a:srgbClr val="FF0000"/>
                </a:solidFill>
              </a:rPr>
              <a:t>16-4=12</a:t>
            </a:r>
          </a:p>
          <a:p>
            <a:r>
              <a:rPr lang="tr-TR" dirty="0">
                <a:solidFill>
                  <a:srgbClr val="FF0000"/>
                </a:solidFill>
              </a:rPr>
              <a:t>12-4=8</a:t>
            </a:r>
          </a:p>
          <a:p>
            <a:r>
              <a:rPr lang="tr-TR" dirty="0">
                <a:solidFill>
                  <a:srgbClr val="FF0000"/>
                </a:solidFill>
              </a:rPr>
              <a:t>8-4=4</a:t>
            </a:r>
          </a:p>
          <a:p>
            <a:r>
              <a:rPr lang="tr-TR" dirty="0">
                <a:solidFill>
                  <a:srgbClr val="FF0000"/>
                </a:solidFill>
              </a:rPr>
              <a:t>4-4=0</a:t>
            </a:r>
          </a:p>
        </p:txBody>
      </p:sp>
      <p:sp>
        <p:nvSpPr>
          <p:cNvPr id="4" name="Bölme 3"/>
          <p:cNvSpPr/>
          <p:nvPr/>
        </p:nvSpPr>
        <p:spPr>
          <a:xfrm>
            <a:off x="5148064" y="1458879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7092280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32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472197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18325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379836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507973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32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5854101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1" name="Eşittir 10"/>
          <p:cNvSpPr/>
          <p:nvPr/>
        </p:nvSpPr>
        <p:spPr>
          <a:xfrm>
            <a:off x="6516216" y="1438680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Çarpma 11"/>
          <p:cNvSpPr/>
          <p:nvPr/>
        </p:nvSpPr>
        <p:spPr>
          <a:xfrm>
            <a:off x="5000086" y="2998809"/>
            <a:ext cx="648072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6346214" y="3277989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Bölme 13"/>
          <p:cNvSpPr/>
          <p:nvPr/>
        </p:nvSpPr>
        <p:spPr>
          <a:xfrm>
            <a:off x="4996931" y="5059279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7228703" y="48691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4356840" y="48691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32</a:t>
            </a: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5702968" y="48691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8" name="Eşittir 17"/>
          <p:cNvSpPr/>
          <p:nvPr/>
        </p:nvSpPr>
        <p:spPr>
          <a:xfrm>
            <a:off x="6365083" y="5039080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679926" y="5819483"/>
            <a:ext cx="5256584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b="1" dirty="0">
                <a:solidFill>
                  <a:srgbClr val="FF0000"/>
                </a:solidFill>
              </a:rPr>
              <a:t>8</a:t>
            </a:r>
            <a:r>
              <a:rPr lang="tr-TR" b="1" dirty="0"/>
              <a:t> ÇIKARTMA YAPTIK </a:t>
            </a:r>
          </a:p>
        </p:txBody>
      </p:sp>
    </p:spTree>
    <p:extLst>
      <p:ext uri="{BB962C8B-B14F-4D97-AF65-F5344CB8AC3E}">
        <p14:creationId xmlns:p14="http://schemas.microsoft.com/office/powerpoint/2010/main" val="55608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İşlem 1"/>
          <p:cNvSpPr/>
          <p:nvPr/>
        </p:nvSpPr>
        <p:spPr>
          <a:xfrm>
            <a:off x="4087898" y="3097969"/>
            <a:ext cx="4020029" cy="64807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539552" y="548680"/>
            <a:ext cx="2736304" cy="48965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>
                <a:solidFill>
                  <a:srgbClr val="FF0000"/>
                </a:solidFill>
              </a:rPr>
              <a:t>12-2=10</a:t>
            </a:r>
          </a:p>
          <a:p>
            <a:r>
              <a:rPr lang="tr-TR" sz="5400" dirty="0">
                <a:solidFill>
                  <a:srgbClr val="FF0000"/>
                </a:solidFill>
              </a:rPr>
              <a:t>10-2=8</a:t>
            </a:r>
          </a:p>
          <a:p>
            <a:r>
              <a:rPr lang="tr-TR" sz="5400" dirty="0">
                <a:solidFill>
                  <a:srgbClr val="FF0000"/>
                </a:solidFill>
              </a:rPr>
              <a:t>8-2=6</a:t>
            </a:r>
          </a:p>
          <a:p>
            <a:r>
              <a:rPr lang="tr-TR" sz="5400" dirty="0">
                <a:solidFill>
                  <a:srgbClr val="FF0000"/>
                </a:solidFill>
              </a:rPr>
              <a:t>6-2=4</a:t>
            </a:r>
          </a:p>
          <a:p>
            <a:r>
              <a:rPr lang="tr-TR" sz="5400" dirty="0">
                <a:solidFill>
                  <a:srgbClr val="FF0000"/>
                </a:solidFill>
              </a:rPr>
              <a:t>4-2=2</a:t>
            </a:r>
          </a:p>
          <a:p>
            <a:r>
              <a:rPr lang="tr-TR" sz="5400" dirty="0">
                <a:solidFill>
                  <a:srgbClr val="FF0000"/>
                </a:solidFill>
              </a:rPr>
              <a:t>2-2=0</a:t>
            </a:r>
          </a:p>
        </p:txBody>
      </p:sp>
      <p:sp>
        <p:nvSpPr>
          <p:cNvPr id="4" name="Bölme 3"/>
          <p:cNvSpPr/>
          <p:nvPr/>
        </p:nvSpPr>
        <p:spPr>
          <a:xfrm>
            <a:off x="5148064" y="1458879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7092280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472197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18325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379836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507973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5854101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Eşittir 10"/>
          <p:cNvSpPr/>
          <p:nvPr/>
        </p:nvSpPr>
        <p:spPr>
          <a:xfrm>
            <a:off x="6516216" y="1438680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Eşittir 12"/>
          <p:cNvSpPr/>
          <p:nvPr/>
        </p:nvSpPr>
        <p:spPr>
          <a:xfrm>
            <a:off x="6346214" y="3277989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Bölme 13"/>
          <p:cNvSpPr/>
          <p:nvPr/>
        </p:nvSpPr>
        <p:spPr>
          <a:xfrm>
            <a:off x="5000086" y="3277989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601329" y="5436372"/>
            <a:ext cx="5256584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b="1" dirty="0">
                <a:solidFill>
                  <a:srgbClr val="FF0000"/>
                </a:solidFill>
              </a:rPr>
              <a:t>6 </a:t>
            </a:r>
            <a:r>
              <a:rPr lang="tr-TR" b="1" dirty="0"/>
              <a:t>ÇIKARTMA YAPTIK </a:t>
            </a:r>
          </a:p>
        </p:txBody>
      </p:sp>
    </p:spTree>
    <p:extLst>
      <p:ext uri="{BB962C8B-B14F-4D97-AF65-F5344CB8AC3E}">
        <p14:creationId xmlns:p14="http://schemas.microsoft.com/office/powerpoint/2010/main" val="172378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İşlem 1"/>
          <p:cNvSpPr/>
          <p:nvPr/>
        </p:nvSpPr>
        <p:spPr>
          <a:xfrm>
            <a:off x="4139952" y="1298720"/>
            <a:ext cx="4020029" cy="64807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539552" y="548680"/>
            <a:ext cx="2736304" cy="48965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>
                <a:solidFill>
                  <a:srgbClr val="FF0000"/>
                </a:solidFill>
              </a:rPr>
              <a:t>35-5=30</a:t>
            </a:r>
          </a:p>
          <a:p>
            <a:r>
              <a:rPr lang="tr-TR" dirty="0">
                <a:solidFill>
                  <a:srgbClr val="FF0000"/>
                </a:solidFill>
              </a:rPr>
              <a:t>30-5=25</a:t>
            </a:r>
          </a:p>
          <a:p>
            <a:r>
              <a:rPr lang="tr-TR" dirty="0">
                <a:solidFill>
                  <a:srgbClr val="FF0000"/>
                </a:solidFill>
              </a:rPr>
              <a:t>25-5=20</a:t>
            </a:r>
          </a:p>
          <a:p>
            <a:r>
              <a:rPr lang="tr-TR" dirty="0">
                <a:solidFill>
                  <a:srgbClr val="FF0000"/>
                </a:solidFill>
              </a:rPr>
              <a:t>20-5=15</a:t>
            </a:r>
          </a:p>
          <a:p>
            <a:r>
              <a:rPr lang="tr-TR" dirty="0">
                <a:solidFill>
                  <a:srgbClr val="FF0000"/>
                </a:solidFill>
              </a:rPr>
              <a:t>15-5=10</a:t>
            </a:r>
          </a:p>
          <a:p>
            <a:r>
              <a:rPr lang="tr-TR" dirty="0">
                <a:solidFill>
                  <a:srgbClr val="FF0000"/>
                </a:solidFill>
              </a:rPr>
              <a:t>10-5=5</a:t>
            </a:r>
          </a:p>
          <a:p>
            <a:r>
              <a:rPr lang="tr-TR" dirty="0">
                <a:solidFill>
                  <a:srgbClr val="FF0000"/>
                </a:solidFill>
              </a:rPr>
              <a:t>5-5=0</a:t>
            </a:r>
          </a:p>
        </p:txBody>
      </p:sp>
      <p:sp>
        <p:nvSpPr>
          <p:cNvPr id="4" name="Bölme 3"/>
          <p:cNvSpPr/>
          <p:nvPr/>
        </p:nvSpPr>
        <p:spPr>
          <a:xfrm>
            <a:off x="5148064" y="1458879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7092280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289164" y="3081802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35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18325" y="3097969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379836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507973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35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5854101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Eşittir 10"/>
          <p:cNvSpPr/>
          <p:nvPr/>
        </p:nvSpPr>
        <p:spPr>
          <a:xfrm>
            <a:off x="6516216" y="1438680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Eşittir 12"/>
          <p:cNvSpPr/>
          <p:nvPr/>
        </p:nvSpPr>
        <p:spPr>
          <a:xfrm>
            <a:off x="6346214" y="3277989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Bölme 13"/>
          <p:cNvSpPr/>
          <p:nvPr/>
        </p:nvSpPr>
        <p:spPr>
          <a:xfrm>
            <a:off x="4902895" y="3273909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601329" y="5436372"/>
            <a:ext cx="5256584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b="1" dirty="0">
                <a:solidFill>
                  <a:srgbClr val="FF0000"/>
                </a:solidFill>
              </a:rPr>
              <a:t>7</a:t>
            </a:r>
            <a:r>
              <a:rPr lang="tr-TR" b="1" dirty="0"/>
              <a:t> ÇIKARTMA YAPTIK </a:t>
            </a:r>
          </a:p>
        </p:txBody>
      </p:sp>
    </p:spTree>
    <p:extLst>
      <p:ext uri="{BB962C8B-B14F-4D97-AF65-F5344CB8AC3E}">
        <p14:creationId xmlns:p14="http://schemas.microsoft.com/office/powerpoint/2010/main" val="113262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İşlem 1"/>
          <p:cNvSpPr/>
          <p:nvPr/>
        </p:nvSpPr>
        <p:spPr>
          <a:xfrm>
            <a:off x="4300422" y="3465211"/>
            <a:ext cx="4020029" cy="64807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Başlık 1"/>
          <p:cNvSpPr txBox="1">
            <a:spLocks/>
          </p:cNvSpPr>
          <p:nvPr/>
        </p:nvSpPr>
        <p:spPr>
          <a:xfrm>
            <a:off x="539552" y="548680"/>
            <a:ext cx="2736304" cy="489654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400" dirty="0">
                <a:solidFill>
                  <a:srgbClr val="FF0000"/>
                </a:solidFill>
              </a:rPr>
              <a:t>24-4=20</a:t>
            </a:r>
          </a:p>
          <a:p>
            <a:r>
              <a:rPr lang="tr-TR" sz="5400" dirty="0">
                <a:solidFill>
                  <a:srgbClr val="FF0000"/>
                </a:solidFill>
              </a:rPr>
              <a:t>20-4=16</a:t>
            </a:r>
          </a:p>
          <a:p>
            <a:r>
              <a:rPr lang="tr-TR" sz="5400" dirty="0">
                <a:solidFill>
                  <a:srgbClr val="FF0000"/>
                </a:solidFill>
              </a:rPr>
              <a:t>16-4=12</a:t>
            </a:r>
          </a:p>
          <a:p>
            <a:r>
              <a:rPr lang="tr-TR" sz="5400" dirty="0">
                <a:solidFill>
                  <a:srgbClr val="FF0000"/>
                </a:solidFill>
              </a:rPr>
              <a:t>12-4=8</a:t>
            </a:r>
          </a:p>
          <a:p>
            <a:r>
              <a:rPr lang="tr-TR" sz="5400" dirty="0">
                <a:solidFill>
                  <a:srgbClr val="FF0000"/>
                </a:solidFill>
              </a:rPr>
              <a:t>8-4=4</a:t>
            </a:r>
          </a:p>
          <a:p>
            <a:r>
              <a:rPr lang="tr-TR" sz="5400" dirty="0">
                <a:solidFill>
                  <a:srgbClr val="FF0000"/>
                </a:solidFill>
              </a:rPr>
              <a:t>4-4=0</a:t>
            </a:r>
          </a:p>
        </p:txBody>
      </p:sp>
      <p:sp>
        <p:nvSpPr>
          <p:cNvPr id="4" name="Bölme 3"/>
          <p:cNvSpPr/>
          <p:nvPr/>
        </p:nvSpPr>
        <p:spPr>
          <a:xfrm>
            <a:off x="5148064" y="1458879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7092280" y="3403303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472197" y="3403303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18325" y="3403303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379836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4507973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5854101" y="1268760"/>
            <a:ext cx="984226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b="1" dirty="0">
                <a:solidFill>
                  <a:srgbClr val="FF0000"/>
                </a:solidFill>
              </a:rPr>
              <a:t> 6</a:t>
            </a:r>
          </a:p>
        </p:txBody>
      </p:sp>
      <p:sp>
        <p:nvSpPr>
          <p:cNvPr id="11" name="Eşittir 10"/>
          <p:cNvSpPr/>
          <p:nvPr/>
        </p:nvSpPr>
        <p:spPr>
          <a:xfrm>
            <a:off x="6516216" y="1438680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Eşittir 12"/>
          <p:cNvSpPr/>
          <p:nvPr/>
        </p:nvSpPr>
        <p:spPr>
          <a:xfrm>
            <a:off x="6346214" y="3583323"/>
            <a:ext cx="830017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Bölme 13"/>
          <p:cNvSpPr/>
          <p:nvPr/>
        </p:nvSpPr>
        <p:spPr>
          <a:xfrm>
            <a:off x="5034484" y="3583323"/>
            <a:ext cx="915430" cy="411849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Başlık 1"/>
          <p:cNvSpPr txBox="1">
            <a:spLocks/>
          </p:cNvSpPr>
          <p:nvPr/>
        </p:nvSpPr>
        <p:spPr>
          <a:xfrm>
            <a:off x="601329" y="5436372"/>
            <a:ext cx="5256584" cy="72008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5400" b="1" dirty="0">
                <a:solidFill>
                  <a:srgbClr val="FF0000"/>
                </a:solidFill>
              </a:rPr>
              <a:t>6  </a:t>
            </a:r>
            <a:r>
              <a:rPr lang="tr-TR" b="1" dirty="0"/>
              <a:t>ÇIKARTMA YAPTIK </a:t>
            </a:r>
          </a:p>
        </p:txBody>
      </p:sp>
    </p:spTree>
    <p:extLst>
      <p:ext uri="{BB962C8B-B14F-4D97-AF65-F5344CB8AC3E}">
        <p14:creationId xmlns:p14="http://schemas.microsoft.com/office/powerpoint/2010/main" val="73334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289</Words>
  <PresentationFormat>Ekran Gösterisi (4:3)</PresentationFormat>
  <Paragraphs>196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5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2020-09-14T19:57:41Z</dcterms:created>
  <dcterms:modified xsi:type="dcterms:W3CDTF">2021-01-04T07:08:29Z</dcterms:modified>
  <cp:category>https://www.sorubak.com</cp:category>
</cp:coreProperties>
</file>