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1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170783"/>
          </a:xfrm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ÖZEL İSİMLER VE BUNLARIN YAZILIŞI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rmAutofit/>
          </a:bodyPr>
          <a:lstStyle/>
          <a:p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5)Şehirlere , ilçelere ve köylere verdiğimiz isimlerde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özel isimdir.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Örneğin; 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Şehir     </a:t>
            </a:r>
            <a:r>
              <a:rPr lang="tr-TR" u="sng" dirty="0">
                <a:latin typeface="Kayra Aydin" pitchFamily="34" charset="0"/>
              </a:rPr>
              <a:t>İ</a:t>
            </a:r>
            <a:r>
              <a:rPr lang="tr-TR" dirty="0">
                <a:latin typeface="Kayra Aydin" pitchFamily="34" charset="0"/>
              </a:rPr>
              <a:t>stanbul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İlçe    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üçükçekmece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Köy   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ayabaşı Köyü..gibi örnekler verebiliriz..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  </a:t>
            </a: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/>
          <a:lstStyle/>
          <a:p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6)Bayramlarımıza  verdiğimiz isimlerde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özel isimdir.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Örneğin; </a:t>
            </a:r>
            <a:r>
              <a:rPr lang="tr-TR" u="sng" dirty="0">
                <a:latin typeface="Kayra Aydin" pitchFamily="34" charset="0"/>
              </a:rPr>
              <a:t>C</a:t>
            </a:r>
            <a:r>
              <a:rPr lang="tr-TR" dirty="0">
                <a:latin typeface="Kayra Aydin" pitchFamily="34" charset="0"/>
              </a:rPr>
              <a:t>umhuriyet </a:t>
            </a:r>
            <a:r>
              <a:rPr lang="tr-TR" u="sng" dirty="0">
                <a:latin typeface="Kayra Aydin" pitchFamily="34" charset="0"/>
              </a:rPr>
              <a:t>B</a:t>
            </a:r>
            <a:r>
              <a:rPr lang="tr-TR" dirty="0">
                <a:latin typeface="Kayra Aydin" pitchFamily="34" charset="0"/>
              </a:rPr>
              <a:t>ayramı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urban </a:t>
            </a:r>
            <a:r>
              <a:rPr lang="tr-TR" u="sng" dirty="0">
                <a:latin typeface="Kayra Aydin" pitchFamily="34" charset="0"/>
              </a:rPr>
              <a:t>B</a:t>
            </a:r>
            <a:r>
              <a:rPr lang="tr-TR" dirty="0">
                <a:latin typeface="Kayra Aydin" pitchFamily="34" charset="0"/>
              </a:rPr>
              <a:t>ayramı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R</a:t>
            </a:r>
            <a:r>
              <a:rPr lang="tr-TR" dirty="0">
                <a:latin typeface="Kayra Aydin" pitchFamily="34" charset="0"/>
              </a:rPr>
              <a:t>amazan </a:t>
            </a:r>
            <a:r>
              <a:rPr lang="tr-TR" u="sng" dirty="0">
                <a:latin typeface="Kayra Aydin" pitchFamily="34" charset="0"/>
              </a:rPr>
              <a:t>B</a:t>
            </a:r>
            <a:r>
              <a:rPr lang="tr-TR" dirty="0">
                <a:latin typeface="Kayra Aydin" pitchFamily="34" charset="0"/>
              </a:rPr>
              <a:t>ayramı… gibi örnekleri çoğaltabiliriz.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620690"/>
          <a:ext cx="8229600" cy="5256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51316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Kulak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Samsun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Çöp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316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Bayrak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Üsküdar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Perde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1316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Elbise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Japonya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Gitar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1316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Tuz</a:t>
                      </a:r>
                      <a:r>
                        <a:rPr lang="tr-TR" sz="4000" baseline="0" dirty="0">
                          <a:latin typeface="Kayra Aydin" pitchFamily="34" charset="0"/>
                        </a:rPr>
                        <a:t> Gölü</a:t>
                      </a:r>
                      <a:endParaRPr lang="tr-TR" sz="4000" dirty="0">
                        <a:latin typeface="Kayra Aydin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Çanta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Karadeniz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1316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Sokak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Araba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Minnoş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476672"/>
            <a:ext cx="8712968" cy="5649491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r>
              <a:rPr lang="tr-TR" sz="3600" dirty="0">
                <a:latin typeface="Kayra Aydin" pitchFamily="34" charset="0"/>
              </a:rPr>
              <a:t>Özel isimlerin neler olduğunu öğrendik.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>
                <a:latin typeface="Kayra Aydin" pitchFamily="34" charset="0"/>
              </a:rPr>
              <a:t>Dikkat ettiyseniz özel isimlerin baş harflerinin altını çizdim ve her zaman </a:t>
            </a:r>
            <a:r>
              <a:rPr lang="tr-TR" sz="3600" dirty="0">
                <a:solidFill>
                  <a:srgbClr val="FF0000"/>
                </a:solidFill>
                <a:latin typeface="Kayra Aydin" pitchFamily="34" charset="0"/>
              </a:rPr>
              <a:t>büyük harflerle </a:t>
            </a:r>
            <a:r>
              <a:rPr lang="tr-TR" sz="3600" dirty="0">
                <a:latin typeface="Kayra Aydin" pitchFamily="34" charset="0"/>
              </a:rPr>
              <a:t>yazdım. 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>
                <a:latin typeface="Kayra Aydin" pitchFamily="34" charset="0"/>
              </a:rPr>
              <a:t>Cümlenin neresinde olursa olsun özel isimlerin baş harfleri her zaman büyük harfle başlar </a:t>
            </a:r>
            <a:r>
              <a:rPr lang="tr-TR" sz="3600">
                <a:latin typeface="Kayra Aydin" pitchFamily="34" charset="0"/>
              </a:rPr>
              <a:t>bunu unutmayacağız.</a:t>
            </a:r>
            <a:endParaRPr lang="tr-TR" sz="3600" dirty="0">
              <a:latin typeface="Kayra Aydin" pitchFamily="34" charset="0"/>
            </a:endParaRPr>
          </a:p>
          <a:p>
            <a:pPr>
              <a:buFont typeface="Wingdings" pitchFamily="2" charset="2"/>
              <a:buChar char="§"/>
            </a:pPr>
            <a:endParaRPr lang="tr-TR" sz="36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264696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Son olarak bilmemiz gereken ikinci önemli konu özel isimlere gelen ekler nasıl yazılır onu öğrenelim..</a:t>
            </a:r>
          </a:p>
          <a:p>
            <a:r>
              <a:rPr lang="tr-TR" dirty="0">
                <a:latin typeface="Kayra Aydin" pitchFamily="34" charset="0"/>
              </a:rPr>
              <a:t>Özel isimlere gelen ekler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kesme işareti </a:t>
            </a:r>
            <a:r>
              <a:rPr lang="tr-TR" dirty="0">
                <a:latin typeface="Kayra Aydin" pitchFamily="34" charset="0"/>
              </a:rPr>
              <a:t>dediğimiz noktalama işareti ile özel ismimizden ayrılır.</a:t>
            </a:r>
          </a:p>
          <a:p>
            <a:r>
              <a:rPr lang="tr-TR" dirty="0">
                <a:latin typeface="Kayra Aydin" pitchFamily="34" charset="0"/>
              </a:rPr>
              <a:t>Eğer ayırmazsak yazım yanlışı yapmış oluruz. Kesinlikle ayırmamız gerekir.</a:t>
            </a:r>
          </a:p>
          <a:p>
            <a:r>
              <a:rPr lang="tr-TR" dirty="0">
                <a:latin typeface="Kayra Aydin" pitchFamily="34" charset="0"/>
              </a:rPr>
              <a:t>Peki nasıl olacak bu ayırma işlemi beraber örneklerle öğrenelim..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260646"/>
          <a:ext cx="8229600" cy="61441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6322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 Özel isim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 Gelen 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   Yazımı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9712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Ahmet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Ahmet’in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9712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İzmir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İzmir’e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9712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Sivas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Sivas’ta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9712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İtalya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dan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>
                          <a:latin typeface="Kayra Aydin" pitchFamily="34" charset="0"/>
                        </a:rPr>
                        <a:t>İtalya’dan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6322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Gamze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err="1">
                          <a:latin typeface="Kayra Aydin" pitchFamily="34" charset="0"/>
                        </a:rPr>
                        <a:t>nin</a:t>
                      </a:r>
                      <a:endParaRPr lang="tr-TR" sz="4000" dirty="0">
                        <a:latin typeface="Kayra Aydin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Gamze’nin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6322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Uludağ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latin typeface="Kayra Aydin" pitchFamily="34" charset="0"/>
                        </a:rPr>
                        <a:t>Uludağ’da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6322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>
                          <a:latin typeface="Kayra Aydin" pitchFamily="34" charset="0"/>
                        </a:rPr>
                        <a:t>Van Gölü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err="1">
                          <a:latin typeface="Kayra Aydin" pitchFamily="34" charset="0"/>
                        </a:rPr>
                        <a:t>nde</a:t>
                      </a:r>
                      <a:endParaRPr lang="tr-TR" sz="3600" dirty="0">
                        <a:latin typeface="Kayra Aydin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100" dirty="0">
                          <a:latin typeface="Kayra Aydin" pitchFamily="34" charset="0"/>
                        </a:rPr>
                        <a:t>Van Gölü’nde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   </a:t>
            </a:r>
            <a:r>
              <a:rPr lang="tr-TR" sz="6000" dirty="0">
                <a:latin typeface="Kayra Aydin" pitchFamily="34" charset="0"/>
              </a:rPr>
              <a:t>Yazım yanlışlarını düzeltelim.</a:t>
            </a:r>
          </a:p>
          <a:p>
            <a:pPr algn="ctr">
              <a:buNone/>
            </a:pPr>
            <a:r>
              <a:rPr lang="tr-TR" sz="6000" dirty="0">
                <a:latin typeface="Kayra Aydin" pitchFamily="34" charset="0"/>
              </a:rPr>
              <a:t>murat ve didem çok iyi anlaşırlar.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   </a:t>
            </a:r>
            <a:r>
              <a:rPr lang="tr-TR" sz="6000" u="sng" dirty="0">
                <a:latin typeface="Kayra Aydin" pitchFamily="34" charset="0"/>
              </a:rPr>
              <a:t>M</a:t>
            </a:r>
            <a:r>
              <a:rPr lang="tr-TR" sz="6000" dirty="0">
                <a:latin typeface="Kayra Aydin" pitchFamily="34" charset="0"/>
              </a:rPr>
              <a:t>urat ve </a:t>
            </a:r>
            <a:r>
              <a:rPr lang="tr-TR" sz="6000" u="sng" dirty="0">
                <a:latin typeface="Kayra Aydin" pitchFamily="34" charset="0"/>
              </a:rPr>
              <a:t>D</a:t>
            </a:r>
            <a:r>
              <a:rPr lang="tr-TR" sz="6000" dirty="0">
                <a:latin typeface="Kayra Aydin" pitchFamily="34" charset="0"/>
              </a:rPr>
              <a:t>idem çok iyi anlaşırlar.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   </a:t>
            </a:r>
            <a:r>
              <a:rPr lang="tr-TR" sz="6000" dirty="0">
                <a:latin typeface="Kayra Aydin" pitchFamily="34" charset="0"/>
              </a:rPr>
              <a:t>babam </a:t>
            </a:r>
            <a:r>
              <a:rPr lang="tr-TR" sz="6000" dirty="0" err="1">
                <a:latin typeface="Kayra Aydin" pitchFamily="34" charset="0"/>
              </a:rPr>
              <a:t>ankaraya</a:t>
            </a:r>
            <a:r>
              <a:rPr lang="tr-TR" sz="6000" dirty="0">
                <a:latin typeface="Kayra Aydin" pitchFamily="34" charset="0"/>
              </a:rPr>
              <a:t> uçakla gitti.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dirty="0">
                <a:latin typeface="Kayra Aydin" pitchFamily="34" charset="0"/>
              </a:rPr>
              <a:t>   </a:t>
            </a:r>
            <a:r>
              <a:rPr lang="tr-TR" sz="6000" u="sng" dirty="0">
                <a:latin typeface="Kayra Aydin" pitchFamily="34" charset="0"/>
              </a:rPr>
              <a:t>B</a:t>
            </a:r>
            <a:r>
              <a:rPr lang="tr-TR" sz="6000" dirty="0">
                <a:latin typeface="Kayra Aydin" pitchFamily="34" charset="0"/>
              </a:rPr>
              <a:t>abam </a:t>
            </a:r>
            <a:r>
              <a:rPr lang="tr-TR" sz="6000" u="sng" dirty="0">
                <a:latin typeface="Kayra Aydin" pitchFamily="34" charset="0"/>
              </a:rPr>
              <a:t>A</a:t>
            </a:r>
            <a:r>
              <a:rPr lang="tr-TR" sz="6000" dirty="0">
                <a:latin typeface="Kayra Aydin" pitchFamily="34" charset="0"/>
              </a:rPr>
              <a:t>nkara</a:t>
            </a:r>
            <a:r>
              <a:rPr lang="tr-TR" sz="6000" u="sng" dirty="0">
                <a:latin typeface="Kayra Aydin" pitchFamily="34" charset="0"/>
              </a:rPr>
              <a:t>’</a:t>
            </a:r>
            <a:r>
              <a:rPr lang="tr-TR" sz="6000" dirty="0">
                <a:latin typeface="Kayra Aydin" pitchFamily="34" charset="0"/>
              </a:rPr>
              <a:t>ya uçakla gitti.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16624"/>
          </a:xfrm>
        </p:spPr>
        <p:txBody>
          <a:bodyPr>
            <a:noAutofit/>
          </a:bodyPr>
          <a:lstStyle/>
          <a:p>
            <a:r>
              <a:rPr lang="tr-TR" sz="6000" dirty="0">
                <a:latin typeface="Kayra Aydin" pitchFamily="34" charset="0"/>
              </a:rPr>
              <a:t>Canlı ve cansız varlıkları anlamamıza ve kavramamıza yarayan, bu varlıkları karşılayan sözcüklere İSİM (AD) denir.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6000" dirty="0">
                <a:latin typeface="Kayra Aydin" pitchFamily="34" charset="0"/>
              </a:rPr>
              <a:t>köpeğim tarçın kulübesine uyuyor.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6000" u="sng" dirty="0">
                <a:solidFill>
                  <a:srgbClr val="7030A0"/>
                </a:solidFill>
                <a:latin typeface="Kayra Aydin" pitchFamily="34" charset="0"/>
              </a:rPr>
              <a:t>K</a:t>
            </a:r>
            <a:r>
              <a:rPr lang="tr-TR" sz="6000" dirty="0">
                <a:latin typeface="Kayra Aydin" pitchFamily="34" charset="0"/>
              </a:rPr>
              <a:t>öpeğim </a:t>
            </a:r>
            <a:r>
              <a:rPr lang="tr-TR" sz="6000" u="sng" dirty="0">
                <a:solidFill>
                  <a:srgbClr val="7030A0"/>
                </a:solidFill>
                <a:latin typeface="Kayra Aydin" pitchFamily="34" charset="0"/>
              </a:rPr>
              <a:t>T</a:t>
            </a:r>
            <a:r>
              <a:rPr lang="tr-TR" sz="6000" dirty="0">
                <a:latin typeface="Kayra Aydin" pitchFamily="34" charset="0"/>
              </a:rPr>
              <a:t>arçın kulübesine uyuyor.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6000" dirty="0" err="1">
                <a:latin typeface="Kayra Aydin" pitchFamily="34" charset="0"/>
              </a:rPr>
              <a:t>atatürk</a:t>
            </a:r>
            <a:r>
              <a:rPr lang="tr-TR" sz="6000" dirty="0">
                <a:latin typeface="Kayra Aydin" pitchFamily="34" charset="0"/>
              </a:rPr>
              <a:t> </a:t>
            </a:r>
            <a:r>
              <a:rPr lang="tr-TR" sz="6000" dirty="0" err="1">
                <a:latin typeface="Kayra Aydin" pitchFamily="34" charset="0"/>
              </a:rPr>
              <a:t>selanikte</a:t>
            </a:r>
            <a:r>
              <a:rPr lang="tr-TR" sz="6000" dirty="0">
                <a:latin typeface="Kayra Aydin" pitchFamily="34" charset="0"/>
              </a:rPr>
              <a:t> doğdu.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6000" dirty="0">
                <a:solidFill>
                  <a:srgbClr val="FF0000"/>
                </a:solidFill>
                <a:latin typeface="Kayra Aydin" pitchFamily="34" charset="0"/>
              </a:rPr>
              <a:t>A</a:t>
            </a:r>
            <a:r>
              <a:rPr lang="tr-TR" sz="6000" dirty="0">
                <a:latin typeface="Kayra Aydin" pitchFamily="34" charset="0"/>
              </a:rPr>
              <a:t>tatürk </a:t>
            </a:r>
            <a:r>
              <a:rPr lang="tr-TR" sz="6000" dirty="0">
                <a:solidFill>
                  <a:srgbClr val="FF0000"/>
                </a:solidFill>
                <a:latin typeface="Kayra Aydin" pitchFamily="34" charset="0"/>
              </a:rPr>
              <a:t>S</a:t>
            </a:r>
            <a:r>
              <a:rPr lang="tr-TR" sz="6000" dirty="0">
                <a:latin typeface="Kayra Aydin" pitchFamily="34" charset="0"/>
              </a:rPr>
              <a:t>elanik</a:t>
            </a:r>
            <a:r>
              <a:rPr lang="tr-TR" sz="6000" dirty="0">
                <a:solidFill>
                  <a:srgbClr val="FF0000"/>
                </a:solidFill>
                <a:latin typeface="Kayra Aydin" pitchFamily="34" charset="0"/>
              </a:rPr>
              <a:t>’</a:t>
            </a:r>
            <a:r>
              <a:rPr lang="tr-TR" sz="6000" dirty="0">
                <a:latin typeface="Kayra Aydin" pitchFamily="34" charset="0"/>
              </a:rPr>
              <a:t>te doğdu.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6000" dirty="0">
                <a:latin typeface="Kayra Aydin" pitchFamily="34" charset="0"/>
              </a:rPr>
              <a:t>Arkadaşları özgeye hediye aldı.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6000" dirty="0">
                <a:latin typeface="Kayra Aydin" pitchFamily="34" charset="0"/>
              </a:rPr>
              <a:t>Arkadaşları </a:t>
            </a:r>
            <a:r>
              <a:rPr lang="tr-TR" sz="6000" dirty="0">
                <a:solidFill>
                  <a:srgbClr val="FF0000"/>
                </a:solidFill>
                <a:latin typeface="Kayra Aydin" pitchFamily="34" charset="0"/>
              </a:rPr>
              <a:t>Ö</a:t>
            </a:r>
            <a:r>
              <a:rPr lang="tr-TR" sz="6000" dirty="0">
                <a:latin typeface="Kayra Aydin" pitchFamily="34" charset="0"/>
              </a:rPr>
              <a:t>zge</a:t>
            </a:r>
            <a:r>
              <a:rPr lang="tr-TR" sz="6000" dirty="0">
                <a:solidFill>
                  <a:srgbClr val="FF0000"/>
                </a:solidFill>
                <a:latin typeface="Kayra Aydin" pitchFamily="34" charset="0"/>
              </a:rPr>
              <a:t>’</a:t>
            </a:r>
            <a:r>
              <a:rPr lang="tr-TR" sz="6000" dirty="0">
                <a:latin typeface="Kayra Aydin" pitchFamily="34" charset="0"/>
              </a:rPr>
              <a:t>ye hediye aldı.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122413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5600" dirty="0">
                <a:latin typeface="Kayra Aydin" pitchFamily="34" charset="0"/>
              </a:rPr>
              <a:t>Teyzem </a:t>
            </a:r>
            <a:r>
              <a:rPr lang="tr-TR" sz="5600" dirty="0" err="1">
                <a:latin typeface="Kayra Aydin" pitchFamily="34" charset="0"/>
              </a:rPr>
              <a:t>ankarada</a:t>
            </a:r>
            <a:r>
              <a:rPr lang="tr-TR" sz="5600" dirty="0">
                <a:latin typeface="Kayra Aydin" pitchFamily="34" charset="0"/>
              </a:rPr>
              <a:t> yaşıyor.</a:t>
            </a:r>
          </a:p>
        </p:txBody>
      </p:sp>
      <p:sp>
        <p:nvSpPr>
          <p:cNvPr id="3" name="2 İçerik Yer Tutucusu"/>
          <p:cNvSpPr txBox="1">
            <a:spLocks/>
          </p:cNvSpPr>
          <p:nvPr/>
        </p:nvSpPr>
        <p:spPr>
          <a:xfrm>
            <a:off x="539552" y="3645024"/>
            <a:ext cx="8229600" cy="11521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Bu yaz Antalya’ya gideceğiz.</a:t>
            </a: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539552" y="5229200"/>
            <a:ext cx="8229600" cy="11521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Bu çanta Ayşe’nindir.</a:t>
            </a: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332656"/>
            <a:ext cx="8229600" cy="11521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6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Hangi</a:t>
            </a:r>
            <a:r>
              <a:rPr kumimoji="0" lang="tr-TR" sz="6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ayra Aydin" pitchFamily="34" charset="0"/>
                <a:ea typeface="+mn-ea"/>
                <a:cs typeface="+mn-cs"/>
              </a:rPr>
              <a:t> cümlede yazım yanlışı vardır?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ayra Aydin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2648"/>
          </a:xfrm>
        </p:spPr>
        <p:txBody>
          <a:bodyPr>
            <a:normAutofit/>
          </a:bodyPr>
          <a:lstStyle/>
          <a:p>
            <a:r>
              <a:rPr lang="tr-TR" dirty="0">
                <a:latin typeface="Kayra Aydin" pitchFamily="34" charset="0"/>
              </a:rPr>
              <a:t>Canlı cansız her şeye bir isim verilmiş.</a:t>
            </a: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                         resimdeki varlığı     					karşılayan isim</a:t>
            </a:r>
          </a:p>
          <a:p>
            <a:r>
              <a:rPr lang="tr-TR" dirty="0">
                <a:latin typeface="Kayra Aydin" pitchFamily="34" charset="0"/>
              </a:rPr>
              <a:t>                              </a:t>
            </a:r>
            <a:r>
              <a:rPr lang="tr-TR" b="1" dirty="0">
                <a:latin typeface="Kayra Aydin" pitchFamily="34" charset="0"/>
              </a:rPr>
              <a:t>at ismi</a:t>
            </a:r>
          </a:p>
          <a:p>
            <a:endParaRPr lang="tr-TR" dirty="0">
              <a:latin typeface="Kayra Aydin" pitchFamily="34" charset="0"/>
            </a:endParaRPr>
          </a:p>
          <a:p>
            <a:endParaRPr lang="tr-TR" dirty="0">
              <a:latin typeface="Kayra Aydin" pitchFamily="34" charset="0"/>
            </a:endParaRPr>
          </a:p>
          <a:p>
            <a:r>
              <a:rPr lang="tr-TR" dirty="0">
                <a:latin typeface="Kayra Aydin" pitchFamily="34" charset="0"/>
              </a:rPr>
              <a:t>                           resimdeki varlığı 				       karşılayan isim</a:t>
            </a:r>
          </a:p>
          <a:p>
            <a:r>
              <a:rPr lang="tr-TR" dirty="0">
                <a:latin typeface="Kayra Aydin" pitchFamily="34" charset="0"/>
              </a:rPr>
              <a:t>                              </a:t>
            </a:r>
            <a:r>
              <a:rPr lang="tr-TR" b="1" dirty="0">
                <a:latin typeface="Kayra Aydin" pitchFamily="34" charset="0"/>
              </a:rPr>
              <a:t>gül ismi </a:t>
            </a:r>
          </a:p>
        </p:txBody>
      </p:sp>
      <p:pic>
        <p:nvPicPr>
          <p:cNvPr id="1026" name="Picture 2" descr="C:\Users\Acer pc\Desktop\nukadeti.ru_-_loshadka-286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2036390" cy="2044873"/>
          </a:xfrm>
          <a:prstGeom prst="rect">
            <a:avLst/>
          </a:prstGeom>
          <a:noFill/>
        </p:spPr>
      </p:pic>
      <p:cxnSp>
        <p:nvCxnSpPr>
          <p:cNvPr id="6" name="5 Düz Ok Bağlayıcısı"/>
          <p:cNvCxnSpPr/>
          <p:nvPr/>
        </p:nvCxnSpPr>
        <p:spPr>
          <a:xfrm>
            <a:off x="3563888" y="2564904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Users\Acer pc\Desktop\HTB1X4OkhPihSKJjy0Flq6ydEXXaB.jpg_350x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2438102" cy="2141612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>
            <a:off x="3419872" y="4941168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6264696"/>
          </a:xfrm>
        </p:spPr>
        <p:txBody>
          <a:bodyPr/>
          <a:lstStyle/>
          <a:p>
            <a:endParaRPr lang="tr-TR" dirty="0"/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                                                   					  resimdeki varlığı 				        karşılayan isim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                         Ayşe ismi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                   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                      resimdeki varlığı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                       karşılayan isim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                         Ahmet ismi</a:t>
            </a:r>
            <a:endParaRPr lang="tr-TR" sz="5400" dirty="0">
              <a:latin typeface="Kayra Aydin" pitchFamily="34" charset="0"/>
            </a:endParaRPr>
          </a:p>
        </p:txBody>
      </p:sp>
      <p:pic>
        <p:nvPicPr>
          <p:cNvPr id="2050" name="Picture 2" descr="C:\Users\Acer pc\Desktop\blog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2517453" cy="2727127"/>
          </a:xfrm>
          <a:prstGeom prst="rect">
            <a:avLst/>
          </a:prstGeom>
          <a:noFill/>
        </p:spPr>
      </p:pic>
      <p:pic>
        <p:nvPicPr>
          <p:cNvPr id="2051" name="Picture 3" descr="C:\Users\Acer pc\Desktop\0a4ff77a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933056"/>
            <a:ext cx="1907852" cy="2304256"/>
          </a:xfrm>
          <a:prstGeom prst="rect">
            <a:avLst/>
          </a:prstGeom>
          <a:noFill/>
        </p:spPr>
      </p:pic>
      <p:cxnSp>
        <p:nvCxnSpPr>
          <p:cNvPr id="11" name="10 Düz Ok Bağlayıcısı"/>
          <p:cNvCxnSpPr/>
          <p:nvPr/>
        </p:nvCxnSpPr>
        <p:spPr>
          <a:xfrm>
            <a:off x="3635896" y="213285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3707904" y="4941168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tr-TR" sz="4400" dirty="0">
                <a:latin typeface="Kayra Aydin" pitchFamily="34" charset="0"/>
              </a:rPr>
              <a:t>Gelelim esas konumuza..</a:t>
            </a:r>
          </a:p>
          <a:p>
            <a:r>
              <a:rPr lang="tr-TR" sz="4400" dirty="0">
                <a:latin typeface="Kayra Aydin" pitchFamily="34" charset="0"/>
              </a:rPr>
              <a:t>Öyle varlıklar var ki dünyada eşi ve benzeri yok..</a:t>
            </a:r>
          </a:p>
          <a:p>
            <a:r>
              <a:rPr lang="tr-TR" sz="4400" dirty="0">
                <a:latin typeface="Kayra Aydin" pitchFamily="34" charset="0"/>
              </a:rPr>
              <a:t>İşte dünyada </a:t>
            </a:r>
            <a:r>
              <a:rPr lang="tr-TR" sz="4400" u="sng" dirty="0">
                <a:latin typeface="Kayra Aydin" pitchFamily="34" charset="0"/>
              </a:rPr>
              <a:t>tek</a:t>
            </a:r>
            <a:r>
              <a:rPr lang="tr-TR" sz="4400" dirty="0">
                <a:latin typeface="Kayra Aydin" pitchFamily="34" charset="0"/>
              </a:rPr>
              <a:t> olan, eşi ve benzeri </a:t>
            </a:r>
            <a:r>
              <a:rPr lang="tr-TR" sz="4400" u="sng" dirty="0">
                <a:latin typeface="Kayra Aydin" pitchFamily="34" charset="0"/>
              </a:rPr>
              <a:t>bulunmayan</a:t>
            </a:r>
            <a:r>
              <a:rPr lang="tr-TR" sz="4400" dirty="0">
                <a:latin typeface="Kayra Aydin" pitchFamily="34" charset="0"/>
              </a:rPr>
              <a:t> bu varlıklara verilen isimlere (adlara) </a:t>
            </a:r>
            <a:r>
              <a:rPr lang="tr-TR" sz="4400" dirty="0">
                <a:solidFill>
                  <a:srgbClr val="00B0F0"/>
                </a:solidFill>
                <a:latin typeface="Kayra Aydin" pitchFamily="34" charset="0"/>
              </a:rPr>
              <a:t>ÖZEL İSİM </a:t>
            </a:r>
            <a:r>
              <a:rPr lang="tr-TR" sz="4400" dirty="0">
                <a:latin typeface="Kayra Aydin" pitchFamily="34" charset="0"/>
              </a:rPr>
              <a:t>diyoruz.</a:t>
            </a:r>
          </a:p>
          <a:p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Peki hangi isimler özel isim sayılır bunları sırayla öğrenelim..</a:t>
            </a:r>
          </a:p>
          <a:p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1)İnsanlara verilen isim ve </a:t>
            </a:r>
            <a:r>
              <a:rPr lang="tr-TR" dirty="0" err="1">
                <a:latin typeface="Kayra Aydin" pitchFamily="34" charset="0"/>
              </a:rPr>
              <a:t>soyisimler</a:t>
            </a:r>
            <a:r>
              <a:rPr lang="tr-TR" dirty="0">
                <a:latin typeface="Kayra Aydin" pitchFamily="34" charset="0"/>
              </a:rPr>
              <a:t>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özel isimdir.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Örneğin; </a:t>
            </a:r>
            <a:r>
              <a:rPr lang="tr-TR" u="sng" dirty="0" err="1">
                <a:latin typeface="Kayra Aydin" pitchFamily="34" charset="0"/>
              </a:rPr>
              <a:t>B</a:t>
            </a:r>
            <a:r>
              <a:rPr lang="tr-TR" dirty="0" err="1">
                <a:latin typeface="Kayra Aydin" pitchFamily="34" charset="0"/>
              </a:rPr>
              <a:t>eritan</a:t>
            </a:r>
            <a:r>
              <a:rPr lang="tr-TR" dirty="0">
                <a:latin typeface="Kayra Aydin" pitchFamily="34" charset="0"/>
              </a:rPr>
              <a:t> </a:t>
            </a:r>
            <a:r>
              <a:rPr lang="tr-TR" u="sng" dirty="0">
                <a:latin typeface="Kayra Aydin" pitchFamily="34" charset="0"/>
              </a:rPr>
              <a:t>G</a:t>
            </a:r>
            <a:r>
              <a:rPr lang="tr-TR" dirty="0">
                <a:latin typeface="Kayra Aydin" pitchFamily="34" charset="0"/>
              </a:rPr>
              <a:t>üçlü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R</a:t>
            </a:r>
            <a:r>
              <a:rPr lang="tr-TR" dirty="0">
                <a:latin typeface="Kayra Aydin" pitchFamily="34" charset="0"/>
              </a:rPr>
              <a:t>abia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uran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B</a:t>
            </a:r>
            <a:r>
              <a:rPr lang="tr-TR" dirty="0">
                <a:latin typeface="Kayra Aydin" pitchFamily="34" charset="0"/>
              </a:rPr>
              <a:t>erat </a:t>
            </a:r>
            <a:r>
              <a:rPr lang="tr-TR" u="sng" dirty="0">
                <a:latin typeface="Kayra Aydin" pitchFamily="34" charset="0"/>
              </a:rPr>
              <a:t>B</a:t>
            </a:r>
            <a:r>
              <a:rPr lang="tr-TR" dirty="0">
                <a:latin typeface="Kayra Aydin" pitchFamily="34" charset="0"/>
              </a:rPr>
              <a:t>aran… gibi örnekleri çoğaltabiliriz.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/>
          <a:lstStyle/>
          <a:p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2)Evlerimizde veya bahçelerimizde baktığımız hayvanlara verdiğimiz isimlerde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özel isimdir.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Örneğin;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arabaş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M</a:t>
            </a:r>
            <a:r>
              <a:rPr lang="tr-TR" dirty="0">
                <a:latin typeface="Kayra Aydin" pitchFamily="34" charset="0"/>
              </a:rPr>
              <a:t>aviş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T</a:t>
            </a:r>
            <a:r>
              <a:rPr lang="tr-TR" dirty="0">
                <a:latin typeface="Kayra Aydin" pitchFamily="34" charset="0"/>
              </a:rPr>
              <a:t>ekir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S</a:t>
            </a:r>
            <a:r>
              <a:rPr lang="tr-TR" dirty="0">
                <a:latin typeface="Kayra Aydin" pitchFamily="34" charset="0"/>
              </a:rPr>
              <a:t>arıkız… gibi örnekleri çoğaltabiliriz.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3)</a:t>
            </a:r>
            <a:r>
              <a:rPr lang="tr-TR" dirty="0" err="1">
                <a:latin typeface="Kayra Aydin" pitchFamily="34" charset="0"/>
              </a:rPr>
              <a:t>Ülklere</a:t>
            </a:r>
            <a:r>
              <a:rPr lang="tr-TR" dirty="0">
                <a:latin typeface="Kayra Aydin" pitchFamily="34" charset="0"/>
              </a:rPr>
              <a:t> verilen isimlerde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özel isimdir.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Örneğin; </a:t>
            </a:r>
            <a:r>
              <a:rPr lang="tr-TR" u="sng" dirty="0">
                <a:latin typeface="Kayra Aydin" pitchFamily="34" charset="0"/>
              </a:rPr>
              <a:t>S</a:t>
            </a:r>
            <a:r>
              <a:rPr lang="tr-TR" dirty="0">
                <a:latin typeface="Kayra Aydin" pitchFamily="34" charset="0"/>
              </a:rPr>
              <a:t>uriye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 </a:t>
            </a:r>
            <a:r>
              <a:rPr lang="tr-TR" u="sng" dirty="0">
                <a:solidFill>
                  <a:srgbClr val="FF0000"/>
                </a:solidFill>
                <a:latin typeface="Kayra Aydin" pitchFamily="34" charset="0"/>
              </a:rPr>
              <a:t>	</a:t>
            </a:r>
            <a:r>
              <a:rPr lang="tr-TR" dirty="0">
                <a:latin typeface="Kayra Aydin" pitchFamily="34" charset="0"/>
              </a:rPr>
              <a:t>İran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Y</a:t>
            </a:r>
            <a:r>
              <a:rPr lang="tr-TR" dirty="0">
                <a:latin typeface="Kayra Aydin" pitchFamily="34" charset="0"/>
              </a:rPr>
              <a:t>unanistan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A</a:t>
            </a:r>
            <a:r>
              <a:rPr lang="tr-TR" dirty="0">
                <a:latin typeface="Kayra Aydin" pitchFamily="34" charset="0"/>
              </a:rPr>
              <a:t>zerbaycan… gibi örnekleri çoğaltabiliriz.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/>
          <a:lstStyle/>
          <a:p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4)Dağlara, denizlere, göllere ve ırmaklara  verdiğimiz isimlerde </a:t>
            </a: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özel isimdir.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Örneğin;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üçükçekmece </a:t>
            </a:r>
            <a:r>
              <a:rPr lang="tr-TR" u="sng" dirty="0">
                <a:latin typeface="Kayra Aydin" pitchFamily="34" charset="0"/>
              </a:rPr>
              <a:t>G</a:t>
            </a:r>
            <a:r>
              <a:rPr lang="tr-TR" dirty="0">
                <a:latin typeface="Kayra Aydin" pitchFamily="34" charset="0"/>
              </a:rPr>
              <a:t>ölü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M</a:t>
            </a:r>
            <a:r>
              <a:rPr lang="tr-TR" dirty="0">
                <a:latin typeface="Kayra Aydin" pitchFamily="34" charset="0"/>
              </a:rPr>
              <a:t>armara </a:t>
            </a:r>
            <a:r>
              <a:rPr lang="tr-TR" u="sng" dirty="0">
                <a:latin typeface="Kayra Aydin" pitchFamily="34" charset="0"/>
              </a:rPr>
              <a:t>D</a:t>
            </a:r>
            <a:r>
              <a:rPr lang="tr-TR" dirty="0">
                <a:latin typeface="Kayra Aydin" pitchFamily="34" charset="0"/>
              </a:rPr>
              <a:t>enizi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A</a:t>
            </a:r>
            <a:r>
              <a:rPr lang="tr-TR" dirty="0">
                <a:latin typeface="Kayra Aydin" pitchFamily="34" charset="0"/>
              </a:rPr>
              <a:t>ğrı </a:t>
            </a:r>
            <a:r>
              <a:rPr lang="tr-TR" u="sng" dirty="0">
                <a:latin typeface="Kayra Aydin" pitchFamily="34" charset="0"/>
              </a:rPr>
              <a:t>D</a:t>
            </a:r>
            <a:r>
              <a:rPr lang="tr-TR" dirty="0">
                <a:latin typeface="Kayra Aydin" pitchFamily="34" charset="0"/>
              </a:rPr>
              <a:t>ağı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</a:t>
            </a:r>
            <a:r>
              <a:rPr lang="tr-TR" u="sng" dirty="0">
                <a:latin typeface="Kayra Aydin" pitchFamily="34" charset="0"/>
              </a:rPr>
              <a:t>Y</a:t>
            </a:r>
            <a:r>
              <a:rPr lang="tr-TR" dirty="0">
                <a:latin typeface="Kayra Aydin" pitchFamily="34" charset="0"/>
              </a:rPr>
              <a:t>eşilırmak , </a:t>
            </a:r>
            <a:r>
              <a:rPr lang="tr-TR" u="sng" dirty="0">
                <a:latin typeface="Kayra Aydin" pitchFamily="34" charset="0"/>
              </a:rPr>
              <a:t>K</a:t>
            </a:r>
            <a:r>
              <a:rPr lang="tr-TR" dirty="0">
                <a:latin typeface="Kayra Aydin" pitchFamily="34" charset="0"/>
              </a:rPr>
              <a:t>ızılırmak… gibi örnekleri çoğaltabiliriz.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505</Words>
  <PresentationFormat>Ekran Gösterisi (4:3)</PresentationFormat>
  <Paragraphs>132</Paragraphs>
  <Slides>26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1" baseType="lpstr">
      <vt:lpstr>Arial</vt:lpstr>
      <vt:lpstr>Calibri</vt:lpstr>
      <vt:lpstr>Kayra Aydin</vt:lpstr>
      <vt:lpstr>Wingdings</vt:lpstr>
      <vt:lpstr>Ofis Teması</vt:lpstr>
      <vt:lpstr>ÖZEL İSİMLER VE BUNLARIN YAZILIŞI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2020-05-07T09:44:06Z</dcterms:created>
  <dcterms:modified xsi:type="dcterms:W3CDTF">2021-03-18T08:00:27Z</dcterms:modified>
  <cp:category>https://www.sorubak.com</cp:category>
</cp:coreProperties>
</file>