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9B2361-3B25-4D39-AB42-0DB40EC842B9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795C77-128B-46F7-9667-B808D2B9D1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4940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95C77-128B-46F7-9667-B808D2B9D1B4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2933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95C77-128B-46F7-9667-B808D2B9D1B4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44731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95C77-128B-46F7-9667-B808D2B9D1B4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6566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Verilmeyen Toplananı Bulma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İkiden çok toplananı olan toplama işlemlerinde verilmeyen toplananı nasıl buluruz?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899592" y="692696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Örneğin;</a:t>
            </a:r>
            <a:endParaRPr lang="tr-TR" sz="3200" dirty="0">
              <a:latin typeface="TTKB Dik Temel Abece" pitchFamily="2" charset="-94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115616" y="177281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2 5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187624" y="2348880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1 3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87624" y="2924945"/>
            <a:ext cx="720080" cy="5847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---</a:t>
            </a:r>
            <a:endParaRPr lang="tr-TR" sz="3200" dirty="0">
              <a:latin typeface="TTKB Dik Temel Abece" pitchFamily="2" charset="-94"/>
            </a:endParaRPr>
          </a:p>
        </p:txBody>
      </p:sp>
      <p:cxnSp>
        <p:nvCxnSpPr>
          <p:cNvPr id="9" name="8 Düz Bağlayıcı"/>
          <p:cNvCxnSpPr/>
          <p:nvPr/>
        </p:nvCxnSpPr>
        <p:spPr>
          <a:xfrm>
            <a:off x="611560" y="3573016"/>
            <a:ext cx="15841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Metin kutusu"/>
          <p:cNvSpPr txBox="1"/>
          <p:nvPr/>
        </p:nvSpPr>
        <p:spPr>
          <a:xfrm>
            <a:off x="539552" y="3068960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+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187624" y="3645024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6 9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051720" y="1772816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TTKB Dik Temel Abece" pitchFamily="2" charset="-94"/>
              </a:rPr>
              <a:t>1.toplanan</a:t>
            </a:r>
            <a:endParaRPr lang="tr-TR" sz="32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2051720" y="2348880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TTKB Dik Temel Abece" pitchFamily="2" charset="-94"/>
              </a:rPr>
              <a:t>2.toplanan</a:t>
            </a:r>
            <a:endParaRPr lang="tr-TR" sz="32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2051720" y="2852936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TTKB Dik Temel Abece" pitchFamily="2" charset="-94"/>
              </a:rPr>
              <a:t>3.toplanan</a:t>
            </a:r>
            <a:endParaRPr lang="tr-TR" sz="32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2051720" y="364502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  <a:latin typeface="TTKB Dik Temel Abece" pitchFamily="2" charset="-94"/>
              </a:rPr>
              <a:t>Toplam</a:t>
            </a:r>
            <a:endParaRPr lang="tr-TR" sz="3200" dirty="0">
              <a:solidFill>
                <a:srgbClr val="00B050"/>
              </a:solidFill>
              <a:latin typeface="TTKB Dik Temel Abece" pitchFamily="2" charset="-94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4103440" y="3861048"/>
            <a:ext cx="50405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Toplamları 69 olan ve </a:t>
            </a:r>
          </a:p>
          <a:p>
            <a:r>
              <a:rPr lang="tr-TR" sz="3200" dirty="0" smtClean="0">
                <a:latin typeface="TTKB Dik Temel Abece" pitchFamily="2" charset="-94"/>
              </a:rPr>
              <a:t>üç toplananı bulunan bir toplama işleminde verilmeyen toplananı bulmak için;</a:t>
            </a:r>
            <a:endParaRPr lang="tr-TR" sz="3200" dirty="0">
              <a:latin typeface="TTKB Dik Temel Abece" pitchFamily="2" charset="-94"/>
            </a:endParaRPr>
          </a:p>
        </p:txBody>
      </p:sp>
      <p:sp>
        <p:nvSpPr>
          <p:cNvPr id="19" name="18 Sağ Ok"/>
          <p:cNvSpPr/>
          <p:nvPr/>
        </p:nvSpPr>
        <p:spPr>
          <a:xfrm>
            <a:off x="7740352" y="594928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5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5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5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85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35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85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35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35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3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50"/>
                            </p:stCondLst>
                            <p:childTnLst>
                              <p:par>
                                <p:cTn id="61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1115616" y="177281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2 5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187624" y="2348880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1 3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87624" y="2924945"/>
            <a:ext cx="720080" cy="5847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---</a:t>
            </a:r>
            <a:endParaRPr lang="tr-TR" sz="3200" dirty="0">
              <a:latin typeface="TTKB Dik Temel Abece" pitchFamily="2" charset="-94"/>
            </a:endParaRPr>
          </a:p>
        </p:txBody>
      </p:sp>
      <p:cxnSp>
        <p:nvCxnSpPr>
          <p:cNvPr id="9" name="8 Düz Bağlayıcı"/>
          <p:cNvCxnSpPr/>
          <p:nvPr/>
        </p:nvCxnSpPr>
        <p:spPr>
          <a:xfrm>
            <a:off x="611560" y="3573016"/>
            <a:ext cx="15841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Metin kutusu"/>
          <p:cNvSpPr txBox="1"/>
          <p:nvPr/>
        </p:nvSpPr>
        <p:spPr>
          <a:xfrm>
            <a:off x="539552" y="3068960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+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187624" y="3645024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6 9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051720" y="1772816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TTKB Dik Temel Abece" pitchFamily="2" charset="-94"/>
              </a:rPr>
              <a:t>1.toplanan</a:t>
            </a:r>
            <a:endParaRPr lang="tr-TR" sz="32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2051720" y="2348880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TTKB Dik Temel Abece" pitchFamily="2" charset="-94"/>
              </a:rPr>
              <a:t>2.toplanan</a:t>
            </a:r>
            <a:endParaRPr lang="tr-TR" sz="32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2051720" y="2852936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TTKB Dik Temel Abece" pitchFamily="2" charset="-94"/>
              </a:rPr>
              <a:t>3.toplanan</a:t>
            </a:r>
            <a:endParaRPr lang="tr-TR" sz="32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2051720" y="364502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  <a:latin typeface="TTKB Dik Temel Abece" pitchFamily="2" charset="-94"/>
              </a:rPr>
              <a:t>Toplam</a:t>
            </a:r>
            <a:endParaRPr lang="tr-TR" sz="3200" dirty="0">
              <a:solidFill>
                <a:srgbClr val="00B050"/>
              </a:solidFill>
              <a:latin typeface="TTKB Dik Temel Abece" pitchFamily="2" charset="-94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1115616" y="476672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 Önce, verilen toplananları toplarız.</a:t>
            </a:r>
            <a:endParaRPr lang="tr-TR" sz="3200" dirty="0">
              <a:latin typeface="TTKB Dik Temel Abece" pitchFamily="2" charset="-94"/>
            </a:endParaRPr>
          </a:p>
        </p:txBody>
      </p:sp>
      <p:sp>
        <p:nvSpPr>
          <p:cNvPr id="19" name="18 Sağ Ok"/>
          <p:cNvSpPr/>
          <p:nvPr/>
        </p:nvSpPr>
        <p:spPr>
          <a:xfrm>
            <a:off x="7740352" y="594928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5652120" y="1916832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2 5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5724128" y="249289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1 3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5292080" y="263691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+</a:t>
            </a:r>
            <a:endParaRPr lang="tr-TR" sz="3600" dirty="0">
              <a:latin typeface="TTKB Dik Temel Abece" pitchFamily="2" charset="-94"/>
            </a:endParaRPr>
          </a:p>
        </p:txBody>
      </p:sp>
      <p:cxnSp>
        <p:nvCxnSpPr>
          <p:cNvPr id="23" name="22 Düz Bağlayıcı"/>
          <p:cNvCxnSpPr/>
          <p:nvPr/>
        </p:nvCxnSpPr>
        <p:spPr>
          <a:xfrm>
            <a:off x="5292080" y="3140968"/>
            <a:ext cx="15841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Metin kutusu"/>
          <p:cNvSpPr txBox="1"/>
          <p:nvPr/>
        </p:nvSpPr>
        <p:spPr>
          <a:xfrm>
            <a:off x="5724128" y="321297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3 8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5" name="24 Sağ Ayraç"/>
          <p:cNvSpPr/>
          <p:nvPr/>
        </p:nvSpPr>
        <p:spPr>
          <a:xfrm>
            <a:off x="4067944" y="1844824"/>
            <a:ext cx="360040" cy="864096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Metin kutusu"/>
          <p:cNvSpPr txBox="1"/>
          <p:nvPr/>
        </p:nvSpPr>
        <p:spPr>
          <a:xfrm>
            <a:off x="6660232" y="544522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Sonra</a:t>
            </a:r>
            <a:endParaRPr lang="tr-TR" sz="3200" dirty="0"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35" presetClass="emp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1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100"/>
                            </p:stCondLst>
                            <p:childTnLst>
                              <p:par>
                                <p:cTn id="22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0.44879 0.0208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100"/>
                            </p:stCondLst>
                            <p:childTnLst>
                              <p:par>
                                <p:cTn id="2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1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600"/>
                            </p:stCondLst>
                            <p:childTnLst>
                              <p:par>
                                <p:cTn id="32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44098 0.0159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600"/>
                            </p:stCondLst>
                            <p:childTnLst>
                              <p:par>
                                <p:cTn id="3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6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1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6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100"/>
                            </p:stCondLst>
                            <p:childTnLst>
                              <p:par>
                                <p:cTn id="5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1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300"/>
                            </p:stCondLst>
                            <p:childTnLst>
                              <p:par>
                                <p:cTn id="6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18" grpId="0"/>
      <p:bldP spid="19" grpId="0" animBg="1"/>
      <p:bldP spid="19" grpId="1" animBg="1"/>
      <p:bldP spid="20" grpId="0"/>
      <p:bldP spid="21" grpId="0"/>
      <p:bldP spid="22" grpId="0"/>
      <p:bldP spid="24" grpId="0"/>
      <p:bldP spid="25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1115616" y="177281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2 5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187624" y="2348880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1 3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87624" y="2924945"/>
            <a:ext cx="720080" cy="5847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---</a:t>
            </a:r>
            <a:endParaRPr lang="tr-TR" sz="3200" dirty="0">
              <a:latin typeface="TTKB Dik Temel Abece" pitchFamily="2" charset="-94"/>
            </a:endParaRPr>
          </a:p>
        </p:txBody>
      </p:sp>
      <p:cxnSp>
        <p:nvCxnSpPr>
          <p:cNvPr id="9" name="8 Düz Bağlayıcı"/>
          <p:cNvCxnSpPr/>
          <p:nvPr/>
        </p:nvCxnSpPr>
        <p:spPr>
          <a:xfrm>
            <a:off x="611560" y="3573016"/>
            <a:ext cx="158417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Metin kutusu"/>
          <p:cNvSpPr txBox="1"/>
          <p:nvPr/>
        </p:nvSpPr>
        <p:spPr>
          <a:xfrm>
            <a:off x="539552" y="3068960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+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187624" y="3645024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6 9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051720" y="1772816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TTKB Dik Temel Abece" pitchFamily="2" charset="-94"/>
              </a:rPr>
              <a:t>1.toplanan</a:t>
            </a:r>
            <a:endParaRPr lang="tr-TR" sz="32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2051720" y="2348880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TTKB Dik Temel Abece" pitchFamily="2" charset="-94"/>
              </a:rPr>
              <a:t>2.toplanan</a:t>
            </a:r>
            <a:endParaRPr lang="tr-TR" sz="32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2051720" y="2852936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TTKB Dik Temel Abece" pitchFamily="2" charset="-94"/>
              </a:rPr>
              <a:t>3.toplanan</a:t>
            </a:r>
            <a:endParaRPr lang="tr-TR" sz="32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2051720" y="364502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  <a:latin typeface="TTKB Dik Temel Abece" pitchFamily="2" charset="-94"/>
              </a:rPr>
              <a:t>Toplam</a:t>
            </a:r>
            <a:endParaRPr lang="tr-TR" sz="3200" dirty="0">
              <a:solidFill>
                <a:srgbClr val="00B050"/>
              </a:solidFill>
              <a:latin typeface="TTKB Dik Temel Abece" pitchFamily="2" charset="-94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251520" y="476672"/>
            <a:ext cx="8892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 Toplamdan, verilen toplananların toplamını çıkartırız.</a:t>
            </a:r>
            <a:endParaRPr lang="tr-TR" sz="3200" dirty="0">
              <a:latin typeface="TTKB Dik Temel Abece" pitchFamily="2" charset="-94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5652120" y="1916832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2 5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5724128" y="249289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1 3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5292080" y="263691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+</a:t>
            </a:r>
            <a:endParaRPr lang="tr-TR" sz="3600" dirty="0">
              <a:latin typeface="TTKB Dik Temel Abece" pitchFamily="2" charset="-94"/>
            </a:endParaRPr>
          </a:p>
        </p:txBody>
      </p:sp>
      <p:cxnSp>
        <p:nvCxnSpPr>
          <p:cNvPr id="23" name="22 Düz Bağlayıcı"/>
          <p:cNvCxnSpPr/>
          <p:nvPr/>
        </p:nvCxnSpPr>
        <p:spPr>
          <a:xfrm>
            <a:off x="5292080" y="3140968"/>
            <a:ext cx="136815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Metin kutusu"/>
          <p:cNvSpPr txBox="1"/>
          <p:nvPr/>
        </p:nvSpPr>
        <p:spPr>
          <a:xfrm>
            <a:off x="5724128" y="321297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3 8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7236296" y="1988840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6 9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7236296" y="249289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3 8</a:t>
            </a:r>
            <a:endParaRPr lang="tr-TR" sz="3600" dirty="0">
              <a:latin typeface="TTKB Dik Temel Abece" pitchFamily="2" charset="-94"/>
            </a:endParaRPr>
          </a:p>
        </p:txBody>
      </p:sp>
      <p:cxnSp>
        <p:nvCxnSpPr>
          <p:cNvPr id="30" name="29 Düz Bağlayıcı"/>
          <p:cNvCxnSpPr/>
          <p:nvPr/>
        </p:nvCxnSpPr>
        <p:spPr>
          <a:xfrm>
            <a:off x="7020272" y="3140968"/>
            <a:ext cx="136815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30 Metin kutusu"/>
          <p:cNvSpPr txBox="1"/>
          <p:nvPr/>
        </p:nvSpPr>
        <p:spPr>
          <a:xfrm>
            <a:off x="6948264" y="2636912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-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7308304" y="321297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3 1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2267744" y="5301208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 Verilmeyen toplanan </a:t>
            </a:r>
            <a:r>
              <a:rPr lang="tr-TR" sz="3200" dirty="0" smtClean="0">
                <a:solidFill>
                  <a:srgbClr val="FF0000"/>
                </a:solidFill>
                <a:latin typeface="TTKB Dik Temel Abece" pitchFamily="2" charset="-94"/>
              </a:rPr>
              <a:t>31</a:t>
            </a:r>
            <a:r>
              <a:rPr lang="tr-TR" sz="3200" dirty="0" smtClean="0">
                <a:latin typeface="TTKB Dik Temel Abece" pitchFamily="2" charset="-94"/>
              </a:rPr>
              <a:t>’dir.</a:t>
            </a:r>
            <a:endParaRPr lang="tr-TR" sz="3200" dirty="0">
              <a:latin typeface="TTKB Dik Temel Abece" pitchFamily="2" charset="-94"/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1187624" y="3645024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6 9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6" name="35 Metin kutusu"/>
          <p:cNvSpPr txBox="1"/>
          <p:nvPr/>
        </p:nvSpPr>
        <p:spPr>
          <a:xfrm>
            <a:off x="5724128" y="321297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3 8</a:t>
            </a:r>
            <a:endParaRPr lang="tr-TR" sz="3600" dirty="0">
              <a:latin typeface="TTKB Dik Temel Abece" pitchFamily="2" charset="-94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7308304" y="321297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TTKB Dik Temel Abece" pitchFamily="2" charset="-94"/>
              </a:rPr>
              <a:t>3 1</a:t>
            </a:r>
            <a:endParaRPr lang="tr-TR" sz="3600" dirty="0">
              <a:latin typeface="TTKB Dik Temel Abece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50"/>
                            </p:stCondLst>
                            <p:childTnLst>
                              <p:par>
                                <p:cTn id="13" presetID="35" presetClass="emph" presetSubtype="0" repeatCount="4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950"/>
                            </p:stCondLst>
                            <p:childTnLst>
                              <p:par>
                                <p:cTn id="16" presetID="49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2.22222E-6 L 0.62223 -0.2358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00" y="-1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950"/>
                            </p:stCondLst>
                            <p:childTnLst>
                              <p:par>
                                <p:cTn id="1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450"/>
                            </p:stCondLst>
                            <p:childTnLst>
                              <p:par>
                                <p:cTn id="25" presetID="35" presetClass="emph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450"/>
                            </p:stCondLst>
                            <p:childTnLst>
                              <p:par>
                                <p:cTn id="28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7 L 0.16528 -0.1099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-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45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45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950"/>
                            </p:stCondLst>
                            <p:childTnLst>
                              <p:par>
                                <p:cTn id="3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450"/>
                            </p:stCondLst>
                            <p:childTnLst>
                              <p:par>
                                <p:cTn id="4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95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2222E-6 7.40741E-7 L -0.66945 -0.0469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00" y="-2400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00"/>
                            </p:stCondLst>
                            <p:childTnLst>
                              <p:par>
                                <p:cTn id="57" presetID="4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00"/>
                            </p:stCondLst>
                            <p:childTnLst>
                              <p:par>
                                <p:cTn id="6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0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3" grpId="1"/>
      <p:bldP spid="13" grpId="2"/>
      <p:bldP spid="18" grpId="0"/>
      <p:bldP spid="24" grpId="0"/>
      <p:bldP spid="24" grpId="1"/>
      <p:bldP spid="24" grpId="2"/>
      <p:bldP spid="27" grpId="0"/>
      <p:bldP spid="28" grpId="0"/>
      <p:bldP spid="31" grpId="0"/>
      <p:bldP spid="32" grpId="0"/>
      <p:bldP spid="32" grpId="1"/>
      <p:bldP spid="33" grpId="0"/>
      <p:bldP spid="35" grpId="3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Oval"/>
          <p:cNvSpPr/>
          <p:nvPr/>
        </p:nvSpPr>
        <p:spPr>
          <a:xfrm>
            <a:off x="2771800" y="1484784"/>
            <a:ext cx="3816424" cy="381642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Halka"/>
          <p:cNvSpPr/>
          <p:nvPr/>
        </p:nvSpPr>
        <p:spPr>
          <a:xfrm>
            <a:off x="2267744" y="980728"/>
            <a:ext cx="4824536" cy="4752527"/>
          </a:xfrm>
          <a:prstGeom prst="donut">
            <a:avLst>
              <a:gd name="adj" fmla="val 1182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ButtonPour">
              <a:avLst/>
            </a:prstTxWarp>
          </a:bodyPr>
          <a:lstStyle/>
          <a:p>
            <a:pPr algn="ctr">
              <a:defRPr/>
            </a:pP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347864" y="2132856"/>
            <a:ext cx="2664296" cy="2808312"/>
          </a:xfrm>
          <a:prstGeom prst="rect">
            <a:avLst/>
          </a:prstGeom>
          <a:noFill/>
        </p:spPr>
        <p:txBody>
          <a:bodyPr spcFirstLastPara="1">
            <a:prstTxWarp prst="textButton">
              <a:avLst>
                <a:gd name="adj" fmla="val 11921844"/>
              </a:avLst>
            </a:prstTxWarp>
            <a:spAutoFit/>
          </a:bodyPr>
          <a:lstStyle/>
          <a:p>
            <a:pPr algn="ctr">
              <a:defRPr/>
            </a:pPr>
            <a:r>
              <a:rPr lang="tr-TR" sz="2400" b="1" dirty="0"/>
              <a:t> Erol BAYRAK</a:t>
            </a:r>
          </a:p>
          <a:p>
            <a:pPr algn="ctr">
              <a:defRPr/>
            </a:pPr>
            <a:r>
              <a:rPr lang="tr-TR" sz="2400" b="1" dirty="0">
                <a:solidFill>
                  <a:srgbClr val="FF0000"/>
                </a:solidFill>
              </a:rPr>
              <a:t>Şehit Ali Şahin Odabaşı 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tr-TR" sz="2400" b="1" dirty="0" smtClean="0">
                <a:solidFill>
                  <a:srgbClr val="FF0000"/>
                </a:solidFill>
              </a:rPr>
              <a:t>İlkokulu</a:t>
            </a:r>
            <a:endParaRPr lang="tr-TR" sz="24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tr-TR" sz="2400" b="1" dirty="0"/>
          </a:p>
          <a:p>
            <a:pPr algn="ctr">
              <a:defRPr/>
            </a:pPr>
            <a:endParaRPr lang="tr-TR" sz="2400" b="1" dirty="0" smtClean="0"/>
          </a:p>
          <a:p>
            <a:pPr algn="ctr">
              <a:defRPr/>
            </a:pPr>
            <a:r>
              <a:rPr lang="tr-TR" sz="4400" b="1" dirty="0" smtClean="0">
                <a:solidFill>
                  <a:srgbClr val="FF0000"/>
                </a:solidFill>
                <a:latin typeface="TTKB Dik Temel Abece" pitchFamily="2" charset="-94"/>
              </a:rPr>
              <a:t>2 </a:t>
            </a:r>
            <a:r>
              <a:rPr lang="tr-TR" sz="4400" b="1" dirty="0">
                <a:solidFill>
                  <a:srgbClr val="FF0000"/>
                </a:solidFill>
                <a:latin typeface="TTKB Dik Temel Abece" pitchFamily="2" charset="-94"/>
              </a:rPr>
              <a:t>– D</a:t>
            </a:r>
          </a:p>
          <a:p>
            <a:pPr algn="ctr">
              <a:defRPr/>
            </a:pPr>
            <a:r>
              <a:rPr lang="tr-TR" sz="2400" b="1" dirty="0"/>
              <a:t>Sınıf Öğretmeni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3491880" y="602128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Altınordu / ORDU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126</TotalTime>
  <Words>137</Words>
  <PresentationFormat>Ekran Gösterisi (4:3)</PresentationFormat>
  <Paragraphs>65</Paragraphs>
  <Slides>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Akış</vt:lpstr>
      <vt:lpstr>Verilmeyen Toplananı Bulma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2020-12-06T13:57:34Z</dcterms:created>
  <dcterms:modified xsi:type="dcterms:W3CDTF">2020-12-07T06:53:03Z</dcterms:modified>
  <cp:category>https://www.sorubak.com</cp:category>
</cp:coreProperties>
</file>