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4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Verilmeyen Toplananı Bulma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10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AŞA\Desktop\çikolata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04664"/>
            <a:ext cx="7246937" cy="3881611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1259632" y="4797152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Kutuda 12 tane çikolata vardır.</a:t>
            </a:r>
            <a:endParaRPr lang="tr-TR" sz="3600" dirty="0"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AŞA\Desktop\çikolata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4464496" cy="2376264"/>
          </a:xfrm>
          <a:prstGeom prst="rect">
            <a:avLst/>
          </a:prstGeom>
          <a:noFill/>
        </p:spPr>
      </p:pic>
      <p:pic>
        <p:nvPicPr>
          <p:cNvPr id="2050" name="Picture 2" descr="C:\Users\PAŞA\Desktop\çikolata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356993"/>
            <a:ext cx="3532808" cy="2736304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611560" y="3429000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Bir miktar daha çikolata ekleniyor.</a:t>
            </a:r>
            <a:endParaRPr lang="tr-TR" sz="3600" dirty="0"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84 -0.2007 C -0.18993 -0.32477 -0.33802 -0.44861 -0.40468 -0.50394 C -0.47135 -0.55926 -0.4368 -0.52685 -0.44184 -0.53195 " pathEditMode="relative" ptsTypes="aaA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AŞA\Desktop\çikolata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04664"/>
            <a:ext cx="7246937" cy="3881611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403648" y="4941168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Toplam 18 çikolata oluyor.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0" y="566124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Kutuya kaç tane daha çikolata eklendiğini bulalım.</a:t>
            </a:r>
            <a:endParaRPr lang="tr-TR" sz="3600" dirty="0"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1520" y="2276872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Kutuda bulunan çikolata sayısı :</a:t>
            </a:r>
            <a:endParaRPr lang="tr-TR" sz="3200" dirty="0">
              <a:latin typeface="TTKB Dik Temel Abece" pitchFamily="2" charset="-94"/>
            </a:endParaRPr>
          </a:p>
        </p:txBody>
      </p:sp>
      <p:pic>
        <p:nvPicPr>
          <p:cNvPr id="5" name="Picture 2" descr="C:\Users\PAŞA\Desktop\çikolata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7576" y="0"/>
            <a:ext cx="3816424" cy="1800200"/>
          </a:xfrm>
          <a:prstGeom prst="rect">
            <a:avLst/>
          </a:prstGeom>
          <a:noFill/>
        </p:spPr>
      </p:pic>
      <p:cxnSp>
        <p:nvCxnSpPr>
          <p:cNvPr id="7" name="6 Düz Ok Bağlayıcısı"/>
          <p:cNvCxnSpPr/>
          <p:nvPr/>
        </p:nvCxnSpPr>
        <p:spPr>
          <a:xfrm>
            <a:off x="5292080" y="2636912"/>
            <a:ext cx="1008112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Metin kutusu"/>
          <p:cNvSpPr txBox="1"/>
          <p:nvPr/>
        </p:nvSpPr>
        <p:spPr>
          <a:xfrm>
            <a:off x="7092280" y="2348880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12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51520" y="2924944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Kutuya eklenen çikolata sayısı  :</a:t>
            </a:r>
            <a:endParaRPr lang="tr-TR" sz="3200" dirty="0"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5364088" y="3212976"/>
            <a:ext cx="1008112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Metin kutusu"/>
          <p:cNvSpPr txBox="1"/>
          <p:nvPr/>
        </p:nvSpPr>
        <p:spPr>
          <a:xfrm>
            <a:off x="7020272" y="278092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………</a:t>
            </a:r>
            <a:endParaRPr lang="tr-TR" sz="3600" dirty="0">
              <a:latin typeface="TTKB Dik Temel Abece" pitchFamily="2" charset="-94"/>
            </a:endParaRPr>
          </a:p>
        </p:txBody>
      </p:sp>
      <p:cxnSp>
        <p:nvCxnSpPr>
          <p:cNvPr id="13" name="12 Düz Bağlayıcı"/>
          <p:cNvCxnSpPr/>
          <p:nvPr/>
        </p:nvCxnSpPr>
        <p:spPr>
          <a:xfrm>
            <a:off x="6660232" y="3501008"/>
            <a:ext cx="12961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Metin kutusu"/>
          <p:cNvSpPr txBox="1"/>
          <p:nvPr/>
        </p:nvSpPr>
        <p:spPr>
          <a:xfrm>
            <a:off x="6588224" y="299695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+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251520" y="3645024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Kutudaki toplam çikolata sayısı :</a:t>
            </a:r>
            <a:endParaRPr lang="tr-TR" sz="3200" dirty="0">
              <a:latin typeface="TTKB Dik Temel Abece" pitchFamily="2" charset="-94"/>
            </a:endParaRPr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5364088" y="3933056"/>
            <a:ext cx="1008112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Metin kutusu"/>
          <p:cNvSpPr txBox="1"/>
          <p:nvPr/>
        </p:nvSpPr>
        <p:spPr>
          <a:xfrm>
            <a:off x="7092280" y="3573016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18</a:t>
            </a:r>
            <a:endParaRPr lang="tr-TR" sz="3600" dirty="0"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5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5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00"/>
                            </p:stCondLst>
                            <p:childTnLst>
                              <p:par>
                                <p:cTn id="5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"/>
                            </p:stCondLst>
                            <p:childTnLst>
                              <p:par>
                                <p:cTn id="5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0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1" grpId="0"/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539552" y="692696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12’ den  18’e kadar ileriye doğru sayalım.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83568" y="1700808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12, 13, 14, 15, 16, 17, 18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6" name="5 Yay"/>
          <p:cNvSpPr/>
          <p:nvPr/>
        </p:nvSpPr>
        <p:spPr>
          <a:xfrm rot="5400000">
            <a:off x="1007605" y="1880829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ay"/>
          <p:cNvSpPr/>
          <p:nvPr/>
        </p:nvSpPr>
        <p:spPr>
          <a:xfrm rot="5400000">
            <a:off x="1727685" y="1880827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ay"/>
          <p:cNvSpPr/>
          <p:nvPr/>
        </p:nvSpPr>
        <p:spPr>
          <a:xfrm rot="5400000">
            <a:off x="2447765" y="1880827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Yay"/>
          <p:cNvSpPr/>
          <p:nvPr/>
        </p:nvSpPr>
        <p:spPr>
          <a:xfrm rot="5400000">
            <a:off x="3167845" y="1880827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Yay"/>
          <p:cNvSpPr/>
          <p:nvPr/>
        </p:nvSpPr>
        <p:spPr>
          <a:xfrm rot="5400000">
            <a:off x="3887925" y="1880827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Yay"/>
          <p:cNvSpPr/>
          <p:nvPr/>
        </p:nvSpPr>
        <p:spPr>
          <a:xfrm rot="5400000">
            <a:off x="4608005" y="1880827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971600" y="249289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691680" y="249289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2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411760" y="249289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3131840" y="249289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4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3851920" y="249289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5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644008" y="249289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6</a:t>
            </a:r>
            <a:endParaRPr lang="tr-TR" sz="3600" dirty="0">
              <a:latin typeface="TTKB Dik Temel Abece" pitchFamily="2" charset="-94"/>
            </a:endParaRPr>
          </a:p>
        </p:txBody>
      </p:sp>
      <p:cxnSp>
        <p:nvCxnSpPr>
          <p:cNvPr id="18" name="17 Düz Ok Bağlayıcısı"/>
          <p:cNvCxnSpPr/>
          <p:nvPr/>
        </p:nvCxnSpPr>
        <p:spPr>
          <a:xfrm>
            <a:off x="5508104" y="2204864"/>
            <a:ext cx="1008112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Metin kutusu"/>
          <p:cNvSpPr txBox="1"/>
          <p:nvPr/>
        </p:nvSpPr>
        <p:spPr>
          <a:xfrm>
            <a:off x="6660232" y="1844824"/>
            <a:ext cx="248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6 </a:t>
            </a:r>
            <a:r>
              <a:rPr lang="tr-TR" sz="2800" dirty="0" smtClean="0">
                <a:latin typeface="TTKB Dik Temel Abece" pitchFamily="2" charset="-94"/>
              </a:rPr>
              <a:t>sayma yaptık.</a:t>
            </a:r>
            <a:endParaRPr lang="tr-TR" sz="2800" dirty="0">
              <a:latin typeface="TTKB Dik Temel Abece" pitchFamily="2" charset="-94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611560" y="3717032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18’ den  12’ye kadar geriye doğru sayalım.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1" name="20 Metin kutusu"/>
          <p:cNvSpPr txBox="1"/>
          <p:nvPr/>
        </p:nvSpPr>
        <p:spPr>
          <a:xfrm flipH="1">
            <a:off x="755576" y="4365104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18, 17, 16, 15, 14, 13, 12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2" name="21 Yay"/>
          <p:cNvSpPr/>
          <p:nvPr/>
        </p:nvSpPr>
        <p:spPr>
          <a:xfrm rot="5400000">
            <a:off x="1079613" y="4545123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Yay"/>
          <p:cNvSpPr/>
          <p:nvPr/>
        </p:nvSpPr>
        <p:spPr>
          <a:xfrm rot="5400000">
            <a:off x="1799693" y="4545123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Yay"/>
          <p:cNvSpPr/>
          <p:nvPr/>
        </p:nvSpPr>
        <p:spPr>
          <a:xfrm rot="5400000">
            <a:off x="2519773" y="4545123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Yay"/>
          <p:cNvSpPr/>
          <p:nvPr/>
        </p:nvSpPr>
        <p:spPr>
          <a:xfrm rot="5400000">
            <a:off x="3239853" y="4545123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Yay"/>
          <p:cNvSpPr/>
          <p:nvPr/>
        </p:nvSpPr>
        <p:spPr>
          <a:xfrm rot="5400000">
            <a:off x="3959933" y="4545123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Yay"/>
          <p:cNvSpPr/>
          <p:nvPr/>
        </p:nvSpPr>
        <p:spPr>
          <a:xfrm rot="5400000">
            <a:off x="4680013" y="4545123"/>
            <a:ext cx="504054" cy="720080"/>
          </a:xfrm>
          <a:prstGeom prst="arc">
            <a:avLst>
              <a:gd name="adj1" fmla="val 15910017"/>
              <a:gd name="adj2" fmla="val 5923032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Metin kutusu"/>
          <p:cNvSpPr txBox="1"/>
          <p:nvPr/>
        </p:nvSpPr>
        <p:spPr>
          <a:xfrm>
            <a:off x="1043608" y="515719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1763688" y="515719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2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2483768" y="515719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3203848" y="515719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4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3995936" y="515719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5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4644008" y="515719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6</a:t>
            </a:r>
            <a:endParaRPr lang="tr-TR" sz="3600" dirty="0">
              <a:latin typeface="TTKB Dik Temel Abece" pitchFamily="2" charset="-94"/>
            </a:endParaRPr>
          </a:p>
        </p:txBody>
      </p:sp>
      <p:cxnSp>
        <p:nvCxnSpPr>
          <p:cNvPr id="34" name="33 Düz Ok Bağlayıcısı"/>
          <p:cNvCxnSpPr/>
          <p:nvPr/>
        </p:nvCxnSpPr>
        <p:spPr>
          <a:xfrm>
            <a:off x="5508104" y="4869160"/>
            <a:ext cx="1008112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6660232" y="4509120"/>
            <a:ext cx="248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6 </a:t>
            </a:r>
            <a:r>
              <a:rPr lang="tr-TR" sz="2800" dirty="0" smtClean="0">
                <a:latin typeface="TTKB Dik Temel Abece" pitchFamily="2" charset="-94"/>
              </a:rPr>
              <a:t>sayma yaptık.</a:t>
            </a:r>
            <a:endParaRPr lang="tr-TR" sz="2800" dirty="0"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000"/>
                            </p:stCondLst>
                            <p:childTnLst>
                              <p:par>
                                <p:cTn id="1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500"/>
                            </p:stCondLst>
                            <p:childTnLst>
                              <p:par>
                                <p:cTn id="1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0"/>
                            </p:stCondLst>
                            <p:childTnLst>
                              <p:par>
                                <p:cTn id="1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500"/>
                            </p:stCondLst>
                            <p:childTnLst>
                              <p:par>
                                <p:cTn id="1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000"/>
                            </p:stCondLst>
                            <p:childTnLst>
                              <p:par>
                                <p:cTn id="1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500"/>
                            </p:stCondLst>
                            <p:childTnLst>
                              <p:par>
                                <p:cTn id="14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500"/>
                            </p:stCondLst>
                            <p:childTnLst>
                              <p:par>
                                <p:cTn id="1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323528" y="692696"/>
            <a:ext cx="8604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Buna göre kutuya 6 tane çikolata eklenmiştir.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1484784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Bu durumda yukarıdaki işlemde verilmeyen toplanan 6’dır.</a:t>
            </a:r>
            <a:r>
              <a:rPr lang="tr-TR" sz="3600" baseline="-25000" dirty="0"/>
              <a:t> </a:t>
            </a:r>
            <a:r>
              <a:rPr lang="tr-TR" sz="3600" baseline="-25000" dirty="0" err="1"/>
              <a:t>Eğitimhane.Com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043608" y="3573016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1 8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23528" y="2685113"/>
            <a:ext cx="8604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Çıkarma işlemi yaparak bulalım.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043608" y="422108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1 2</a:t>
            </a:r>
            <a:endParaRPr lang="tr-TR" sz="3600" dirty="0">
              <a:latin typeface="TTKB Dik Temel Abece" pitchFamily="2" charset="-94"/>
            </a:endParaRPr>
          </a:p>
        </p:txBody>
      </p:sp>
      <p:cxnSp>
        <p:nvCxnSpPr>
          <p:cNvPr id="9" name="8 Düz Bağlayıcı"/>
          <p:cNvCxnSpPr/>
          <p:nvPr/>
        </p:nvCxnSpPr>
        <p:spPr>
          <a:xfrm>
            <a:off x="683568" y="4869160"/>
            <a:ext cx="12961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Metin kutusu"/>
          <p:cNvSpPr txBox="1"/>
          <p:nvPr/>
        </p:nvSpPr>
        <p:spPr>
          <a:xfrm>
            <a:off x="611560" y="429309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-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2627784" y="436510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+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971600" y="486916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0 6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3059832" y="364502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1 2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3347864" y="4149080"/>
            <a:ext cx="504056" cy="646331"/>
          </a:xfrm>
          <a:prstGeom prst="rect">
            <a:avLst/>
          </a:prstGeom>
          <a:noFill/>
          <a:ln w="254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6</a:t>
            </a:r>
            <a:endParaRPr lang="tr-TR" sz="3600" dirty="0">
              <a:latin typeface="TTKB Dik Temel Abece" pitchFamily="2" charset="-94"/>
            </a:endParaRPr>
          </a:p>
        </p:txBody>
      </p:sp>
      <p:cxnSp>
        <p:nvCxnSpPr>
          <p:cNvPr id="16" name="15 Düz Bağlayıcı"/>
          <p:cNvCxnSpPr/>
          <p:nvPr/>
        </p:nvCxnSpPr>
        <p:spPr>
          <a:xfrm>
            <a:off x="2699792" y="4869160"/>
            <a:ext cx="12961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Metin kutusu"/>
          <p:cNvSpPr txBox="1"/>
          <p:nvPr/>
        </p:nvSpPr>
        <p:spPr>
          <a:xfrm>
            <a:off x="3059832" y="4869160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1 8</a:t>
            </a:r>
            <a:endParaRPr lang="tr-TR" sz="3600" dirty="0">
              <a:latin typeface="TTKB Dik Temel Abece" pitchFamily="2" charset="-94"/>
            </a:endParaRPr>
          </a:p>
        </p:txBody>
      </p:sp>
      <p:cxnSp>
        <p:nvCxnSpPr>
          <p:cNvPr id="19" name="18 Dirsek Bağlayıcısı"/>
          <p:cNvCxnSpPr>
            <a:stCxn id="12" idx="3"/>
          </p:cNvCxnSpPr>
          <p:nvPr/>
        </p:nvCxnSpPr>
        <p:spPr>
          <a:xfrm flipV="1">
            <a:off x="1907704" y="4509120"/>
            <a:ext cx="1368152" cy="683206"/>
          </a:xfrm>
          <a:prstGeom prst="bentConnector3">
            <a:avLst>
              <a:gd name="adj1" fmla="val 50000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Metin kutusu"/>
          <p:cNvSpPr txBox="1"/>
          <p:nvPr/>
        </p:nvSpPr>
        <p:spPr>
          <a:xfrm>
            <a:off x="4139952" y="3789040"/>
            <a:ext cx="4788024" cy="286232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Bir toplama işleminde verilmeyen toplananı bulmak için toplamdan verilen diğer toplanan çıkarılır.</a:t>
            </a:r>
            <a:endParaRPr lang="tr-TR" sz="3600" dirty="0"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5" grpId="0" animBg="1"/>
      <p:bldP spid="17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Oval"/>
          <p:cNvSpPr/>
          <p:nvPr/>
        </p:nvSpPr>
        <p:spPr>
          <a:xfrm>
            <a:off x="2771800" y="1484784"/>
            <a:ext cx="3816424" cy="38164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Halka"/>
          <p:cNvSpPr/>
          <p:nvPr/>
        </p:nvSpPr>
        <p:spPr>
          <a:xfrm>
            <a:off x="2267744" y="980728"/>
            <a:ext cx="4824536" cy="4752527"/>
          </a:xfrm>
          <a:prstGeom prst="donut">
            <a:avLst>
              <a:gd name="adj" fmla="val 1182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ButtonPour">
              <a:avLst/>
            </a:prstTxWarp>
          </a:bodyPr>
          <a:lstStyle/>
          <a:p>
            <a:pPr algn="ctr">
              <a:defRPr/>
            </a:pP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347864" y="2132856"/>
            <a:ext cx="2664296" cy="2808312"/>
          </a:xfrm>
          <a:prstGeom prst="rect">
            <a:avLst/>
          </a:prstGeom>
          <a:noFill/>
        </p:spPr>
        <p:txBody>
          <a:bodyPr spcFirstLastPara="1">
            <a:prstTxWarp prst="textButton">
              <a:avLst>
                <a:gd name="adj" fmla="val 11921844"/>
              </a:avLst>
            </a:prstTxWarp>
            <a:spAutoFit/>
          </a:bodyPr>
          <a:lstStyle/>
          <a:p>
            <a:pPr algn="ctr">
              <a:defRPr/>
            </a:pPr>
            <a:r>
              <a:rPr lang="tr-TR" sz="2400" b="1" dirty="0"/>
              <a:t> Erol BAYRAK</a:t>
            </a:r>
          </a:p>
          <a:p>
            <a:pPr algn="ctr">
              <a:defRPr/>
            </a:pPr>
            <a:r>
              <a:rPr lang="tr-TR" sz="2400" b="1" dirty="0">
                <a:solidFill>
                  <a:srgbClr val="FF0000"/>
                </a:solidFill>
              </a:rPr>
              <a:t>Şehit Ali Şahin Odabaşı 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tr-TR" sz="2400" b="1" dirty="0" smtClean="0">
                <a:solidFill>
                  <a:srgbClr val="FF0000"/>
                </a:solidFill>
              </a:rPr>
              <a:t>İlkokulu</a:t>
            </a:r>
            <a:endParaRPr lang="tr-TR" sz="24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tr-TR" sz="2400" b="1" dirty="0"/>
          </a:p>
          <a:p>
            <a:pPr algn="ctr">
              <a:defRPr/>
            </a:pPr>
            <a:endParaRPr lang="tr-TR" sz="2400" b="1" dirty="0" smtClean="0"/>
          </a:p>
          <a:p>
            <a:pPr algn="ctr">
              <a:defRPr/>
            </a:pPr>
            <a:r>
              <a:rPr lang="tr-TR" sz="4400" b="1" dirty="0" smtClean="0">
                <a:solidFill>
                  <a:srgbClr val="FF0000"/>
                </a:solidFill>
                <a:latin typeface="TTKB Dik Temel Abece" pitchFamily="2" charset="-94"/>
              </a:rPr>
              <a:t>2 </a:t>
            </a:r>
            <a:r>
              <a:rPr lang="tr-TR" sz="4400" b="1" dirty="0">
                <a:solidFill>
                  <a:srgbClr val="FF0000"/>
                </a:solidFill>
                <a:latin typeface="TTKB Dik Temel Abece" pitchFamily="2" charset="-94"/>
              </a:rPr>
              <a:t>– D</a:t>
            </a:r>
          </a:p>
          <a:p>
            <a:pPr algn="ctr">
              <a:defRPr/>
            </a:pPr>
            <a:r>
              <a:rPr lang="tr-TR" sz="2400" b="1" dirty="0"/>
              <a:t>Sınıf Öğretmeni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3203848" y="594928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+mj-lt"/>
              </a:rPr>
              <a:t>Altınordu  / ORDU</a:t>
            </a:r>
            <a:endParaRPr lang="tr-TR" sz="28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121</TotalTime>
  <Words>175</Words>
  <PresentationFormat>Ekran Gösterisi (4:3)</PresentationFormat>
  <Paragraphs>50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Akış</vt:lpstr>
      <vt:lpstr>Verilmeyen Toplananı Bulma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2020-12-02T21:23:19Z</dcterms:created>
  <dcterms:modified xsi:type="dcterms:W3CDTF">2020-12-03T09:48:26Z</dcterms:modified>
  <cp:category>https://www.sorubak.com</cp:category>
</cp:coreProperties>
</file>