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0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4CBFE-2BAA-4EC4-85B1-5E35C5FEEC0A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87FF5-762E-44C8-93B6-4246A8860F0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3961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39675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0575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7876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8099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1760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2344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4900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87FF5-762E-44C8-93B6-4246A8860F0A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944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19.04.2021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gitimhane.com/" TargetMode="Externa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google.com.tr/url?sa=i&amp;url=http://www.clker.com/clipart-chocolate-cake-with-no-candles.html&amp;psig=AOvVaw3TxKu46SvbBjHOS0HUle_2&amp;ust=1585994691212000&amp;source=images&amp;cd=vfe&amp;ved=0CAIQjRxqFwoTCNiw5OmAzOgCFQAAAAAdAAAAABA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tr/url?sa=i&amp;url=http://www.clker.com/clipart-chocolate-cake-with-no-candles.html&amp;psig=AOvVaw3TxKu46SvbBjHOS0HUle_2&amp;ust=1585994691212000&amp;source=images&amp;cd=vfe&amp;ved=0CAIQjRxqFwoTCNiw5OmAzOgCFQAAAAAdAAAAABAa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http://www.egitimhane.com/" TargetMode="Externa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s://www.google.com.tr/url?sa=i&amp;url=http://www.clker.com/clipart-chocolate-cake-with-no-candles.html&amp;psig=AOvVaw3TxKu46SvbBjHOS0HUle_2&amp;ust=1585994691212000&amp;source=images&amp;cd=vfe&amp;ved=0CAIQjRxqFwoTCNiw5OmAzOgCFQAAAAAdAAAAABAa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s://www.google.com.tr/url?sa=i&amp;url=http://www.clker.com/clipart-chocolate-cake-with-no-candles.html&amp;psig=AOvVaw3TxKu46SvbBjHOS0HUle_2&amp;ust=1585994691212000&amp;source=images&amp;cd=vfe&amp;ved=0CAIQjRxqFwoTCNiw5OmAzOgCFQAAAAAdAAAAABAa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www.egitimhane.com/" TargetMode="External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s://www.google.com.tr/url?sa=i&amp;url=http://www.clker.com/clipart-chocolate-cake-with-no-candles.html&amp;psig=AOvVaw3TxKu46SvbBjHOS0HUle_2&amp;ust=1585994691212000&amp;source=images&amp;cd=vfe&amp;ved=0CAIQjRxqFwoTCNiw5OmAzOgCFQAAAAAdAAAAABAa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3600399"/>
          </a:xfrm>
        </p:spPr>
        <p:txBody>
          <a:bodyPr>
            <a:normAutofit/>
          </a:bodyPr>
          <a:lstStyle/>
          <a:p>
            <a:r>
              <a:rPr lang="tr-TR" sz="11500" dirty="0">
                <a:latin typeface="Kayra Aydin" pitchFamily="34" charset="0"/>
              </a:rPr>
              <a:t>KESİRLER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Kayra Aydin" pitchFamily="34" charset="0"/>
              </a:rPr>
              <a:t>BÜTÜN-YARIM İLİŞKİSİ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>
                <a:latin typeface="Kayra Aydin" pitchFamily="34" charset="0"/>
              </a:rPr>
              <a:t>Bütün ile yarım arasındaki ilişkiyi şöyle tanımlayabiliriz.Demek ki </a:t>
            </a:r>
          </a:p>
          <a:p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b="1" dirty="0">
                <a:solidFill>
                  <a:srgbClr val="FF0000"/>
                </a:solidFill>
                <a:latin typeface="Kayra Aydin" pitchFamily="34" charset="0"/>
              </a:rPr>
              <a:t>BİR BÜTÜN = İKİ YARIM  </a:t>
            </a:r>
          </a:p>
          <a:p>
            <a:pPr algn="ctr">
              <a:buNone/>
            </a:pPr>
            <a:endParaRPr lang="tr-TR" b="1" dirty="0">
              <a:latin typeface="Kayra Aydin" pitchFamily="34" charset="0"/>
            </a:endParaRPr>
          </a:p>
          <a:p>
            <a:pPr>
              <a:buNone/>
            </a:pPr>
            <a:r>
              <a:rPr lang="tr-TR" b="1" dirty="0">
                <a:latin typeface="Kayra Aydin" pitchFamily="34" charset="0"/>
              </a:rPr>
              <a:t>Bunun tersi de doğrudur.</a:t>
            </a:r>
          </a:p>
          <a:p>
            <a:pPr>
              <a:buNone/>
            </a:pPr>
            <a:r>
              <a:rPr lang="tr-TR" b="1" dirty="0">
                <a:latin typeface="Kayra Aydin" pitchFamily="34" charset="0"/>
              </a:rPr>
              <a:t> </a:t>
            </a:r>
          </a:p>
          <a:p>
            <a:pPr algn="ctr">
              <a:buNone/>
            </a:pPr>
            <a:r>
              <a:rPr lang="tr-TR" b="1" dirty="0">
                <a:latin typeface="Kayra Aydin" pitchFamily="34" charset="0"/>
              </a:rPr>
              <a:t>  </a:t>
            </a:r>
            <a:r>
              <a:rPr lang="tr-TR" b="1" dirty="0">
                <a:solidFill>
                  <a:srgbClr val="FF0000"/>
                </a:solidFill>
                <a:latin typeface="Kayra Aydin" pitchFamily="34" charset="0"/>
              </a:rPr>
              <a:t>İKİ YARIM = BİR BÜTÜN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Resim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873943"/>
            <a:ext cx="2521459" cy="1186905"/>
          </a:xfrm>
          <a:prstGeom prst="rect">
            <a:avLst/>
          </a:prstGeom>
          <a:noFill/>
        </p:spPr>
      </p:pic>
      <p:pic>
        <p:nvPicPr>
          <p:cNvPr id="27" name="Resim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836712"/>
            <a:ext cx="2521459" cy="1186905"/>
          </a:xfrm>
          <a:prstGeom prst="rect">
            <a:avLst/>
          </a:prstGeom>
          <a:noFill/>
        </p:spPr>
      </p:pic>
      <p:pic>
        <p:nvPicPr>
          <p:cNvPr id="28" name="Resim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511449"/>
            <a:ext cx="2487385" cy="1635541"/>
          </a:xfrm>
          <a:prstGeom prst="rect">
            <a:avLst/>
          </a:prstGeom>
          <a:noFill/>
        </p:spPr>
      </p:pic>
      <p:pic>
        <p:nvPicPr>
          <p:cNvPr id="29" name="Resim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348880"/>
            <a:ext cx="2521459" cy="1186905"/>
          </a:xfrm>
          <a:prstGeom prst="rect">
            <a:avLst/>
          </a:prstGeom>
          <a:noFill/>
        </p:spPr>
      </p:pic>
      <p:pic>
        <p:nvPicPr>
          <p:cNvPr id="30" name="Resim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988840"/>
            <a:ext cx="2487385" cy="1635541"/>
          </a:xfrm>
          <a:prstGeom prst="rect">
            <a:avLst/>
          </a:prstGeom>
          <a:noFill/>
        </p:spPr>
      </p:pic>
      <p:sp>
        <p:nvSpPr>
          <p:cNvPr id="31" name="2 İçerik Yer Tutucusu"/>
          <p:cNvSpPr>
            <a:spLocks noGrp="1"/>
          </p:cNvSpPr>
          <p:nvPr>
            <p:ph idx="1"/>
          </p:nvPr>
        </p:nvSpPr>
        <p:spPr>
          <a:xfrm>
            <a:off x="457200" y="3861048"/>
            <a:ext cx="8229600" cy="2265115"/>
          </a:xfrm>
        </p:spPr>
        <p:txBody>
          <a:bodyPr anchor="ctr">
            <a:normAutofit/>
          </a:bodyPr>
          <a:lstStyle/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BİR BÜTÜN EKMEK= İKİ YARIM EKMEK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980729"/>
            <a:ext cx="2277644" cy="1072136"/>
          </a:xfrm>
          <a:prstGeom prst="rect">
            <a:avLst/>
          </a:prstGeom>
          <a:noFill/>
        </p:spPr>
      </p:pic>
      <p:pic>
        <p:nvPicPr>
          <p:cNvPr id="8" name="Resim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80728"/>
            <a:ext cx="2277644" cy="1072136"/>
          </a:xfrm>
          <a:prstGeom prst="rect">
            <a:avLst/>
          </a:prstGeom>
          <a:noFill/>
        </p:spPr>
      </p:pic>
      <p:pic>
        <p:nvPicPr>
          <p:cNvPr id="9" name="Resim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5727" y="692695"/>
            <a:ext cx="2246865" cy="1477391"/>
          </a:xfrm>
          <a:prstGeom prst="rect">
            <a:avLst/>
          </a:prstGeom>
          <a:noFill/>
        </p:spPr>
      </p:pic>
      <p:pic>
        <p:nvPicPr>
          <p:cNvPr id="10" name="Resim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2277644" cy="1072136"/>
          </a:xfrm>
          <a:prstGeom prst="rect">
            <a:avLst/>
          </a:prstGeom>
          <a:noFill/>
        </p:spPr>
      </p:pic>
      <p:pic>
        <p:nvPicPr>
          <p:cNvPr id="11" name="Resim 26">
            <a:hlinkClick r:id="rId5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276872"/>
            <a:ext cx="2246865" cy="1477391"/>
          </a:xfrm>
          <a:prstGeom prst="rect">
            <a:avLst/>
          </a:prstGeom>
          <a:noFill/>
        </p:spPr>
      </p:pic>
      <p:pic>
        <p:nvPicPr>
          <p:cNvPr id="12" name="Resim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692696"/>
            <a:ext cx="2246865" cy="1477391"/>
          </a:xfrm>
          <a:prstGeom prst="rect">
            <a:avLst/>
          </a:prstGeom>
          <a:noFill/>
        </p:spPr>
      </p:pic>
      <p:pic>
        <p:nvPicPr>
          <p:cNvPr id="13" name="Resim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564904"/>
            <a:ext cx="2277644" cy="1072136"/>
          </a:xfrm>
          <a:prstGeom prst="rect">
            <a:avLst/>
          </a:prstGeom>
          <a:noFill/>
        </p:spPr>
      </p:pic>
      <p:pic>
        <p:nvPicPr>
          <p:cNvPr id="14" name="Resim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2276872"/>
            <a:ext cx="2246865" cy="1477391"/>
          </a:xfrm>
          <a:prstGeom prst="rect">
            <a:avLst/>
          </a:prstGeom>
          <a:noFill/>
        </p:spPr>
      </p:pic>
      <p:sp>
        <p:nvSpPr>
          <p:cNvPr id="15" name="14 Dikdörtgen"/>
          <p:cNvSpPr/>
          <p:nvPr/>
        </p:nvSpPr>
        <p:spPr>
          <a:xfrm>
            <a:off x="827584" y="4293096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2 BÜTÜN EKMEK= 4 YARIM EKMEK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hocolate Cake With No Candles Clip Art at Clker.com - vector clip ..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692696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Chocolate Cake With No Candles Clip Art at Clker.com - vector clip ..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132856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Chocolate Cake With No Candles Clip Art at Clker.com - vector clip ..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645024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0400" y="764704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764704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8392" y="2204864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204864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8392" y="3645024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645024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2 İçerik Yer Tutucusu"/>
          <p:cNvSpPr>
            <a:spLocks noGrp="1"/>
          </p:cNvSpPr>
          <p:nvPr>
            <p:ph idx="1"/>
          </p:nvPr>
        </p:nvSpPr>
        <p:spPr>
          <a:xfrm>
            <a:off x="395536" y="4365104"/>
            <a:ext cx="8229600" cy="2265115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3 BÜTÜN PASTA= 6 YARIM PASTA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Elmas"/>
          <p:cNvSpPr/>
          <p:nvPr/>
        </p:nvSpPr>
        <p:spPr>
          <a:xfrm>
            <a:off x="107504" y="332656"/>
            <a:ext cx="2088232" cy="2016224"/>
          </a:xfrm>
          <a:prstGeom prst="diamond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Elmas"/>
          <p:cNvSpPr/>
          <p:nvPr/>
        </p:nvSpPr>
        <p:spPr>
          <a:xfrm>
            <a:off x="2411760" y="332656"/>
            <a:ext cx="2088232" cy="2016224"/>
          </a:xfrm>
          <a:prstGeom prst="diamond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lmas"/>
          <p:cNvSpPr/>
          <p:nvPr/>
        </p:nvSpPr>
        <p:spPr>
          <a:xfrm>
            <a:off x="4716016" y="332656"/>
            <a:ext cx="2088232" cy="2016224"/>
          </a:xfrm>
          <a:prstGeom prst="diamond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Elmas"/>
          <p:cNvSpPr/>
          <p:nvPr/>
        </p:nvSpPr>
        <p:spPr>
          <a:xfrm>
            <a:off x="7020272" y="332656"/>
            <a:ext cx="2088232" cy="2016224"/>
          </a:xfrm>
          <a:prstGeom prst="diamond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7 Düz Ok Bağlayıcısı"/>
          <p:cNvCxnSpPr/>
          <p:nvPr/>
        </p:nvCxnSpPr>
        <p:spPr>
          <a:xfrm>
            <a:off x="1115616" y="-27384"/>
            <a:ext cx="0" cy="266429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3419872" y="0"/>
            <a:ext cx="0" cy="266429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5724128" y="0"/>
            <a:ext cx="0" cy="266429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>
            <a:off x="8028384" y="0"/>
            <a:ext cx="0" cy="266429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2 İçerik Yer Tutucusu"/>
          <p:cNvSpPr>
            <a:spLocks noGrp="1"/>
          </p:cNvSpPr>
          <p:nvPr>
            <p:ph idx="1"/>
          </p:nvPr>
        </p:nvSpPr>
        <p:spPr>
          <a:xfrm>
            <a:off x="0" y="3212976"/>
            <a:ext cx="9144000" cy="2265115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4 BÜTÜN DÖRTGEN= 8 YARIM DÖRTGEN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331639" y="476672"/>
            <a:ext cx="1080119" cy="1440160"/>
          </a:xfrm>
          <a:prstGeom prst="rect">
            <a:avLst/>
          </a:prstGeom>
          <a:noFill/>
        </p:spPr>
      </p:pic>
      <p:pic>
        <p:nvPicPr>
          <p:cNvPr id="5" name="Resim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36739" y="548680"/>
            <a:ext cx="1066909" cy="1327854"/>
          </a:xfrm>
          <a:prstGeom prst="rect">
            <a:avLst/>
          </a:prstGeom>
          <a:noFill/>
        </p:spPr>
      </p:pic>
      <p:pic>
        <p:nvPicPr>
          <p:cNvPr id="6" name="Resim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478668" y="476672"/>
            <a:ext cx="1080119" cy="1440160"/>
          </a:xfrm>
          <a:prstGeom prst="rect">
            <a:avLst/>
          </a:prstGeom>
          <a:noFill/>
        </p:spPr>
      </p:pic>
      <p:pic>
        <p:nvPicPr>
          <p:cNvPr id="7" name="Resim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483768" y="548680"/>
            <a:ext cx="1066909" cy="1327854"/>
          </a:xfrm>
          <a:prstGeom prst="rect">
            <a:avLst/>
          </a:prstGeom>
          <a:noFill/>
        </p:spPr>
      </p:pic>
      <p:pic>
        <p:nvPicPr>
          <p:cNvPr id="8" name="Resim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638908" y="476672"/>
            <a:ext cx="1080119" cy="1440160"/>
          </a:xfrm>
          <a:prstGeom prst="rect">
            <a:avLst/>
          </a:prstGeom>
          <a:noFill/>
        </p:spPr>
      </p:pic>
      <p:pic>
        <p:nvPicPr>
          <p:cNvPr id="9" name="Resim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44008" y="548680"/>
            <a:ext cx="1066909" cy="1327854"/>
          </a:xfrm>
          <a:prstGeom prst="rect">
            <a:avLst/>
          </a:prstGeom>
          <a:noFill/>
        </p:spPr>
      </p:pic>
      <p:pic>
        <p:nvPicPr>
          <p:cNvPr id="10" name="Resim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799148" y="476672"/>
            <a:ext cx="1080119" cy="1440160"/>
          </a:xfrm>
          <a:prstGeom prst="rect">
            <a:avLst/>
          </a:prstGeom>
          <a:noFill/>
        </p:spPr>
      </p:pic>
      <p:pic>
        <p:nvPicPr>
          <p:cNvPr id="11" name="Resim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04248" y="548680"/>
            <a:ext cx="1066909" cy="1327854"/>
          </a:xfrm>
          <a:prstGeom prst="rect">
            <a:avLst/>
          </a:prstGeom>
          <a:noFill/>
        </p:spPr>
      </p:pic>
      <p:pic>
        <p:nvPicPr>
          <p:cNvPr id="12" name="Resim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060848"/>
            <a:ext cx="1066909" cy="1327854"/>
          </a:xfrm>
          <a:prstGeom prst="rect">
            <a:avLst/>
          </a:prstGeom>
          <a:noFill/>
        </p:spPr>
      </p:pic>
      <p:pic>
        <p:nvPicPr>
          <p:cNvPr id="13" name="Resim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152128" y="1988840"/>
            <a:ext cx="1080119" cy="1440160"/>
          </a:xfrm>
          <a:prstGeom prst="rect">
            <a:avLst/>
          </a:prstGeom>
          <a:noFill/>
        </p:spPr>
      </p:pic>
      <p:pic>
        <p:nvPicPr>
          <p:cNvPr id="19" name="Resim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911753" y="2060848"/>
            <a:ext cx="1066909" cy="1327854"/>
          </a:xfrm>
          <a:prstGeom prst="rect">
            <a:avLst/>
          </a:prstGeom>
          <a:noFill/>
        </p:spPr>
      </p:pic>
      <p:pic>
        <p:nvPicPr>
          <p:cNvPr id="20" name="Resim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063881" y="1988840"/>
            <a:ext cx="1080119" cy="1440160"/>
          </a:xfrm>
          <a:prstGeom prst="rect">
            <a:avLst/>
          </a:prstGeom>
          <a:noFill/>
        </p:spPr>
      </p:pic>
      <p:pic>
        <p:nvPicPr>
          <p:cNvPr id="27" name="Resim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267744" y="2060848"/>
            <a:ext cx="1066909" cy="1327854"/>
          </a:xfrm>
          <a:prstGeom prst="rect">
            <a:avLst/>
          </a:prstGeom>
          <a:noFill/>
        </p:spPr>
      </p:pic>
      <p:pic>
        <p:nvPicPr>
          <p:cNvPr id="28" name="Resim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419872" y="1988840"/>
            <a:ext cx="1080119" cy="1440160"/>
          </a:xfrm>
          <a:prstGeom prst="rect">
            <a:avLst/>
          </a:prstGeom>
          <a:noFill/>
        </p:spPr>
      </p:pic>
      <p:pic>
        <p:nvPicPr>
          <p:cNvPr id="29" name="Resim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572000" y="2060848"/>
            <a:ext cx="1066909" cy="1327854"/>
          </a:xfrm>
          <a:prstGeom prst="rect">
            <a:avLst/>
          </a:prstGeom>
          <a:noFill/>
        </p:spPr>
      </p:pic>
      <p:pic>
        <p:nvPicPr>
          <p:cNvPr id="30" name="Resim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724128" y="1988840"/>
            <a:ext cx="1080119" cy="1440160"/>
          </a:xfrm>
          <a:prstGeom prst="rect">
            <a:avLst/>
          </a:prstGeom>
          <a:noFill/>
        </p:spPr>
      </p:pic>
      <p:sp>
        <p:nvSpPr>
          <p:cNvPr id="31" name="2 İçerik Yer Tutucusu"/>
          <p:cNvSpPr>
            <a:spLocks noGrp="1"/>
          </p:cNvSpPr>
          <p:nvPr>
            <p:ph idx="1"/>
          </p:nvPr>
        </p:nvSpPr>
        <p:spPr>
          <a:xfrm>
            <a:off x="0" y="3212976"/>
            <a:ext cx="9144000" cy="2265115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4 BÜTÜN KELEBEK= 8  YARIM KELEBEK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lnSpcReduction="10000"/>
          </a:bodyPr>
          <a:lstStyle/>
          <a:p>
            <a:r>
              <a:rPr lang="tr-TR" dirty="0">
                <a:latin typeface="Kayra Aydin" pitchFamily="34" charset="0"/>
              </a:rPr>
              <a:t>1 bütün ekmek =  2 yarım ekmek</a:t>
            </a:r>
          </a:p>
          <a:p>
            <a:r>
              <a:rPr lang="tr-TR" dirty="0">
                <a:latin typeface="Kayra Aydin" pitchFamily="34" charset="0"/>
              </a:rPr>
              <a:t>2 bütün ekmek = 4 yarım ekmek</a:t>
            </a:r>
          </a:p>
          <a:p>
            <a:r>
              <a:rPr lang="tr-TR" dirty="0">
                <a:latin typeface="Kayra Aydin" pitchFamily="34" charset="0"/>
              </a:rPr>
              <a:t>3 bütün ekmek = 6 yarım ekmek</a:t>
            </a:r>
          </a:p>
          <a:p>
            <a:r>
              <a:rPr lang="tr-TR" dirty="0">
                <a:latin typeface="Kayra Aydin" pitchFamily="34" charset="0"/>
              </a:rPr>
              <a:t>4 bütün dörtgen = 8 yarım dörtgen</a:t>
            </a:r>
          </a:p>
          <a:p>
            <a:r>
              <a:rPr lang="tr-TR" dirty="0">
                <a:latin typeface="Kayra Aydin" pitchFamily="34" charset="0"/>
              </a:rPr>
              <a:t>5 bütün kelebek = 10 yarım kelebek</a:t>
            </a:r>
          </a:p>
          <a:p>
            <a:r>
              <a:rPr lang="tr-TR" dirty="0">
                <a:latin typeface="Kayra Aydin" pitchFamily="34" charset="0"/>
              </a:rPr>
              <a:t>6 bütün elma = 12 yarım elma</a:t>
            </a:r>
          </a:p>
          <a:p>
            <a:r>
              <a:rPr lang="tr-TR" dirty="0">
                <a:latin typeface="Kayra Aydin" pitchFamily="34" charset="0"/>
              </a:rPr>
              <a:t>7 bütün ceviz = 14 yarım ceviz</a:t>
            </a:r>
          </a:p>
          <a:p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Diye örnekleri çoğaltabiliriz. Dikkat edilirse bütünden yarıma çevirilerde bir kural gözümüze çarpıyor</a:t>
            </a:r>
            <a:r>
              <a:rPr lang="tr-TR" dirty="0">
                <a:latin typeface="Kayra Aydin" pitchFamily="34" charset="0"/>
              </a:rPr>
              <a:t>..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>
                <a:latin typeface="Kayra Aydin" pitchFamily="34" charset="0"/>
              </a:rPr>
              <a:t>Bu kural kaç tane bütün varsa o kadar 2 yarımımız olduğu için bütünü 2 ile çarparsak kaç yarım olduğunu bulabiliriz.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Bütün X 2 Yarım = Toplam Yarım</a:t>
            </a:r>
          </a:p>
          <a:p>
            <a:pPr>
              <a:buNone/>
            </a:pPr>
            <a:endParaRPr lang="tr-TR" dirty="0">
              <a:solidFill>
                <a:srgbClr val="FF0000"/>
              </a:solidFill>
              <a:latin typeface="Kayra Aydin" pitchFamily="34" charset="0"/>
            </a:endParaRPr>
          </a:p>
          <a:p>
            <a:r>
              <a:rPr lang="tr-TR" dirty="0">
                <a:latin typeface="Kayra Aydin" pitchFamily="34" charset="0"/>
              </a:rPr>
              <a:t>Daha da açıklarsak kaç tane bütünümüz varsa o kadar  2 yarımımız olur.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60381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>
                <a:latin typeface="Kayra Aydin" pitchFamily="34" charset="0"/>
              </a:rPr>
              <a:t>ÖRNEK: 3 bütün elma kaç yarım elmadır?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         2 + 2 + 2 = 6 olmalı cevabımız.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Kuralımıza göre yaparsak şöyle olmalıydı:</a:t>
            </a:r>
          </a:p>
          <a:p>
            <a:pPr algn="ctr"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Bütün  X 2 Yarım = Toplam Yarım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 3     X 2 Yarım = 6 Yarım elma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28800"/>
            <a:ext cx="1689100" cy="13589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697" y="1628800"/>
            <a:ext cx="1689100" cy="13589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757" y="1619672"/>
            <a:ext cx="1689100" cy="1358900"/>
          </a:xfrm>
          <a:prstGeom prst="rect">
            <a:avLst/>
          </a:prstGeom>
        </p:spPr>
      </p:pic>
      <p:pic>
        <p:nvPicPr>
          <p:cNvPr id="7" name="Resim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80928"/>
            <a:ext cx="2028180" cy="977961"/>
          </a:xfrm>
          <a:prstGeom prst="rect">
            <a:avLst/>
          </a:prstGeom>
        </p:spPr>
      </p:pic>
      <p:pic>
        <p:nvPicPr>
          <p:cNvPr id="8" name="Resi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780927"/>
            <a:ext cx="2028180" cy="977961"/>
          </a:xfrm>
          <a:prstGeom prst="rect">
            <a:avLst/>
          </a:prstGeom>
        </p:spPr>
      </p:pic>
      <p:pic>
        <p:nvPicPr>
          <p:cNvPr id="9" name="Resim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908" y="2780928"/>
            <a:ext cx="2028180" cy="977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32656"/>
            <a:ext cx="8964488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>
                <a:latin typeface="Kayra Aydin" pitchFamily="34" charset="0"/>
              </a:rPr>
              <a:t>ÖRNEK: 4 bütün pasta kaç yarım pastadır?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 algn="ctr">
              <a:buNone/>
            </a:pPr>
            <a:endParaRPr lang="tr-TR" dirty="0"/>
          </a:p>
          <a:p>
            <a:pPr algn="ctr">
              <a:buNone/>
            </a:pPr>
            <a:r>
              <a:rPr lang="tr-TR" dirty="0"/>
              <a:t>        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2 + 2 + 2 + 2 = 8 olmalı cevabımız.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Kuralımıza göre yaparsak şöyle olmalıydı:</a:t>
            </a:r>
          </a:p>
          <a:p>
            <a:pPr algn="ctr"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Bütün  X 2 Yarım = Toplam Yarım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   4     X  2 Yarım = 8 Yarım pasta</a:t>
            </a:r>
          </a:p>
        </p:txBody>
      </p:sp>
      <p:pic>
        <p:nvPicPr>
          <p:cNvPr id="10" name="Picture 2" descr="Chocolate Cake With No Candles Clip Art at Clker.com - vector clip ..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84784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hocolate Cake With No Candles Clip Art at Clker.com - vector clip ..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484784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hocolate Cake With No Candles Clip Art at Clker.com - vector clip ..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484784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hocolate Cake With No Candles Clip Art at Clker.com - vector clip ..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1484784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9920" y="2852936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852936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8152" y="2852936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2852936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68392" y="2852936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2852936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00640" y="2852936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852936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Kayra Aydin" pitchFamily="34" charset="0"/>
              </a:rPr>
              <a:t>BÜTÜN KAVRAMI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4525963"/>
          </a:xfrm>
        </p:spPr>
        <p:txBody>
          <a:bodyPr>
            <a:normAutofit/>
          </a:bodyPr>
          <a:lstStyle/>
          <a:p>
            <a:r>
              <a:rPr lang="tr-TR" dirty="0">
                <a:latin typeface="Kayra Aydin" pitchFamily="34" charset="0"/>
              </a:rPr>
              <a:t>Parçalanmamış ,bölünmemiş, ayrılmamış her bir nesnenin tamamına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BÜTÜN</a:t>
            </a:r>
            <a:r>
              <a:rPr lang="tr-TR" dirty="0">
                <a:latin typeface="Kayra Aydin" pitchFamily="34" charset="0"/>
              </a:rPr>
              <a:t> yada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TAM </a:t>
            </a:r>
            <a:r>
              <a:rPr lang="tr-TR" dirty="0">
                <a:latin typeface="Kayra Aydin" pitchFamily="34" charset="0"/>
              </a:rPr>
              <a:t>denir.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r>
              <a:rPr lang="tr-TR" dirty="0">
                <a:latin typeface="Kayra Aydin" pitchFamily="34" charset="0"/>
              </a:rPr>
              <a:t>Bütün olan nesneler, parçalarına ayrılmamış , tam ve eksilmemiş haldedirler.</a:t>
            </a:r>
          </a:p>
          <a:p>
            <a:endParaRPr lang="tr-TR" dirty="0">
              <a:latin typeface="Kayra Aydin" pitchFamily="34" charset="0"/>
            </a:endParaRPr>
          </a:p>
          <a:p>
            <a:r>
              <a:rPr lang="tr-TR" dirty="0">
                <a:latin typeface="Kayra Aydin" pitchFamily="34" charset="0"/>
              </a:rPr>
              <a:t>Örnek olarak şu görselleri verebiliriz.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381328"/>
          </a:xfrm>
        </p:spPr>
        <p:txBody>
          <a:bodyPr/>
          <a:lstStyle/>
          <a:p>
            <a:r>
              <a:rPr lang="tr-TR" dirty="0">
                <a:latin typeface="Kayra Aydin" pitchFamily="34" charset="0"/>
              </a:rPr>
              <a:t>SORU: 6 bütün simit kaç yarım simit eder?</a:t>
            </a:r>
          </a:p>
          <a:p>
            <a:endParaRPr lang="tr-TR" dirty="0">
              <a:latin typeface="Kayra Aydin" pitchFamily="34" charset="0"/>
            </a:endParaRPr>
          </a:p>
          <a:p>
            <a:endParaRPr lang="tr-TR" dirty="0">
              <a:latin typeface="Kayra Aydin" pitchFamily="34" charset="0"/>
            </a:endParaRPr>
          </a:p>
          <a:p>
            <a:r>
              <a:rPr lang="tr-TR" dirty="0">
                <a:latin typeface="Kayra Aydin" pitchFamily="34" charset="0"/>
              </a:rPr>
              <a:t>SORU: 8 bütün muz kaç yarım muz eder?</a:t>
            </a:r>
          </a:p>
          <a:p>
            <a:endParaRPr lang="tr-TR" dirty="0">
              <a:latin typeface="Kayra Aydin" pitchFamily="34" charset="0"/>
            </a:endParaRPr>
          </a:p>
          <a:p>
            <a:endParaRPr lang="tr-TR" dirty="0">
              <a:latin typeface="Kayra Aydin" pitchFamily="34" charset="0"/>
            </a:endParaRPr>
          </a:p>
          <a:p>
            <a:r>
              <a:rPr lang="tr-TR" dirty="0">
                <a:latin typeface="Kayra Aydin" pitchFamily="34" charset="0"/>
              </a:rPr>
              <a:t>SORU: 7 bütün üçgen kaç yarım üçgen yapar?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Kayra Aydin" pitchFamily="34" charset="0"/>
              </a:rPr>
              <a:t>YARIM-BÜTÜN İLİŞKİSİ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atin typeface="Kayra Aydin" pitchFamily="34" charset="0"/>
              </a:rPr>
              <a:t>Bir bütünün iki yarım ettiğini öğrendik.</a:t>
            </a:r>
          </a:p>
          <a:p>
            <a:r>
              <a:rPr lang="tr-TR" dirty="0">
                <a:latin typeface="Kayra Aydin" pitchFamily="34" charset="0"/>
              </a:rPr>
              <a:t>Bu kuralın tersinin de doğru olduğunu söylemiştik.</a:t>
            </a:r>
          </a:p>
          <a:p>
            <a:pPr algn="ctr"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İKİ YARIM= BİR BÜTÜN </a:t>
            </a:r>
          </a:p>
          <a:p>
            <a:pPr algn="ctr"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eder demiştik hatırlarsak.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Bunu örneklerle gösterelim.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908720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908720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hocolate Cake With No Candles Clip Art at Clker.com - vector clip ...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2780928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7 Düz Ok Bağlayıcısı"/>
          <p:cNvCxnSpPr/>
          <p:nvPr/>
        </p:nvCxnSpPr>
        <p:spPr>
          <a:xfrm>
            <a:off x="3923928" y="2204864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4644008" y="2204864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2 İçerik Yer Tutucusu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latin typeface="Kayra Aydin" pitchFamily="34" charset="0"/>
              </a:rPr>
              <a:t>Dikkat edilirse iki yarım pasta bir bütün pasta ediyor.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2 yarım pasta= 1 bütün pasta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836712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836712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836712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7 Düz Ok Bağlayıcısı"/>
          <p:cNvCxnSpPr/>
          <p:nvPr/>
        </p:nvCxnSpPr>
        <p:spPr>
          <a:xfrm>
            <a:off x="1979712" y="2204864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2699792" y="2204864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>
            <a:off x="5364088" y="2276872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flipH="1">
            <a:off x="6084168" y="2276872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2924944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996952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2 İçerik Yer Tutucusu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latin typeface="Kayra Aydin" pitchFamily="34" charset="0"/>
              </a:rPr>
              <a:t>Dikkat edilirse 4 yarım pasta iki bütün pasta ediyor.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4 yarım pasta= 2 bütün pasta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052736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052736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52736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052736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052736"/>
            <a:ext cx="847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052736"/>
            <a:ext cx="8636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21 Düz Ok Bağlayıcısı"/>
          <p:cNvCxnSpPr/>
          <p:nvPr/>
        </p:nvCxnSpPr>
        <p:spPr>
          <a:xfrm>
            <a:off x="1331640" y="2420888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 flipH="1">
            <a:off x="2051720" y="2420888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3851920" y="2420888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 flipH="1">
            <a:off x="4572000" y="2420888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28 Düz Ok Bağlayıcısı"/>
          <p:cNvCxnSpPr/>
          <p:nvPr/>
        </p:nvCxnSpPr>
        <p:spPr>
          <a:xfrm>
            <a:off x="6516216" y="2420888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29 Düz Ok Bağlayıcısı"/>
          <p:cNvCxnSpPr/>
          <p:nvPr/>
        </p:nvCxnSpPr>
        <p:spPr>
          <a:xfrm flipH="1">
            <a:off x="7236296" y="2420888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140968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140968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140968"/>
            <a:ext cx="1679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2 İçerik Yer Tutucusu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latin typeface="Kayra Aydin" pitchFamily="34" charset="0"/>
              </a:rPr>
              <a:t>Dikkat edilirse 6 yarım pasta 3 bütün pasta ediyor.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6 yarım pasta= 3 bütün pasta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2028180" cy="977961"/>
          </a:xfrm>
          <a:prstGeom prst="rect">
            <a:avLst/>
          </a:prstGeom>
        </p:spPr>
      </p:pic>
      <p:pic>
        <p:nvPicPr>
          <p:cNvPr id="5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908720"/>
            <a:ext cx="2028180" cy="977961"/>
          </a:xfrm>
          <a:prstGeom prst="rect">
            <a:avLst/>
          </a:prstGeom>
        </p:spPr>
      </p:pic>
      <p:pic>
        <p:nvPicPr>
          <p:cNvPr id="6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908720"/>
            <a:ext cx="2028180" cy="977961"/>
          </a:xfrm>
          <a:prstGeom prst="rect">
            <a:avLst/>
          </a:prstGeom>
        </p:spPr>
      </p:pic>
      <p:pic>
        <p:nvPicPr>
          <p:cNvPr id="7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908720"/>
            <a:ext cx="2028180" cy="977961"/>
          </a:xfrm>
          <a:prstGeom prst="rect">
            <a:avLst/>
          </a:prstGeom>
        </p:spPr>
      </p:pic>
      <p:pic>
        <p:nvPicPr>
          <p:cNvPr id="8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420888"/>
            <a:ext cx="1689100" cy="1358900"/>
          </a:xfrm>
          <a:prstGeom prst="rect">
            <a:avLst/>
          </a:prstGeom>
        </p:spPr>
      </p:pic>
      <p:pic>
        <p:nvPicPr>
          <p:cNvPr id="9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420888"/>
            <a:ext cx="1689100" cy="1358900"/>
          </a:xfrm>
          <a:prstGeom prst="rect">
            <a:avLst/>
          </a:prstGeom>
        </p:spPr>
      </p:pic>
      <p:pic>
        <p:nvPicPr>
          <p:cNvPr id="10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420888"/>
            <a:ext cx="1689100" cy="1358900"/>
          </a:xfrm>
          <a:prstGeom prst="rect">
            <a:avLst/>
          </a:prstGeom>
        </p:spPr>
      </p:pic>
      <p:pic>
        <p:nvPicPr>
          <p:cNvPr id="11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420888"/>
            <a:ext cx="1689100" cy="1358900"/>
          </a:xfrm>
          <a:prstGeom prst="rect">
            <a:avLst/>
          </a:prstGeom>
        </p:spPr>
      </p:pic>
      <p:cxnSp>
        <p:nvCxnSpPr>
          <p:cNvPr id="12" name="11 Düz Ok Bağlayıcısı"/>
          <p:cNvCxnSpPr/>
          <p:nvPr/>
        </p:nvCxnSpPr>
        <p:spPr>
          <a:xfrm>
            <a:off x="467544" y="1772816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flipH="1">
            <a:off x="1187624" y="1772816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2699792" y="1844824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H="1">
            <a:off x="3419872" y="1844824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4860032" y="1844824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H="1">
            <a:off x="5580112" y="1844824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7020272" y="1844824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 flipH="1">
            <a:off x="7740352" y="1844824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2 İçerik Yer Tutucusu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latin typeface="Kayra Aydin" pitchFamily="34" charset="0"/>
              </a:rPr>
              <a:t>Dikkat edilirse 8 yarım elma 4 bütün elma ediyor.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8 yarım elma= 4 bütün elma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2 İçerik Yer Tutucusu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latin typeface="Kayra Aydin" pitchFamily="34" charset="0"/>
              </a:rPr>
              <a:t>2 yarım pasta= 1 bütün elma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4 yarım pasta= 2 bütün elma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6 yarım pasta= 3 bütün elma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8 yarım pasta= 4 bütün elma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10 yarım pasta= 5 bütün elma</a:t>
            </a:r>
          </a:p>
          <a:p>
            <a:pPr algn="ctr"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Dikkat edilecek olursa yarımdan bütüne çevirilerde bir kural gözümüze çarpacaktır.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120680"/>
          </a:xfrm>
        </p:spPr>
        <p:txBody>
          <a:bodyPr/>
          <a:lstStyle/>
          <a:p>
            <a:r>
              <a:rPr lang="tr-TR" dirty="0">
                <a:latin typeface="Kayra Aydin" pitchFamily="34" charset="0"/>
              </a:rPr>
              <a:t>Aslında yapılacak işlem şudur;</a:t>
            </a:r>
          </a:p>
          <a:p>
            <a:r>
              <a:rPr lang="tr-TR" dirty="0">
                <a:latin typeface="Kayra Aydin" pitchFamily="34" charset="0"/>
              </a:rPr>
              <a:t>Bize verilen yarımların içinde hep 2 yarımlar aramak olacaktır. Çünkü 2 yarım bir bütün ediyor. Yani verilen yarımları 2 şerli 2 şerli gruplarsam bütünleri elde ediyorum.</a:t>
            </a:r>
          </a:p>
          <a:p>
            <a:r>
              <a:rPr lang="tr-TR" dirty="0">
                <a:latin typeface="Kayra Aydin" pitchFamily="34" charset="0"/>
              </a:rPr>
              <a:t>O yüzden kuralım bana verilen yarımları 2’li gruplara ayırmak yani 2 ye bölmek..</a:t>
            </a:r>
          </a:p>
          <a:p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VERİLEN YARIM ÷ 2 = BÜTÜN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5433467"/>
          </a:xfrm>
        </p:spPr>
        <p:txBody>
          <a:bodyPr/>
          <a:lstStyle/>
          <a:p>
            <a:r>
              <a:rPr lang="tr-TR" dirty="0">
                <a:latin typeface="Kayra Aydin" pitchFamily="34" charset="0"/>
              </a:rPr>
              <a:t>ÖRNEK: 6 yarım elma kaç bütün elma eder?</a:t>
            </a:r>
          </a:p>
        </p:txBody>
      </p:sp>
      <p:pic>
        <p:nvPicPr>
          <p:cNvPr id="4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2028180" cy="977961"/>
          </a:xfrm>
          <a:prstGeom prst="rect">
            <a:avLst/>
          </a:prstGeom>
        </p:spPr>
      </p:pic>
      <p:pic>
        <p:nvPicPr>
          <p:cNvPr id="5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772816"/>
            <a:ext cx="2028180" cy="977961"/>
          </a:xfrm>
          <a:prstGeom prst="rect">
            <a:avLst/>
          </a:prstGeom>
        </p:spPr>
      </p:pic>
      <p:pic>
        <p:nvPicPr>
          <p:cNvPr id="6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772816"/>
            <a:ext cx="2028180" cy="977961"/>
          </a:xfrm>
          <a:prstGeom prst="rect">
            <a:avLst/>
          </a:prstGeom>
        </p:spPr>
      </p:pic>
      <p:cxnSp>
        <p:nvCxnSpPr>
          <p:cNvPr id="7" name="6 Düz Ok Bağlayıcısı"/>
          <p:cNvCxnSpPr/>
          <p:nvPr/>
        </p:nvCxnSpPr>
        <p:spPr>
          <a:xfrm>
            <a:off x="827584" y="2636912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1547664" y="2636912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>
            <a:off x="2771800" y="2708920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 flipH="1">
            <a:off x="3491880" y="2708920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4716016" y="2636912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5436096" y="2636912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212976"/>
            <a:ext cx="1296144" cy="1042762"/>
          </a:xfrm>
          <a:prstGeom prst="rect">
            <a:avLst/>
          </a:prstGeom>
        </p:spPr>
      </p:pic>
      <p:pic>
        <p:nvPicPr>
          <p:cNvPr id="1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212976"/>
            <a:ext cx="1296144" cy="1042762"/>
          </a:xfrm>
          <a:prstGeom prst="rect">
            <a:avLst/>
          </a:prstGeom>
        </p:spPr>
      </p:pic>
      <p:pic>
        <p:nvPicPr>
          <p:cNvPr id="15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84984"/>
            <a:ext cx="1296144" cy="1042762"/>
          </a:xfrm>
          <a:prstGeom prst="rect">
            <a:avLst/>
          </a:prstGeom>
        </p:spPr>
      </p:pic>
      <p:pic>
        <p:nvPicPr>
          <p:cNvPr id="16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12976"/>
            <a:ext cx="1296144" cy="1042762"/>
          </a:xfrm>
          <a:prstGeom prst="rect">
            <a:avLst/>
          </a:prstGeom>
        </p:spPr>
      </p:pic>
      <p:pic>
        <p:nvPicPr>
          <p:cNvPr id="17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140968"/>
            <a:ext cx="1296144" cy="1042762"/>
          </a:xfrm>
          <a:prstGeom prst="rect">
            <a:avLst/>
          </a:prstGeom>
        </p:spPr>
      </p:pic>
      <p:sp>
        <p:nvSpPr>
          <p:cNvPr id="18" name="2 İçerik Yer Tutucusu"/>
          <p:cNvSpPr txBox="1">
            <a:spLocks/>
          </p:cNvSpPr>
          <p:nvPr/>
        </p:nvSpPr>
        <p:spPr>
          <a:xfrm>
            <a:off x="0" y="4293096"/>
            <a:ext cx="9144000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Kuralımıza</a:t>
            </a:r>
            <a:r>
              <a:rPr kumimoji="0" lang="tr-TR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 göre yapacak olursak;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3200" baseline="0" dirty="0">
                <a:solidFill>
                  <a:srgbClr val="FF0000"/>
                </a:solidFill>
                <a:latin typeface="Kayra Aydin" pitchFamily="34" charset="0"/>
              </a:rPr>
              <a:t>Verilen</a:t>
            </a:r>
            <a:r>
              <a:rPr lang="tr-TR" sz="3200" dirty="0">
                <a:solidFill>
                  <a:srgbClr val="FF0000"/>
                </a:solidFill>
                <a:latin typeface="Kayra Aydin" pitchFamily="34" charset="0"/>
              </a:rPr>
              <a:t> yarım ÷ 2 = bütün</a:t>
            </a:r>
          </a:p>
          <a:p>
            <a:pPr marL="342900" lvl="0" indent="-342900">
              <a:spcBef>
                <a:spcPct val="20000"/>
              </a:spcBef>
            </a:pPr>
            <a:r>
              <a:rPr lang="tr-TR" sz="3200" dirty="0">
                <a:solidFill>
                  <a:srgbClr val="FF0000"/>
                </a:solidFill>
                <a:latin typeface="Kayra Aydin" pitchFamily="34" charset="0"/>
              </a:rPr>
              <a:t>                         6   ÷ 2 = 3 bütün elma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433467"/>
          </a:xfrm>
        </p:spPr>
        <p:txBody>
          <a:bodyPr/>
          <a:lstStyle/>
          <a:p>
            <a:r>
              <a:rPr lang="tr-TR" dirty="0">
                <a:latin typeface="Kayra Aydin" pitchFamily="34" charset="0"/>
              </a:rPr>
              <a:t>ÖRNEK:  10 yarım elma kaç bütün elma eder?</a:t>
            </a:r>
          </a:p>
        </p:txBody>
      </p:sp>
      <p:pic>
        <p:nvPicPr>
          <p:cNvPr id="5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7"/>
            <a:ext cx="1792037" cy="864096"/>
          </a:xfrm>
          <a:prstGeom prst="rect">
            <a:avLst/>
          </a:prstGeom>
        </p:spPr>
      </p:pic>
      <p:pic>
        <p:nvPicPr>
          <p:cNvPr id="9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72816"/>
            <a:ext cx="1792037" cy="864096"/>
          </a:xfrm>
          <a:prstGeom prst="rect">
            <a:avLst/>
          </a:prstGeom>
        </p:spPr>
      </p:pic>
      <p:pic>
        <p:nvPicPr>
          <p:cNvPr id="10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772816"/>
            <a:ext cx="1792037" cy="864096"/>
          </a:xfrm>
          <a:prstGeom prst="rect">
            <a:avLst/>
          </a:prstGeom>
        </p:spPr>
      </p:pic>
      <p:pic>
        <p:nvPicPr>
          <p:cNvPr id="11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772816"/>
            <a:ext cx="1792037" cy="864096"/>
          </a:xfrm>
          <a:prstGeom prst="rect">
            <a:avLst/>
          </a:prstGeom>
        </p:spPr>
      </p:pic>
      <p:pic>
        <p:nvPicPr>
          <p:cNvPr id="12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963" y="1772816"/>
            <a:ext cx="1792037" cy="864096"/>
          </a:xfrm>
          <a:prstGeom prst="rect">
            <a:avLst/>
          </a:prstGeom>
        </p:spPr>
      </p:pic>
      <p:cxnSp>
        <p:nvCxnSpPr>
          <p:cNvPr id="13" name="12 Düz Ok Bağlayıcısı"/>
          <p:cNvCxnSpPr/>
          <p:nvPr/>
        </p:nvCxnSpPr>
        <p:spPr>
          <a:xfrm>
            <a:off x="755576" y="2492896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flipH="1">
            <a:off x="1331640" y="2492896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555776" y="2492896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 flipH="1">
            <a:off x="3131840" y="2492896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4283968" y="2492896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flipH="1">
            <a:off x="4860032" y="2492896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5940152" y="2492896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 flipH="1">
            <a:off x="6516216" y="2492896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7812360" y="2492896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 flipH="1">
            <a:off x="8388424" y="2492896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996952"/>
            <a:ext cx="1152128" cy="926900"/>
          </a:xfrm>
          <a:prstGeom prst="rect">
            <a:avLst/>
          </a:prstGeom>
        </p:spPr>
      </p:pic>
      <p:pic>
        <p:nvPicPr>
          <p:cNvPr id="2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996952"/>
            <a:ext cx="1152128" cy="926900"/>
          </a:xfrm>
          <a:prstGeom prst="rect">
            <a:avLst/>
          </a:prstGeom>
        </p:spPr>
      </p:pic>
      <p:pic>
        <p:nvPicPr>
          <p:cNvPr id="25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96952"/>
            <a:ext cx="1152128" cy="926900"/>
          </a:xfrm>
          <a:prstGeom prst="rect">
            <a:avLst/>
          </a:prstGeom>
        </p:spPr>
      </p:pic>
      <p:pic>
        <p:nvPicPr>
          <p:cNvPr id="26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996952"/>
            <a:ext cx="1152128" cy="926900"/>
          </a:xfrm>
          <a:prstGeom prst="rect">
            <a:avLst/>
          </a:prstGeom>
        </p:spPr>
      </p:pic>
      <p:pic>
        <p:nvPicPr>
          <p:cNvPr id="27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2996952"/>
            <a:ext cx="1152128" cy="926900"/>
          </a:xfrm>
          <a:prstGeom prst="rect">
            <a:avLst/>
          </a:prstGeom>
        </p:spPr>
      </p:pic>
      <p:sp>
        <p:nvSpPr>
          <p:cNvPr id="28" name="2 İçerik Yer Tutucusu"/>
          <p:cNvSpPr txBox="1">
            <a:spLocks/>
          </p:cNvSpPr>
          <p:nvPr/>
        </p:nvSpPr>
        <p:spPr>
          <a:xfrm>
            <a:off x="0" y="4293096"/>
            <a:ext cx="9144000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Kuralımıza</a:t>
            </a:r>
            <a:r>
              <a:rPr kumimoji="0" lang="tr-TR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 göre yapacak olursak;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3200" baseline="0" dirty="0">
                <a:solidFill>
                  <a:srgbClr val="FF0000"/>
                </a:solidFill>
                <a:latin typeface="Kayra Aydin" pitchFamily="34" charset="0"/>
              </a:rPr>
              <a:t>Verilen</a:t>
            </a:r>
            <a:r>
              <a:rPr lang="tr-TR" sz="3200" dirty="0">
                <a:solidFill>
                  <a:srgbClr val="FF0000"/>
                </a:solidFill>
                <a:latin typeface="Kayra Aydin" pitchFamily="34" charset="0"/>
              </a:rPr>
              <a:t> yarım ÷ 2 = bütün</a:t>
            </a:r>
          </a:p>
          <a:p>
            <a:pPr marL="342900" lvl="0" indent="-342900">
              <a:spcBef>
                <a:spcPct val="20000"/>
              </a:spcBef>
            </a:pPr>
            <a:r>
              <a:rPr lang="tr-TR" sz="3200" dirty="0">
                <a:solidFill>
                  <a:srgbClr val="FF0000"/>
                </a:solidFill>
                <a:latin typeface="Kayra Aydin" pitchFamily="34" charset="0"/>
              </a:rPr>
              <a:t>                         10   ÷ 2 = 5 bütün elma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492896"/>
            <a:ext cx="2674640" cy="720080"/>
          </a:xfrm>
        </p:spPr>
        <p:txBody>
          <a:bodyPr anchor="ctr">
            <a:normAutofit fontScale="70000" lnSpcReduction="20000"/>
          </a:bodyPr>
          <a:lstStyle/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Bir bütün</a:t>
            </a: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karpuz</a:t>
            </a:r>
          </a:p>
        </p:txBody>
      </p:sp>
      <p:pic>
        <p:nvPicPr>
          <p:cNvPr id="1026" name="Picture 2" descr="C:\Users\Acer pc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2656"/>
            <a:ext cx="2143125" cy="2143125"/>
          </a:xfrm>
          <a:prstGeom prst="rect">
            <a:avLst/>
          </a:prstGeom>
          <a:noFill/>
        </p:spPr>
      </p:pic>
      <p:pic>
        <p:nvPicPr>
          <p:cNvPr id="1027" name="Picture 3" descr="C:\Users\Acer pc\Desktop\indir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260648"/>
            <a:ext cx="2143125" cy="2143125"/>
          </a:xfrm>
          <a:prstGeom prst="rect">
            <a:avLst/>
          </a:prstGeom>
          <a:noFill/>
        </p:spPr>
      </p:pic>
      <p:pic>
        <p:nvPicPr>
          <p:cNvPr id="1028" name="Picture 4" descr="C:\Users\Acer pc\Desktop\indir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548680"/>
            <a:ext cx="2143125" cy="2143125"/>
          </a:xfrm>
          <a:prstGeom prst="rect">
            <a:avLst/>
          </a:prstGeom>
          <a:noFill/>
        </p:spPr>
      </p:pic>
      <p:pic>
        <p:nvPicPr>
          <p:cNvPr id="1029" name="Picture 5" descr="C:\Users\Acer pc\Desktop\images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3645024"/>
            <a:ext cx="2266950" cy="2009775"/>
          </a:xfrm>
          <a:prstGeom prst="rect">
            <a:avLst/>
          </a:prstGeom>
          <a:noFill/>
        </p:spPr>
      </p:pic>
      <p:pic>
        <p:nvPicPr>
          <p:cNvPr id="1030" name="Picture 6" descr="C:\Users\Acer pc\Desktop\images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39952" y="3933056"/>
            <a:ext cx="1318642" cy="1520539"/>
          </a:xfrm>
          <a:prstGeom prst="rect">
            <a:avLst/>
          </a:prstGeom>
          <a:noFill/>
        </p:spPr>
      </p:pic>
      <p:pic>
        <p:nvPicPr>
          <p:cNvPr id="1031" name="Picture 7" descr="C:\Users\Acer pc\Desktop\indir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0" y="3789040"/>
            <a:ext cx="2362200" cy="1933575"/>
          </a:xfrm>
          <a:prstGeom prst="rect">
            <a:avLst/>
          </a:prstGeom>
          <a:noFill/>
        </p:spPr>
      </p:pic>
      <p:sp>
        <p:nvSpPr>
          <p:cNvPr id="10" name="2 İçerik Yer Tutucusu"/>
          <p:cNvSpPr txBox="1">
            <a:spLocks/>
          </p:cNvSpPr>
          <p:nvPr/>
        </p:nvSpPr>
        <p:spPr>
          <a:xfrm>
            <a:off x="3419872" y="2492896"/>
            <a:ext cx="267464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Bir bütün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3200" dirty="0">
                <a:latin typeface="Kayra Aydin" pitchFamily="34" charset="0"/>
              </a:rPr>
              <a:t>elma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n-ea"/>
              <a:cs typeface="+mn-cs"/>
            </a:endParaRPr>
          </a:p>
        </p:txBody>
      </p:sp>
      <p:sp>
        <p:nvSpPr>
          <p:cNvPr id="11" name="2 İçerik Yer Tutucusu"/>
          <p:cNvSpPr txBox="1">
            <a:spLocks/>
          </p:cNvSpPr>
          <p:nvPr/>
        </p:nvSpPr>
        <p:spPr>
          <a:xfrm>
            <a:off x="6469360" y="2420888"/>
            <a:ext cx="267464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Bir bütün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3200" noProof="0" dirty="0">
                <a:latin typeface="Kayra Aydin" pitchFamily="34" charset="0"/>
              </a:rPr>
              <a:t>ekmek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n-ea"/>
              <a:cs typeface="+mn-cs"/>
            </a:endParaRPr>
          </a:p>
        </p:txBody>
      </p:sp>
      <p:sp>
        <p:nvSpPr>
          <p:cNvPr id="12" name="2 İçerik Yer Tutucusu"/>
          <p:cNvSpPr txBox="1">
            <a:spLocks/>
          </p:cNvSpPr>
          <p:nvPr/>
        </p:nvSpPr>
        <p:spPr>
          <a:xfrm>
            <a:off x="611560" y="5589240"/>
            <a:ext cx="267464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Bir bütün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3200" noProof="0" dirty="0">
                <a:latin typeface="Kayra Aydin" pitchFamily="34" charset="0"/>
              </a:rPr>
              <a:t>pasta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n-ea"/>
              <a:cs typeface="+mn-cs"/>
            </a:endParaRPr>
          </a:p>
        </p:txBody>
      </p:sp>
      <p:sp>
        <p:nvSpPr>
          <p:cNvPr id="13" name="2 İçerik Yer Tutucusu"/>
          <p:cNvSpPr txBox="1">
            <a:spLocks/>
          </p:cNvSpPr>
          <p:nvPr/>
        </p:nvSpPr>
        <p:spPr>
          <a:xfrm>
            <a:off x="3563888" y="5589240"/>
            <a:ext cx="267464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Bir bütün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3200" noProof="0" dirty="0">
                <a:latin typeface="Kayra Aydin" pitchFamily="34" charset="0"/>
              </a:rPr>
              <a:t>nar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n-ea"/>
              <a:cs typeface="+mn-cs"/>
            </a:endParaRPr>
          </a:p>
        </p:txBody>
      </p:sp>
      <p:sp>
        <p:nvSpPr>
          <p:cNvPr id="14" name="2 İçerik Yer Tutucusu"/>
          <p:cNvSpPr txBox="1">
            <a:spLocks/>
          </p:cNvSpPr>
          <p:nvPr/>
        </p:nvSpPr>
        <p:spPr>
          <a:xfrm>
            <a:off x="6469360" y="5517232"/>
            <a:ext cx="267464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Bir bütün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3200" noProof="0" dirty="0">
                <a:latin typeface="Kayra Aydin" pitchFamily="34" charset="0"/>
              </a:rPr>
              <a:t>kelebek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79512" y="1556792"/>
            <a:ext cx="50462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27584" y="1556792"/>
            <a:ext cx="51407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2 İçerik Yer Tutucusu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/>
          <a:lstStyle/>
          <a:p>
            <a:pPr>
              <a:buNone/>
            </a:pPr>
            <a:r>
              <a:rPr lang="tr-TR" dirty="0">
                <a:latin typeface="Kayra Aydin" pitchFamily="34" charset="0"/>
              </a:rPr>
              <a:t>ÖRNEK: 12 yarım pasta kaç bütün pasta eder?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619672" y="1556792"/>
            <a:ext cx="50462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267744" y="1556792"/>
            <a:ext cx="51407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131840" y="1556792"/>
            <a:ext cx="50462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779912" y="1556792"/>
            <a:ext cx="51407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572000" y="1556792"/>
            <a:ext cx="50462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220072" y="1556792"/>
            <a:ext cx="51407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940152" y="1556792"/>
            <a:ext cx="50462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1556792"/>
            <a:ext cx="51407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308304" y="1556792"/>
            <a:ext cx="50462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6376" y="1556792"/>
            <a:ext cx="51407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16 Düz Ok Bağlayıcısı"/>
          <p:cNvCxnSpPr/>
          <p:nvPr/>
        </p:nvCxnSpPr>
        <p:spPr>
          <a:xfrm>
            <a:off x="323528" y="2276872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flipH="1">
            <a:off x="899592" y="2276872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1763688" y="2276872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 flipH="1">
            <a:off x="2339752" y="2276872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3275856" y="2276872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 flipH="1">
            <a:off x="3851920" y="2276872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4788024" y="2276872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 flipH="1">
            <a:off x="5364088" y="2276872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6084168" y="2204864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25 Düz Ok Bağlayıcısı"/>
          <p:cNvCxnSpPr/>
          <p:nvPr/>
        </p:nvCxnSpPr>
        <p:spPr>
          <a:xfrm flipH="1">
            <a:off x="6660232" y="2204864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7524328" y="2276872"/>
            <a:ext cx="360288" cy="5185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 flipH="1">
            <a:off x="8100392" y="2276872"/>
            <a:ext cx="288032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852936"/>
            <a:ext cx="101579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2852936"/>
            <a:ext cx="101579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924944"/>
            <a:ext cx="101579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924944"/>
            <a:ext cx="101579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924944"/>
            <a:ext cx="101579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Chocolate Cake With No Candles Clip Art at Clker.com - vector clip ..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2852936"/>
            <a:ext cx="101579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2 İçerik Yer Tutucusu"/>
          <p:cNvSpPr txBox="1">
            <a:spLocks/>
          </p:cNvSpPr>
          <p:nvPr/>
        </p:nvSpPr>
        <p:spPr>
          <a:xfrm>
            <a:off x="0" y="4293096"/>
            <a:ext cx="9144000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Kuralımıza</a:t>
            </a:r>
            <a:r>
              <a:rPr kumimoji="0" lang="tr-TR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 göre yapacak olursak;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3200" baseline="0" dirty="0">
                <a:solidFill>
                  <a:srgbClr val="FF0000"/>
                </a:solidFill>
                <a:latin typeface="Kayra Aydin" pitchFamily="34" charset="0"/>
              </a:rPr>
              <a:t>Verilen</a:t>
            </a:r>
            <a:r>
              <a:rPr lang="tr-TR" sz="3200" dirty="0">
                <a:solidFill>
                  <a:srgbClr val="FF0000"/>
                </a:solidFill>
                <a:latin typeface="Kayra Aydin" pitchFamily="34" charset="0"/>
              </a:rPr>
              <a:t> yarım ÷ 2 = bütün</a:t>
            </a:r>
          </a:p>
          <a:p>
            <a:pPr marL="342900" lvl="0" indent="-342900">
              <a:spcBef>
                <a:spcPct val="20000"/>
              </a:spcBef>
            </a:pPr>
            <a:r>
              <a:rPr lang="tr-TR" sz="3200" dirty="0">
                <a:solidFill>
                  <a:srgbClr val="FF0000"/>
                </a:solidFill>
                <a:latin typeface="Kayra Aydin" pitchFamily="34" charset="0"/>
              </a:rPr>
              <a:t>                         12   ÷ 2 = 6 bütün pasta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8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SORU</a:t>
            </a:r>
            <a:r>
              <a:rPr lang="tr-TR" dirty="0">
                <a:latin typeface="Kayra Aydin" pitchFamily="34" charset="0"/>
              </a:rPr>
              <a:t>: 16 yarım simit kaç bütün simit eder?</a:t>
            </a:r>
          </a:p>
          <a:p>
            <a:endParaRPr lang="tr-TR" dirty="0">
              <a:latin typeface="Kayra Aydin" pitchFamily="34" charset="0"/>
            </a:endParaRPr>
          </a:p>
          <a:p>
            <a:endParaRPr lang="tr-TR" dirty="0">
              <a:latin typeface="Kayra Aydin" pitchFamily="34" charset="0"/>
            </a:endParaRPr>
          </a:p>
          <a:p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SORU</a:t>
            </a:r>
            <a:r>
              <a:rPr lang="tr-TR" dirty="0">
                <a:latin typeface="Kayra Aydin" pitchFamily="34" charset="0"/>
              </a:rPr>
              <a:t>: 18 yarım muz kaç bütün muz eder?</a:t>
            </a:r>
          </a:p>
          <a:p>
            <a:endParaRPr lang="tr-TR" dirty="0">
              <a:latin typeface="Kayra Aydin" pitchFamily="34" charset="0"/>
            </a:endParaRPr>
          </a:p>
          <a:p>
            <a:endParaRPr lang="tr-TR" dirty="0">
              <a:latin typeface="Kayra Aydin" pitchFamily="34" charset="0"/>
            </a:endParaRPr>
          </a:p>
          <a:p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SORU</a:t>
            </a:r>
            <a:r>
              <a:rPr lang="tr-TR" dirty="0">
                <a:latin typeface="Kayra Aydin" pitchFamily="34" charset="0"/>
              </a:rPr>
              <a:t>: 14 yarım ceviz kaç bütün ceviz eder?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Kayra Aydin" pitchFamily="34" charset="0"/>
              </a:rPr>
              <a:t>YARIM KAVRAMI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!!!</a:t>
            </a:r>
            <a:r>
              <a:rPr lang="tr-TR" dirty="0">
                <a:latin typeface="Kayra Aydin" pitchFamily="34" charset="0"/>
              </a:rPr>
              <a:t> Bir bütünü iki eşit parçaya böldüğümüzde yani ortadan ikiye böldüğümüzde elde ettiğimiz eşit parçalardan her birine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YARIM</a:t>
            </a:r>
            <a:r>
              <a:rPr lang="tr-TR" dirty="0">
                <a:latin typeface="Kayra Aydin" pitchFamily="34" charset="0"/>
              </a:rPr>
              <a:t> denir.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!!!</a:t>
            </a:r>
            <a:r>
              <a:rPr lang="tr-TR" dirty="0">
                <a:latin typeface="Kayra Aydin" pitchFamily="34" charset="0"/>
              </a:rPr>
              <a:t> Bir bütünü iki eşit parçaya bölersek iki eşit yarımımız olur.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İçerik Yer Tutucusu"/>
          <p:cNvSpPr txBox="1">
            <a:spLocks/>
          </p:cNvSpPr>
          <p:nvPr/>
        </p:nvSpPr>
        <p:spPr>
          <a:xfrm>
            <a:off x="179512" y="206084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Resim 1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-27384"/>
            <a:ext cx="4161463" cy="2808312"/>
          </a:xfrm>
          <a:prstGeom prst="rect">
            <a:avLst/>
          </a:prstGeom>
          <a:noFill/>
        </p:spPr>
      </p:pic>
      <p:pic>
        <p:nvPicPr>
          <p:cNvPr id="8" name="Resim 18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76672"/>
            <a:ext cx="4589211" cy="2160240"/>
          </a:xfrm>
          <a:prstGeom prst="rect">
            <a:avLst/>
          </a:prstGeom>
          <a:noFill/>
        </p:spPr>
      </p:pic>
      <p:sp>
        <p:nvSpPr>
          <p:cNvPr id="13" name="2 İçerik Yer Tutucusu"/>
          <p:cNvSpPr>
            <a:spLocks noGrp="1"/>
          </p:cNvSpPr>
          <p:nvPr>
            <p:ph idx="1"/>
          </p:nvPr>
        </p:nvSpPr>
        <p:spPr>
          <a:xfrm>
            <a:off x="0" y="3140968"/>
            <a:ext cx="9144000" cy="2520280"/>
          </a:xfrm>
        </p:spPr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Yukarıda da görüldüğü gibi bir ekmeği ortadan ikiye eşit olarak böldüğümüzde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iki tane eşit yarım ekmek</a:t>
            </a:r>
            <a:r>
              <a:rPr lang="tr-TR" dirty="0">
                <a:latin typeface="Kayra Aydin" pitchFamily="34" charset="0"/>
              </a:rPr>
              <a:t> elde ederiz. 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Resim 1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65041"/>
            <a:ext cx="2008410" cy="3179983"/>
          </a:xfrm>
          <a:prstGeom prst="rect">
            <a:avLst/>
          </a:prstGeom>
          <a:noFill/>
        </p:spPr>
      </p:pic>
      <p:pic>
        <p:nvPicPr>
          <p:cNvPr id="3075" name="Resim 1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620688"/>
            <a:ext cx="1950876" cy="3075378"/>
          </a:xfrm>
          <a:prstGeom prst="rect">
            <a:avLst/>
          </a:prstGeom>
          <a:noFill/>
        </p:spPr>
      </p:pic>
      <p:sp>
        <p:nvSpPr>
          <p:cNvPr id="6" name="2 İçerik Yer Tutucusu"/>
          <p:cNvSpPr>
            <a:spLocks noGrp="1"/>
          </p:cNvSpPr>
          <p:nvPr>
            <p:ph idx="1"/>
          </p:nvPr>
        </p:nvSpPr>
        <p:spPr>
          <a:xfrm>
            <a:off x="0" y="3717032"/>
            <a:ext cx="9144000" cy="2941787"/>
          </a:xfrm>
        </p:spPr>
        <p:txBody>
          <a:bodyPr/>
          <a:lstStyle/>
          <a:p>
            <a:pPr algn="ctr"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Yukarıda da görüldüğü gibi bir pastayı ortadan ikiye eşit olarak böldüğümüzde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iki tane eşit yarım pasta</a:t>
            </a:r>
            <a:r>
              <a:rPr lang="tr-TR" dirty="0">
                <a:latin typeface="Kayra Aydin" pitchFamily="34" charset="0"/>
              </a:rPr>
              <a:t> elde ederiz. 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Resim 1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0"/>
            <a:ext cx="2512541" cy="3350058"/>
          </a:xfrm>
          <a:prstGeom prst="rect">
            <a:avLst/>
          </a:prstGeom>
          <a:noFill/>
        </p:spPr>
      </p:pic>
      <p:pic>
        <p:nvPicPr>
          <p:cNvPr id="4099" name="Resim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88640"/>
            <a:ext cx="2481811" cy="3088814"/>
          </a:xfrm>
          <a:prstGeom prst="rect">
            <a:avLst/>
          </a:prstGeom>
          <a:noFill/>
        </p:spPr>
      </p:pic>
      <p:sp>
        <p:nvSpPr>
          <p:cNvPr id="6" name="2 İçerik Yer Tutucusu"/>
          <p:cNvSpPr>
            <a:spLocks noGrp="1"/>
          </p:cNvSpPr>
          <p:nvPr>
            <p:ph idx="1"/>
          </p:nvPr>
        </p:nvSpPr>
        <p:spPr>
          <a:xfrm>
            <a:off x="0" y="3717032"/>
            <a:ext cx="9144000" cy="2941787"/>
          </a:xfrm>
        </p:spPr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Dikkat edilirse bir kelebeği ortadan ikiye eşit olarak böldüğümüzde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iki tane eşit yarım kelebek</a:t>
            </a:r>
            <a:r>
              <a:rPr lang="tr-TR" dirty="0">
                <a:latin typeface="Kayra Aydin" pitchFamily="34" charset="0"/>
              </a:rPr>
              <a:t> elde ederiz. 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5-Nokta Yıldız"/>
          <p:cNvSpPr/>
          <p:nvPr/>
        </p:nvSpPr>
        <p:spPr>
          <a:xfrm>
            <a:off x="2411760" y="332656"/>
            <a:ext cx="3888432" cy="3528392"/>
          </a:xfrm>
          <a:prstGeom prst="star5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5 Düz Ok Bağlayıcısı"/>
          <p:cNvCxnSpPr/>
          <p:nvPr/>
        </p:nvCxnSpPr>
        <p:spPr>
          <a:xfrm>
            <a:off x="4355976" y="0"/>
            <a:ext cx="0" cy="429309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2 İçerik Yer Tutucusu"/>
          <p:cNvSpPr>
            <a:spLocks noGrp="1"/>
          </p:cNvSpPr>
          <p:nvPr>
            <p:ph idx="1"/>
          </p:nvPr>
        </p:nvSpPr>
        <p:spPr>
          <a:xfrm>
            <a:off x="0" y="3717032"/>
            <a:ext cx="9144000" cy="2941787"/>
          </a:xfrm>
        </p:spPr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Dikkat edilirse bir yıldızı ortadan ikiye eşit olarak böldüğümüzde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iki tane eşit yarım yıldız</a:t>
            </a:r>
            <a:r>
              <a:rPr lang="tr-TR" dirty="0">
                <a:latin typeface="Kayra Aydin" pitchFamily="34" charset="0"/>
              </a:rPr>
              <a:t> elde ederiz. 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4725144"/>
            <a:ext cx="8229600" cy="1689051"/>
          </a:xfrm>
        </p:spPr>
        <p:txBody>
          <a:bodyPr/>
          <a:lstStyle/>
          <a:p>
            <a:r>
              <a:rPr lang="tr-TR" dirty="0">
                <a:latin typeface="Kayra Aydin" pitchFamily="34" charset="0"/>
              </a:rPr>
              <a:t>Dikkat edilirse bir dörtgeni ortadan ikiye eşit olarak böldüğümüzde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iki tane eşit yarım dörtgen</a:t>
            </a:r>
            <a:r>
              <a:rPr lang="tr-TR" dirty="0">
                <a:latin typeface="Kayra Aydin" pitchFamily="34" charset="0"/>
              </a:rPr>
              <a:t> elde ederiz. </a:t>
            </a:r>
          </a:p>
          <a:p>
            <a:endParaRPr lang="tr-TR" dirty="0"/>
          </a:p>
        </p:txBody>
      </p:sp>
      <p:sp>
        <p:nvSpPr>
          <p:cNvPr id="4" name="3 Elmas"/>
          <p:cNvSpPr/>
          <p:nvPr/>
        </p:nvSpPr>
        <p:spPr>
          <a:xfrm>
            <a:off x="2411760" y="476672"/>
            <a:ext cx="4032448" cy="3528392"/>
          </a:xfrm>
          <a:prstGeom prst="diamond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4427984" y="0"/>
            <a:ext cx="0" cy="429309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792</Words>
  <PresentationFormat>Ekran Gösterisi (4:3)</PresentationFormat>
  <Paragraphs>142</Paragraphs>
  <Slides>31</Slides>
  <Notes>11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5" baseType="lpstr">
      <vt:lpstr>Arial</vt:lpstr>
      <vt:lpstr>Calibri</vt:lpstr>
      <vt:lpstr>Kayra Aydin</vt:lpstr>
      <vt:lpstr>Ofis Teması</vt:lpstr>
      <vt:lpstr>KESİRLER</vt:lpstr>
      <vt:lpstr>BÜTÜN KAVRAMI</vt:lpstr>
      <vt:lpstr>PowerPoint Sunusu</vt:lpstr>
      <vt:lpstr>YARIM KAVRAMI</vt:lpstr>
      <vt:lpstr>PowerPoint Sunusu</vt:lpstr>
      <vt:lpstr>PowerPoint Sunusu</vt:lpstr>
      <vt:lpstr>PowerPoint Sunusu</vt:lpstr>
      <vt:lpstr>PowerPoint Sunusu</vt:lpstr>
      <vt:lpstr>PowerPoint Sunusu</vt:lpstr>
      <vt:lpstr>BÜTÜN-YARIM İLİŞKİSİ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YARIM-BÜTÜN İLİŞKİSİ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2021-04-18T11:18:57Z</dcterms:created>
  <dcterms:modified xsi:type="dcterms:W3CDTF">2021-04-19T10:57:57Z</dcterms:modified>
  <cp:category>https://www.sorubak.com</cp:category>
</cp:coreProperties>
</file>