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96" y="-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1D553-008A-4120-9CF6-1754AAA9643C}" type="datetimeFigureOut">
              <a:rPr lang="tr-TR" smtClean="0"/>
              <a:pPr/>
              <a:t>01/10/2020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5CA14-FB0B-43A7-9728-85FEFBC3B80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86719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5CA14-FB0B-43A7-9728-85FEFBC3B80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72379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5CA14-FB0B-43A7-9728-85FEFBC3B80E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985613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4F1F09-DADF-4744-AD3F-A3871142EE4E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85891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9135A-0BAE-4604-9A5A-97D1FAF1913D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1701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D38CB-E666-48F1-BACC-10D021583953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5838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2B44F-39F2-4E34-A044-9FA5AE62888E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5415981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174BE-2F42-4025-8405-0F3C1D8DB43B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40175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7ADC6-E44A-41CD-9BEB-1859246A8D0C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0097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13BE-AE8E-490A-B570-263FFA1352A8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87559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B6F243-53C1-4CF8-9EDF-9B2DE10087B5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24765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FF6C0-51AE-45BF-BE39-3394A623CFD2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7886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E1983-E8BF-42E9-8A9C-947DF51B487B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561125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DAEE7-9939-4ABC-983D-314F5BEB8556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725568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2D1E5-389C-410F-ADBC-49500FA47463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3131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A4C0-4E61-4ED9-8CCA-7624B929BCF6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40574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3C24F-A027-45BB-9ABA-8FBB10FBBEF5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2430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4605D-CC55-4647-A109-6A577EDF479E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33794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BBFAC-ACB2-497D-B842-23FD77A9C6F0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39856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0DF89-AABB-4605-82F0-CD16B1431C6F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4503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7DB5A8D-A901-4EC2-B1AE-9F24977A49E2}" type="datetime1">
              <a:rPr lang="tr-TR" smtClean="0"/>
              <a:pPr/>
              <a:t>01/10/2020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9579A-17F9-4EAF-A294-220623149D3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897993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MATEMATİK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BASAMAK ADLARI VE BASAMAK DEĞERİ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MUHAMMMET TERZİOĞLU</a:t>
            </a:r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3315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1944546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1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4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Düz Ok Bağlayıcısı 2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>
                <a:solidFill>
                  <a:schemeClr val="bg1"/>
                </a:solidFill>
              </a:rPr>
              <a:t>1</a:t>
            </a:r>
            <a:r>
              <a:rPr lang="tr-TR" sz="4800" b="1" dirty="0" smtClean="0">
                <a:solidFill>
                  <a:schemeClr val="bg1"/>
                </a:solidFill>
              </a:rPr>
              <a:t>4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irsek Bağlayıcısı 6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3083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7593987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5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0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Düz Ok Bağlayıcısı 2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50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irsek Bağlayıcısı 6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4514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14691705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6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6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Düz Ok Bağlayıcısı 2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66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irsek Bağlayıcısı 6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451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46544958"/>
              </p:ext>
            </p:extLst>
          </p:nvPr>
        </p:nvGraphicFramePr>
        <p:xfrm>
          <a:off x="856341" y="1447800"/>
          <a:ext cx="9114972" cy="499895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557486"/>
                <a:gridCol w="4557486"/>
              </a:tblGrid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VERİLEN BİLGİLER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SAYI</a:t>
                      </a:r>
                      <a:endParaRPr lang="tr-TR" dirty="0"/>
                    </a:p>
                  </a:txBody>
                  <a:tcPr/>
                </a:tc>
              </a:tr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ONLAR</a:t>
                      </a:r>
                      <a:r>
                        <a:rPr lang="tr-TR" baseline="0" dirty="0" smtClean="0"/>
                        <a:t> BASAMAĞI 4</a:t>
                      </a:r>
                    </a:p>
                    <a:p>
                      <a:r>
                        <a:rPr lang="tr-TR" baseline="0" dirty="0" smtClean="0"/>
                        <a:t>BİRLER BASAMAĞI  2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ONLAR BASAMAĞI 3</a:t>
                      </a:r>
                    </a:p>
                    <a:p>
                      <a:r>
                        <a:rPr lang="tr-TR" dirty="0" smtClean="0"/>
                        <a:t>BİRLER BASAMAĞI</a:t>
                      </a:r>
                      <a:r>
                        <a:rPr lang="tr-TR" baseline="0" dirty="0" smtClean="0"/>
                        <a:t>  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BİRLER BASAMAĞI  6</a:t>
                      </a:r>
                    </a:p>
                    <a:p>
                      <a:r>
                        <a:rPr lang="tr-TR" dirty="0" smtClean="0"/>
                        <a:t>ONLAR BASAMAĞI</a:t>
                      </a:r>
                      <a:r>
                        <a:rPr lang="tr-TR" baseline="0" dirty="0" smtClean="0"/>
                        <a:t> 7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BİRLER</a:t>
                      </a:r>
                      <a:r>
                        <a:rPr lang="tr-TR" baseline="0" dirty="0" smtClean="0"/>
                        <a:t> BASAMAĞI  0</a:t>
                      </a:r>
                    </a:p>
                    <a:p>
                      <a:r>
                        <a:rPr lang="tr-TR" baseline="0" dirty="0" smtClean="0"/>
                        <a:t>ONLAR BASAMAĞI 5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ONLAR BASAMAĞI</a:t>
                      </a:r>
                      <a:r>
                        <a:rPr lang="tr-TR" baseline="0" dirty="0" smtClean="0"/>
                        <a:t> 6</a:t>
                      </a:r>
                    </a:p>
                    <a:p>
                      <a:r>
                        <a:rPr lang="tr-TR" baseline="0" dirty="0" smtClean="0"/>
                        <a:t>BİRLER BASAMAĞI  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714137">
                <a:tc>
                  <a:txBody>
                    <a:bodyPr/>
                    <a:lstStyle/>
                    <a:p>
                      <a:r>
                        <a:rPr lang="tr-TR" dirty="0" smtClean="0"/>
                        <a:t>ONLAR BASAMAĞI 5</a:t>
                      </a:r>
                    </a:p>
                    <a:p>
                      <a:r>
                        <a:rPr lang="tr-TR" dirty="0" smtClean="0"/>
                        <a:t>BİRLER BASAMAĞI</a:t>
                      </a:r>
                      <a:r>
                        <a:rPr lang="tr-TR" baseline="0" dirty="0" smtClean="0"/>
                        <a:t>  3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13</a:t>
            </a:fld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1954076" y="679572"/>
            <a:ext cx="716089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Aşağıda verilen bilgilere göre doğu sayıları bulalım</a:t>
            </a:r>
            <a:endParaRPr lang="tr-TR" sz="2000" b="1" cap="none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764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356669" y="-1881781"/>
            <a:ext cx="8825658" cy="3329581"/>
          </a:xfrm>
        </p:spPr>
        <p:txBody>
          <a:bodyPr/>
          <a:lstStyle/>
          <a:p>
            <a:r>
              <a:rPr lang="tr-TR" dirty="0" smtClean="0"/>
              <a:t>BASAMAK DEĞERİ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56669" y="1447800"/>
            <a:ext cx="8825658" cy="861420"/>
          </a:xfrm>
        </p:spPr>
        <p:txBody>
          <a:bodyPr/>
          <a:lstStyle/>
          <a:p>
            <a:r>
              <a:rPr lang="tr-TR" dirty="0" smtClean="0">
                <a:solidFill>
                  <a:schemeClr val="tx1"/>
                </a:solidFill>
              </a:rPr>
              <a:t>rakamın sayı içinde bulunduğu basamağa göre aldığı değere </a:t>
            </a:r>
            <a:r>
              <a:rPr lang="tr-TR" dirty="0" smtClean="0">
                <a:solidFill>
                  <a:srgbClr val="FF0000"/>
                </a:solidFill>
              </a:rPr>
              <a:t>«basamak değeri» </a:t>
            </a:r>
            <a:r>
              <a:rPr lang="tr-TR" dirty="0" smtClean="0">
                <a:solidFill>
                  <a:schemeClr val="tx1"/>
                </a:solidFill>
              </a:rPr>
              <a:t>denir.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3889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15</a:t>
            </a:fld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16" y="1228701"/>
            <a:ext cx="9677124" cy="2274446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1036110" y="3668432"/>
            <a:ext cx="8955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32 sayısındaki 3’ün basamak değeri 3 onluğu ifade ettiği </a:t>
            </a:r>
            <a:r>
              <a:rPr lang="tr-TR" sz="2400" b="1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için 30’dur. </a:t>
            </a:r>
            <a:r>
              <a:rPr lang="tr-TR" sz="24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2’nin basamak değeri ise 2 birliği ifade ettiği için 2’dir.</a:t>
            </a:r>
          </a:p>
        </p:txBody>
      </p:sp>
    </p:spTree>
    <p:extLst>
      <p:ext uri="{BB962C8B-B14F-4D97-AF65-F5344CB8AC3E}">
        <p14:creationId xmlns="" xmlns:p14="http://schemas.microsoft.com/office/powerpoint/2010/main" val="178883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16</a:t>
            </a:fld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08" y="2487005"/>
            <a:ext cx="9032665" cy="17813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0426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17</a:t>
            </a:fld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66" y="735454"/>
            <a:ext cx="9675020" cy="52844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971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18</a:t>
            </a:fld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58" y="1063416"/>
            <a:ext cx="9422575" cy="5219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9710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19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19</a:t>
            </a:r>
            <a:endParaRPr lang="tr-TR" sz="4800" dirty="0"/>
          </a:p>
        </p:txBody>
      </p:sp>
      <p:sp>
        <p:nvSpPr>
          <p:cNvPr id="5" name="Dikdörtgen 4"/>
          <p:cNvSpPr/>
          <p:nvPr/>
        </p:nvSpPr>
        <p:spPr>
          <a:xfrm>
            <a:off x="935741" y="832583"/>
            <a:ext cx="81724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400" b="1" spc="50" dirty="0" smtClean="0">
                <a:ln w="0"/>
                <a:solidFill>
                  <a:srgbClr val="FF000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Sayıların rakamlarının basamak değerlerini bulalım.</a:t>
            </a:r>
            <a:endParaRPr lang="tr-TR" sz="2400" b="1" cap="none" spc="50" dirty="0">
              <a:ln w="0"/>
              <a:solidFill>
                <a:srgbClr val="FF000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   </a:t>
            </a:r>
            <a:r>
              <a:rPr lang="tr-TR" sz="3600" dirty="0" smtClean="0"/>
              <a:t>9</a:t>
            </a:r>
            <a:endParaRPr lang="tr-TR" sz="36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</a:t>
            </a:r>
            <a:r>
              <a:rPr lang="tr-TR" sz="3600" dirty="0" smtClean="0"/>
              <a:t>10</a:t>
            </a:r>
            <a:endParaRPr lang="tr-TR" sz="3600" dirty="0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84882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2116311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Basamak: </a:t>
            </a:r>
            <a:r>
              <a:rPr lang="tr-TR" dirty="0" smtClean="0"/>
              <a:t>Bir sayıda rakamların yazıldığı yer basamak olarak adlandırılır.. </a:t>
            </a:r>
            <a:endParaRPr lang="tr-TR" dirty="0"/>
          </a:p>
        </p:txBody>
      </p:sp>
      <p:cxnSp>
        <p:nvCxnSpPr>
          <p:cNvPr id="5" name="Dirsek Bağlayıcısı 4"/>
          <p:cNvCxnSpPr/>
          <p:nvPr/>
        </p:nvCxnSpPr>
        <p:spPr>
          <a:xfrm>
            <a:off x="3532372" y="3302000"/>
            <a:ext cx="3632200" cy="723900"/>
          </a:xfrm>
          <a:prstGeom prst="bentConnector3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347436" y="5691979"/>
            <a:ext cx="11197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b="1" dirty="0" smtClean="0"/>
              <a:t>BİRLİK VE ONLUKLARDAN OLUŞAN SAYILARA </a:t>
            </a:r>
            <a:r>
              <a:rPr lang="tr-TR" sz="2400" b="1" dirty="0" smtClean="0">
                <a:solidFill>
                  <a:srgbClr val="FF0000"/>
                </a:solidFill>
              </a:rPr>
              <a:t>İKİ BASAMAKLI SAYILAR</a:t>
            </a:r>
            <a:r>
              <a:rPr lang="tr-TR" sz="2400" b="1" dirty="0" smtClean="0"/>
              <a:t> DENİR.</a:t>
            </a:r>
            <a:endParaRPr lang="tr-TR" sz="2400" b="1" dirty="0"/>
          </a:p>
        </p:txBody>
      </p:sp>
    </p:spTree>
    <p:extLst>
      <p:ext uri="{BB962C8B-B14F-4D97-AF65-F5344CB8AC3E}">
        <p14:creationId xmlns="" xmlns:p14="http://schemas.microsoft.com/office/powerpoint/2010/main" val="265204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MUHAMMMET TERZİOĞLU</a:t>
            </a:r>
            <a:endParaRPr lang="tr-TR" dirty="0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20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59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   </a:t>
            </a:r>
            <a:r>
              <a:rPr lang="tr-TR" sz="3600" dirty="0" smtClean="0"/>
              <a:t>9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3600" dirty="0" smtClean="0"/>
              <a:t>50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62132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33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  </a:t>
            </a:r>
            <a:r>
              <a:rPr lang="tr-TR" sz="3600" dirty="0"/>
              <a:t>3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</a:t>
            </a:r>
            <a:r>
              <a:rPr lang="tr-TR" sz="3600" dirty="0" smtClean="0"/>
              <a:t>30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9677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41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  </a:t>
            </a:r>
            <a:r>
              <a:rPr lang="tr-TR" sz="3600" dirty="0" smtClean="0"/>
              <a:t>1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</a:t>
            </a:r>
            <a:r>
              <a:rPr lang="tr-TR" sz="3600" dirty="0" smtClean="0"/>
              <a:t>40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0784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76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   6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3600" dirty="0" smtClean="0"/>
              <a:t>70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48034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24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67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   </a:t>
            </a:r>
            <a:r>
              <a:rPr lang="tr-TR" sz="3600" dirty="0" smtClean="0"/>
              <a:t>7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3600" dirty="0" smtClean="0"/>
              <a:t>60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397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25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93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   </a:t>
            </a:r>
            <a:r>
              <a:rPr lang="tr-TR" sz="3600" dirty="0" smtClean="0"/>
              <a:t>3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172858" y="430672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</a:t>
            </a:r>
            <a:r>
              <a:rPr lang="tr-TR" sz="3600" dirty="0" smtClean="0"/>
              <a:t>90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226628" y="3543970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593785" y="349565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71865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26</a:t>
            </a:fld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5392057" y="2962198"/>
            <a:ext cx="16691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/>
              <a:t> 81</a:t>
            </a:r>
            <a:endParaRPr lang="tr-TR" sz="48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6226629" y="4310743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   1</a:t>
            </a:r>
            <a:endParaRPr lang="tr-TR" sz="36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245429" y="4373431"/>
            <a:ext cx="1146628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3600" dirty="0" smtClean="0"/>
              <a:t>80</a:t>
            </a:r>
            <a:endParaRPr lang="tr-TR" sz="3600" dirty="0"/>
          </a:p>
        </p:txBody>
      </p:sp>
      <p:cxnSp>
        <p:nvCxnSpPr>
          <p:cNvPr id="7" name="Düz Ok Bağlayıcısı 6"/>
          <p:cNvCxnSpPr/>
          <p:nvPr/>
        </p:nvCxnSpPr>
        <p:spPr>
          <a:xfrm>
            <a:off x="6328228" y="3495654"/>
            <a:ext cx="73297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608300" y="3542434"/>
            <a:ext cx="856342" cy="7112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7974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50389" cy="230318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Birlikleri</a:t>
            </a:r>
            <a:r>
              <a:rPr lang="tr-TR" dirty="0" smtClean="0"/>
              <a:t> yazdığımız yere </a:t>
            </a:r>
            <a:r>
              <a:rPr lang="tr-TR" b="1" dirty="0" smtClean="0">
                <a:solidFill>
                  <a:srgbClr val="FF0000"/>
                </a:solidFill>
              </a:rPr>
              <a:t>BİRLER BASAMAĞI,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00B050"/>
                </a:solidFill>
              </a:rPr>
              <a:t>onlukları</a:t>
            </a:r>
            <a:r>
              <a:rPr lang="tr-TR" dirty="0" smtClean="0"/>
              <a:t> yazdığımız yere </a:t>
            </a:r>
            <a:r>
              <a:rPr lang="tr-TR" dirty="0" smtClean="0">
                <a:solidFill>
                  <a:srgbClr val="00B050"/>
                </a:solidFill>
              </a:rPr>
              <a:t>ONLAR BASAMAĞI </a:t>
            </a:r>
            <a:r>
              <a:rPr lang="tr-TR" dirty="0" smtClean="0"/>
              <a:t>deriz</a:t>
            </a:r>
            <a:endParaRPr lang="tr-TR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3009900" y="5651500"/>
            <a:ext cx="193040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5270500" y="5638800"/>
            <a:ext cx="1930400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1453915"/>
              </p:ext>
            </p:extLst>
          </p:nvPr>
        </p:nvGraphicFramePr>
        <p:xfrm>
          <a:off x="5130800" y="4508500"/>
          <a:ext cx="2159000" cy="93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9000"/>
              </a:tblGrid>
              <a:tr h="542088"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BİRLİK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97712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aseline="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o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1880369"/>
              </p:ext>
            </p:extLst>
          </p:nvPr>
        </p:nvGraphicFramePr>
        <p:xfrm>
          <a:off x="2832100" y="4521200"/>
          <a:ext cx="2108200" cy="927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8200"/>
              </a:tblGrid>
              <a:tr h="561340">
                <a:tc>
                  <a:txBody>
                    <a:bodyPr/>
                    <a:lstStyle/>
                    <a:p>
                      <a:r>
                        <a:rPr lang="tr-TR" baseline="0" dirty="0" smtClean="0">
                          <a:solidFill>
                            <a:srgbClr val="00B050"/>
                          </a:solidFill>
                        </a:rPr>
                        <a:t>           ONLUK</a:t>
                      </a:r>
                      <a:endParaRPr lang="tr-TR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</a:t>
                      </a:r>
                      <a:r>
                        <a:rPr lang="tr-TR" baseline="0" dirty="0" smtClean="0"/>
                        <a:t>  </a:t>
                      </a:r>
                      <a:r>
                        <a:rPr lang="tr-TR" baseline="0" dirty="0" smtClean="0">
                          <a:solidFill>
                            <a:srgbClr val="00B050"/>
                          </a:solidFill>
                        </a:rPr>
                        <a:t>6</a:t>
                      </a:r>
                      <a:endParaRPr lang="tr-TR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Metin kutusu 8"/>
          <p:cNvSpPr txBox="1"/>
          <p:nvPr/>
        </p:nvSpPr>
        <p:spPr>
          <a:xfrm>
            <a:off x="2819400" y="5854701"/>
            <a:ext cx="462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B050"/>
                </a:solidFill>
              </a:rPr>
              <a:t>ONLAR BASAMAĞI    BİRLER BASAMAĞI 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0113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8753421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3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4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7" name="Düz Ok Bağlayıcısı 6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34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18" name="Dirsek Bağlayıcısı 17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irsek Bağlayıcısı 18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etin kutusu 23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26" name="Altbilgi Yer Tutucusu 2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9597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0065603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5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7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Düz Ok Bağlayıcısı 4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57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8" name="Dirsek Bağlayıcısı 7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irsek Bağlayıcısı 8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3" name="Slayt Numarası Yer Tutucusu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604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8926248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4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9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5" name="Düz Ok Bağlayıcısı 4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49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8" name="Dirsek Bağlayıcısı 7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irsek Bağlayıcısı 8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3" name="Slayt Numarası Yer Tutucusu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67076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6964833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9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1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Düz Ok Bağlayıcısı 2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91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irsek Bağlayıcısı 6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47444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2141178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6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3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Düz Ok Bağlayıcısı 2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63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irsek Bağlayıcısı 6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4894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o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66399270"/>
              </p:ext>
            </p:extLst>
          </p:nvPr>
        </p:nvGraphicFramePr>
        <p:xfrm>
          <a:off x="1739900" y="2002366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/>
                <a:gridCol w="4064000"/>
              </a:tblGrid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ONLUK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aseline="0" dirty="0" smtClean="0"/>
                        <a:t>                         BİRLİK</a:t>
                      </a:r>
                      <a:endParaRPr lang="tr-TR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</a:t>
                      </a:r>
                      <a:r>
                        <a:rPr lang="tr-TR" baseline="0" dirty="0" smtClean="0"/>
                        <a:t>  7 </a:t>
                      </a:r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                             6</a:t>
                      </a:r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" name="Düz Ok Bağlayıcısı 2"/>
          <p:cNvCxnSpPr/>
          <p:nvPr/>
        </p:nvCxnSpPr>
        <p:spPr>
          <a:xfrm>
            <a:off x="3670300" y="2882900"/>
            <a:ext cx="1739900" cy="12954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Ok Bağlayıcısı 3"/>
          <p:cNvCxnSpPr/>
          <p:nvPr/>
        </p:nvCxnSpPr>
        <p:spPr>
          <a:xfrm flipH="1">
            <a:off x="5689600" y="2914650"/>
            <a:ext cx="1943100" cy="123190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4845050" y="4178300"/>
            <a:ext cx="113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</a:t>
            </a:r>
            <a:r>
              <a:rPr lang="tr-TR" sz="4800" b="1" dirty="0" smtClean="0">
                <a:solidFill>
                  <a:schemeClr val="bg1"/>
                </a:solidFill>
              </a:rPr>
              <a:t>76</a:t>
            </a:r>
            <a:r>
              <a:rPr lang="tr-TR" sz="4800" dirty="0" smtClean="0"/>
              <a:t> </a:t>
            </a:r>
            <a:endParaRPr lang="tr-TR" sz="4800" dirty="0"/>
          </a:p>
        </p:txBody>
      </p:sp>
      <p:cxnSp>
        <p:nvCxnSpPr>
          <p:cNvPr id="6" name="Dirsek Bağlayıcısı 5"/>
          <p:cNvCxnSpPr/>
          <p:nvPr/>
        </p:nvCxnSpPr>
        <p:spPr>
          <a:xfrm>
            <a:off x="5638801" y="4919544"/>
            <a:ext cx="1460500" cy="311151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irsek Bağlayıcısı 6"/>
          <p:cNvCxnSpPr/>
          <p:nvPr/>
        </p:nvCxnSpPr>
        <p:spPr>
          <a:xfrm rot="10800000" flipV="1">
            <a:off x="3962400" y="4919545"/>
            <a:ext cx="1524000" cy="311150"/>
          </a:xfrm>
          <a:prstGeom prst="bentConnector3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/>
          <p:cNvSpPr txBox="1"/>
          <p:nvPr/>
        </p:nvSpPr>
        <p:spPr>
          <a:xfrm>
            <a:off x="7099301" y="5070238"/>
            <a:ext cx="2238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BİRLER BASAMAĞI 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759722" y="5060476"/>
            <a:ext cx="2321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ONLAR BASAMAĞI </a:t>
            </a:r>
            <a:endParaRPr lang="tr-TR" b="1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MUHAMMMET TERZİOĞLU</a:t>
            </a:r>
            <a:endParaRPr lang="tr-TR"/>
          </a:p>
        </p:txBody>
      </p:sp>
      <p:sp>
        <p:nvSpPr>
          <p:cNvPr id="11" name="Slayt Numarası Yer Tutucus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9579A-17F9-4EAF-A294-220623149D34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9235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İyon">
  <a:themeElements>
    <a:clrScheme name="İy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İy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İy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57</TotalTime>
  <Words>391</Words>
  <PresentationFormat>Özel</PresentationFormat>
  <Paragraphs>170</Paragraphs>
  <Slides>26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İyon</vt:lpstr>
      <vt:lpstr>MATEMATİK</vt:lpstr>
      <vt:lpstr>Basamak: Bir sayıda rakamların yazıldığı yer basamak olarak adlandırılır.. </vt:lpstr>
      <vt:lpstr>Birlikleri yazdığımız yere BİRLER BASAMAĞI, onlukları yazdığımız yere ONLAR BASAMAĞI deriz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BASAMAK DEĞERİ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2020-09-30T10:43:19Z</dcterms:created>
  <dcterms:modified xsi:type="dcterms:W3CDTF">2020-10-01T08:34:56Z</dcterms:modified>
  <cp:category>https://www.sorubak.com</cp:category>
</cp:coreProperties>
</file>