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inimized" horzBarState="minimized">
    <p:restoredLeft sz="0" autoAdjust="0"/>
    <p:restoredTop sz="0" autoAdjust="0"/>
  </p:normalViewPr>
  <p:slideViewPr>
    <p:cSldViewPr snapToGrid="0">
      <p:cViewPr varScale="1">
        <p:scale>
          <a:sx n="27" d="100"/>
          <a:sy n="27" d="100"/>
        </p:scale>
        <p:origin x="2796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456A2-4EB5-4445-BA86-235B5124EFDF}" type="datetimeFigureOut">
              <a:rPr lang="tr-TR" smtClean="0"/>
              <a:pPr/>
              <a:t>12.01.2021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F7368-859A-4B0F-BD23-15A68607DB4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5321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456A2-4EB5-4445-BA86-235B5124EFDF}" type="datetimeFigureOut">
              <a:rPr lang="tr-TR" smtClean="0"/>
              <a:pPr/>
              <a:t>12.01.2021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F7368-859A-4B0F-BD23-15A68607DB4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961861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456A2-4EB5-4445-BA86-235B5124EFDF}" type="datetimeFigureOut">
              <a:rPr lang="tr-TR" smtClean="0"/>
              <a:pPr/>
              <a:t>12.01.2021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F7368-859A-4B0F-BD23-15A68607DB4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353182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456A2-4EB5-4445-BA86-235B5124EFDF}" type="datetimeFigureOut">
              <a:rPr lang="tr-TR" smtClean="0"/>
              <a:pPr/>
              <a:t>12.01.2021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F7368-859A-4B0F-BD23-15A68607DB43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037417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456A2-4EB5-4445-BA86-235B5124EFDF}" type="datetimeFigureOut">
              <a:rPr lang="tr-TR" smtClean="0"/>
              <a:pPr/>
              <a:t>12.01.2021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F7368-859A-4B0F-BD23-15A68607DB4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696786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üt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456A2-4EB5-4445-BA86-235B5124EFDF}" type="datetimeFigureOut">
              <a:rPr lang="tr-TR" smtClean="0"/>
              <a:pPr/>
              <a:t>12.01.2021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F7368-859A-4B0F-BD23-15A68607DB4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495858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Resim Sütu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456A2-4EB5-4445-BA86-235B5124EFDF}" type="datetimeFigureOut">
              <a:rPr lang="tr-TR" smtClean="0"/>
              <a:pPr/>
              <a:t>12.01.2021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F7368-859A-4B0F-BD23-15A68607DB4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759845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456A2-4EB5-4445-BA86-235B5124EFDF}" type="datetimeFigureOut">
              <a:rPr lang="tr-TR" smtClean="0"/>
              <a:pPr/>
              <a:t>12.01.2021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F7368-859A-4B0F-BD23-15A68607DB4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69424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456A2-4EB5-4445-BA86-235B5124EFDF}" type="datetimeFigureOut">
              <a:rPr lang="tr-TR" smtClean="0"/>
              <a:pPr/>
              <a:t>12.01.2021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F7368-859A-4B0F-BD23-15A68607DB4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766855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456A2-4EB5-4445-BA86-235B5124EFDF}" type="datetimeFigureOut">
              <a:rPr lang="tr-TR" smtClean="0"/>
              <a:pPr/>
              <a:t>12.01.2021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F7368-859A-4B0F-BD23-15A68607DB4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643545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456A2-4EB5-4445-BA86-235B5124EFDF}" type="datetimeFigureOut">
              <a:rPr lang="tr-TR" smtClean="0"/>
              <a:pPr/>
              <a:t>12.01.2021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F7368-859A-4B0F-BD23-15A68607DB4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996182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456A2-4EB5-4445-BA86-235B5124EFDF}" type="datetimeFigureOut">
              <a:rPr lang="tr-TR" smtClean="0"/>
              <a:pPr/>
              <a:t>12.01.2021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F7368-859A-4B0F-BD23-15A68607DB4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96162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456A2-4EB5-4445-BA86-235B5124EFDF}" type="datetimeFigureOut">
              <a:rPr lang="tr-TR" smtClean="0"/>
              <a:pPr/>
              <a:t>12.01.2021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F7368-859A-4B0F-BD23-15A68607DB4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12131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456A2-4EB5-4445-BA86-235B5124EFDF}" type="datetimeFigureOut">
              <a:rPr lang="tr-TR" smtClean="0"/>
              <a:pPr/>
              <a:t>12.01.2021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F7368-859A-4B0F-BD23-15A68607DB4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239467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456A2-4EB5-4445-BA86-235B5124EFDF}" type="datetimeFigureOut">
              <a:rPr lang="tr-TR" smtClean="0"/>
              <a:pPr/>
              <a:t>12.01.2021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F7368-859A-4B0F-BD23-15A68607DB4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87179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456A2-4EB5-4445-BA86-235B5124EFDF}" type="datetimeFigureOut">
              <a:rPr lang="tr-TR" smtClean="0"/>
              <a:pPr/>
              <a:t>12.01.2021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F7368-859A-4B0F-BD23-15A68607DB4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018949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456A2-4EB5-4445-BA86-235B5124EFDF}" type="datetimeFigureOut">
              <a:rPr lang="tr-TR" smtClean="0"/>
              <a:pPr/>
              <a:t>12.01.2021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F7368-859A-4B0F-BD23-15A68607DB4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855688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550456A2-4EB5-4445-BA86-235B5124EFDF}" type="datetimeFigureOut">
              <a:rPr lang="tr-TR" smtClean="0"/>
              <a:pPr/>
              <a:t>12.01.2021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D8BF7368-859A-4B0F-BD23-15A68607DB4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33952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  <p:sldLayoutId id="2147483716" r:id="rId14"/>
    <p:sldLayoutId id="2147483717" r:id="rId15"/>
    <p:sldLayoutId id="2147483718" r:id="rId16"/>
    <p:sldLayoutId id="2147483719" r:id="rId1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05CC511D-90BB-4CC9-901B-D34858C5E7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524052"/>
            <a:ext cx="9144000" cy="2387600"/>
          </a:xfrm>
        </p:spPr>
        <p:txBody>
          <a:bodyPr>
            <a:normAutofit/>
          </a:bodyPr>
          <a:lstStyle/>
          <a:p>
            <a:r>
              <a:rPr lang="tr-TR" dirty="0">
                <a:solidFill>
                  <a:srgbClr val="FF0000"/>
                </a:solidFill>
                <a:latin typeface="Algerian" panose="04020705040A02060702" pitchFamily="82" charset="0"/>
              </a:rPr>
              <a:t>2.SINIF HAYAT BİLGİSİ 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ED2DA401-F303-43A7-9054-7668B6A794D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tr-TR" sz="5400" dirty="0">
                <a:solidFill>
                  <a:srgbClr val="0070C0"/>
                </a:solidFill>
                <a:latin typeface="Jokerman" panose="04090605060D06020702" pitchFamily="82" charset="0"/>
              </a:rPr>
              <a:t>SAĞLIKLI  VE  DENGELİ   BESLENME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8F49555E-315F-4AB6-B3C6-67262816C4B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6932" y="0"/>
            <a:ext cx="2819381" cy="2164711"/>
          </a:xfrm>
          <a:prstGeom prst="rect">
            <a:avLst/>
          </a:prstGeom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id="{525232CF-BB02-4A02-8BFB-E3ED49D931B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229" y="3798710"/>
            <a:ext cx="2655542" cy="2918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6591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70150B0D-F740-4FD8-8220-E1BB4D57D6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400" dirty="0">
                <a:solidFill>
                  <a:srgbClr val="00B0F0"/>
                </a:solidFill>
              </a:rPr>
              <a:t>BUNU DA BİLELİM  </a:t>
            </a:r>
            <a:r>
              <a:rPr lang="tr-TR" sz="4400" dirty="0">
                <a:solidFill>
                  <a:srgbClr val="00B0F0"/>
                </a:solidFill>
                <a:sym typeface="Wingdings" panose="05000000000000000000" pitchFamily="2" charset="2"/>
              </a:rPr>
              <a:t></a:t>
            </a:r>
            <a:endParaRPr lang="tr-TR" sz="4400" dirty="0">
              <a:solidFill>
                <a:srgbClr val="00B0F0"/>
              </a:solidFill>
            </a:endParaRP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F6E24337-9059-48C4-B0B9-10E7F248888C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20000"/>
          </a:bodyPr>
          <a:lstStyle/>
          <a:p>
            <a:r>
              <a:rPr lang="tr-TR" sz="4000" dirty="0"/>
              <a:t>Kaynaklarına göre besinler ikiye ayrılır :</a:t>
            </a:r>
          </a:p>
          <a:p>
            <a:r>
              <a:rPr lang="tr-TR" sz="4000" dirty="0">
                <a:solidFill>
                  <a:srgbClr val="FF0000"/>
                </a:solidFill>
              </a:rPr>
              <a:t>1.  Hayvansal besinler </a:t>
            </a:r>
          </a:p>
          <a:p>
            <a:r>
              <a:rPr lang="tr-TR" sz="4000" dirty="0">
                <a:solidFill>
                  <a:srgbClr val="00B050"/>
                </a:solidFill>
              </a:rPr>
              <a:t>2.  bitkisel besinler</a:t>
            </a:r>
          </a:p>
          <a:p>
            <a:endParaRPr lang="tr-TR" sz="400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tr-TR" sz="4000" b="1" u="sng" dirty="0">
                <a:solidFill>
                  <a:srgbClr val="7030A0"/>
                </a:solidFill>
              </a:rPr>
              <a:t>SİZCE NELER OLABİLİR ?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643AB574-FEBB-4887-878B-859C618D5F3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8243" y="3521681"/>
            <a:ext cx="3641493" cy="2421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9494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9FCF9590-E7F4-4A39-83D4-49226F7361D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80260" y="993424"/>
            <a:ext cx="10363826" cy="4944532"/>
          </a:xfrm>
        </p:spPr>
        <p:txBody>
          <a:bodyPr>
            <a:normAutofit/>
          </a:bodyPr>
          <a:lstStyle/>
          <a:p>
            <a:r>
              <a:rPr lang="tr-TR" sz="2400" b="1" u="sng" dirty="0">
                <a:solidFill>
                  <a:srgbClr val="FF0000"/>
                </a:solidFill>
              </a:rPr>
              <a:t>HAYVANSAL BESİNLER :</a:t>
            </a:r>
          </a:p>
          <a:p>
            <a:pPr marL="0" indent="0">
              <a:buNone/>
            </a:pPr>
            <a:r>
              <a:rPr lang="tr-TR" dirty="0"/>
              <a:t>Hayvanlardan elde edilen besinlerdir. </a:t>
            </a:r>
          </a:p>
          <a:p>
            <a:pPr marL="0" indent="0">
              <a:buNone/>
            </a:pPr>
            <a:r>
              <a:rPr lang="tr-TR" dirty="0"/>
              <a:t>Et – süt – yumurta – peynir – yoğurt - BAL gibi.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dirty="0"/>
              <a:t>*******************************************************************************************</a:t>
            </a:r>
          </a:p>
          <a:p>
            <a:pPr marL="0" indent="0">
              <a:buNone/>
            </a:pPr>
            <a:endParaRPr lang="tr-TR" dirty="0"/>
          </a:p>
          <a:p>
            <a:r>
              <a:rPr lang="tr-TR" sz="2800" b="1" u="sng" dirty="0">
                <a:solidFill>
                  <a:srgbClr val="00B050"/>
                </a:solidFill>
              </a:rPr>
              <a:t>BİTKİSEL BESİNLER : </a:t>
            </a:r>
          </a:p>
          <a:p>
            <a:pPr marL="0" indent="0">
              <a:buNone/>
            </a:pPr>
            <a:r>
              <a:rPr lang="tr-TR" dirty="0"/>
              <a:t>BİTKİLERDEN ELDE EDİLEN BESİNLERDİR.</a:t>
            </a:r>
          </a:p>
          <a:p>
            <a:pPr marL="0" indent="0">
              <a:buNone/>
            </a:pPr>
            <a:r>
              <a:rPr lang="tr-TR" dirty="0"/>
              <a:t>TAHIL – KURU BAKLAGİL – KURU YEMİŞ – MEYVE – SEBZE GİBİ.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4EE50761-7675-494A-8219-9CB08553F9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5764" y="215371"/>
            <a:ext cx="4286250" cy="2295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Bitkisel beslenme trendi yükseliyor - Güncel yaşam haberleri">
            <a:extLst>
              <a:ext uri="{FF2B5EF4-FFF2-40B4-BE49-F238E27FC236}">
                <a16:creationId xmlns:a16="http://schemas.microsoft.com/office/drawing/2014/main" id="{F572B6E4-24F9-4636-8735-E5F45A9E91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8702" y="3917244"/>
            <a:ext cx="4013576" cy="2598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9848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25B230F6-7058-4683-BC6B-6E1B7EEE3C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chemeClr val="accent6">
                    <a:lumMod val="75000"/>
                  </a:schemeClr>
                </a:solidFill>
                <a:latin typeface="Jokerman" panose="04090605060D06020702" pitchFamily="82" charset="0"/>
              </a:rPr>
              <a:t>BESİNLERİ GRUPLAYALIM </a:t>
            </a:r>
            <a:r>
              <a:rPr lang="tr-TR" dirty="0">
                <a:solidFill>
                  <a:schemeClr val="accent6">
                    <a:lumMod val="75000"/>
                  </a:schemeClr>
                </a:solidFill>
                <a:latin typeface="Jokerman" panose="04090605060D06020702" pitchFamily="82" charset="0"/>
                <a:sym typeface="Wingdings" panose="05000000000000000000" pitchFamily="2" charset="2"/>
              </a:rPr>
              <a:t></a:t>
            </a:r>
            <a:endParaRPr lang="tr-TR" dirty="0">
              <a:solidFill>
                <a:schemeClr val="accent6">
                  <a:lumMod val="75000"/>
                </a:schemeClr>
              </a:solidFill>
              <a:latin typeface="Jokerman" panose="04090605060D06020702" pitchFamily="82" charset="0"/>
            </a:endParaRP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293F1FD2-04A9-47F7-9C57-5BA1ECD1DBD4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tr-TR" sz="2800" dirty="0">
                <a:solidFill>
                  <a:srgbClr val="FF66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ENERJİ  VERENLER </a:t>
            </a:r>
          </a:p>
          <a:p>
            <a:pPr marL="0" indent="0">
              <a:buNone/>
            </a:pPr>
            <a:endParaRPr lang="tr-TR" sz="2800" dirty="0">
              <a:solidFill>
                <a:srgbClr val="FF66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tr-TR" sz="28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BÜYÜMEMİZİ VE GELİŞMEMİZİ SAĞLAYANLAR</a:t>
            </a:r>
          </a:p>
          <a:p>
            <a:pPr marL="0" indent="0">
              <a:buNone/>
            </a:pPr>
            <a:endParaRPr lang="tr-TR" sz="2800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tr-TR" sz="2800" dirty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HASTALIKLARDAN KORUYANLAR</a:t>
            </a:r>
          </a:p>
        </p:txBody>
      </p:sp>
      <p:sp>
        <p:nvSpPr>
          <p:cNvPr id="4" name="Şimşek İşareti 3">
            <a:extLst>
              <a:ext uri="{FF2B5EF4-FFF2-40B4-BE49-F238E27FC236}">
                <a16:creationId xmlns:a16="http://schemas.microsoft.com/office/drawing/2014/main" id="{2D657D57-996F-445D-AAEF-04D8CDBC6424}"/>
              </a:ext>
            </a:extLst>
          </p:cNvPr>
          <p:cNvSpPr/>
          <p:nvPr/>
        </p:nvSpPr>
        <p:spPr>
          <a:xfrm>
            <a:off x="4086577" y="2214694"/>
            <a:ext cx="970844" cy="790222"/>
          </a:xfrm>
          <a:prstGeom prst="lightningBolt">
            <a:avLst/>
          </a:prstGeom>
          <a:solidFill>
            <a:srgbClr val="FFFF00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Ok: Yukarı 4">
            <a:extLst>
              <a:ext uri="{FF2B5EF4-FFF2-40B4-BE49-F238E27FC236}">
                <a16:creationId xmlns:a16="http://schemas.microsoft.com/office/drawing/2014/main" id="{933F1BA7-345D-4C40-8E01-0D00A461897A}"/>
              </a:ext>
            </a:extLst>
          </p:cNvPr>
          <p:cNvSpPr/>
          <p:nvPr/>
        </p:nvSpPr>
        <p:spPr>
          <a:xfrm>
            <a:off x="8094133" y="3429000"/>
            <a:ext cx="722489" cy="1526822"/>
          </a:xfrm>
          <a:prstGeom prst="upArrow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Kalp 5">
            <a:extLst>
              <a:ext uri="{FF2B5EF4-FFF2-40B4-BE49-F238E27FC236}">
                <a16:creationId xmlns:a16="http://schemas.microsoft.com/office/drawing/2014/main" id="{7062F066-6696-46F9-975D-782ACACB6789}"/>
              </a:ext>
            </a:extLst>
          </p:cNvPr>
          <p:cNvSpPr/>
          <p:nvPr/>
        </p:nvSpPr>
        <p:spPr>
          <a:xfrm>
            <a:off x="6208889" y="4955822"/>
            <a:ext cx="1004711" cy="835377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221931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37BB5E39-0500-4E6F-8B66-032A5121D5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FF6600"/>
                </a:solidFill>
                <a:latin typeface="Algerian" panose="04020705040A02060702" pitchFamily="82" charset="0"/>
              </a:rPr>
              <a:t>1.ENERJİ VEREN BESİNLER 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FBCBC9FB-B00E-4424-8350-B54F09BD3EA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913774" y="2236885"/>
            <a:ext cx="10363826" cy="3424107"/>
          </a:xfrm>
        </p:spPr>
        <p:txBody>
          <a:bodyPr/>
          <a:lstStyle/>
          <a:p>
            <a:r>
              <a:rPr lang="tr-TR" sz="3200" dirty="0">
                <a:solidFill>
                  <a:schemeClr val="accent4">
                    <a:lumMod val="75000"/>
                  </a:schemeClr>
                </a:solidFill>
              </a:rPr>
              <a:t>TAHIL ÜRÜNLERİ </a:t>
            </a:r>
            <a:r>
              <a:rPr lang="tr-TR" dirty="0">
                <a:sym typeface="Wingdings" panose="05000000000000000000" pitchFamily="2" charset="2"/>
              </a:rPr>
              <a:t> BUĞDAY, ARPA, ÇAVDAR</a:t>
            </a:r>
          </a:p>
          <a:p>
            <a:pPr marL="0" indent="0">
              <a:buNone/>
            </a:pPr>
            <a:r>
              <a:rPr lang="tr-TR" dirty="0">
                <a:sym typeface="Wingdings" panose="05000000000000000000" pitchFamily="2" charset="2"/>
              </a:rPr>
              <a:t>                                                EKMEK , MAKARNA , PİLAV , UN , İRMİK GİBİ</a:t>
            </a:r>
            <a:endParaRPr lang="tr-TR" dirty="0"/>
          </a:p>
        </p:txBody>
      </p:sp>
      <p:sp>
        <p:nvSpPr>
          <p:cNvPr id="4" name="Şimşek İşareti 3">
            <a:extLst>
              <a:ext uri="{FF2B5EF4-FFF2-40B4-BE49-F238E27FC236}">
                <a16:creationId xmlns:a16="http://schemas.microsoft.com/office/drawing/2014/main" id="{9E648780-362C-477E-9BD6-1457C4D64CC9}"/>
              </a:ext>
            </a:extLst>
          </p:cNvPr>
          <p:cNvSpPr/>
          <p:nvPr/>
        </p:nvSpPr>
        <p:spPr>
          <a:xfrm>
            <a:off x="9144000" y="767644"/>
            <a:ext cx="1704622" cy="1298223"/>
          </a:xfrm>
          <a:prstGeom prst="lightningBol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3074" name="Picture 2" descr="saglikli-yasam-icin-tahil-ekmek-grubu-temel-besin ...">
            <a:extLst>
              <a:ext uri="{FF2B5EF4-FFF2-40B4-BE49-F238E27FC236}">
                <a16:creationId xmlns:a16="http://schemas.microsoft.com/office/drawing/2014/main" id="{64CD46A4-B5C8-4B83-902C-849A499E77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780" y="3640667"/>
            <a:ext cx="9097842" cy="2449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Bulut 4">
            <a:extLst>
              <a:ext uri="{FF2B5EF4-FFF2-40B4-BE49-F238E27FC236}">
                <a16:creationId xmlns:a16="http://schemas.microsoft.com/office/drawing/2014/main" id="{68432E8E-B04C-4A08-B2B2-C42F7D385A8F}"/>
              </a:ext>
            </a:extLst>
          </p:cNvPr>
          <p:cNvSpPr/>
          <p:nvPr/>
        </p:nvSpPr>
        <p:spPr>
          <a:xfrm>
            <a:off x="9922935" y="2363821"/>
            <a:ext cx="2077155" cy="1969908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id="{72FB50E9-6AC8-4B46-A7CC-2AB3D5DF7257}"/>
              </a:ext>
            </a:extLst>
          </p:cNvPr>
          <p:cNvSpPr txBox="1"/>
          <p:nvPr/>
        </p:nvSpPr>
        <p:spPr>
          <a:xfrm>
            <a:off x="10239023" y="2748610"/>
            <a:ext cx="20771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ÜLKEMİZİN TAHIL AMBARI</a:t>
            </a:r>
          </a:p>
          <a:p>
            <a:r>
              <a:rPr lang="tr-TR" dirty="0"/>
              <a:t>İÇ ANADOLU’DUR </a:t>
            </a:r>
            <a:r>
              <a:rPr lang="tr-TR" dirty="0">
                <a:sym typeface="Wingdings" panose="05000000000000000000" pitchFamily="2" charset="2"/>
              </a:rPr>
              <a:t>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223445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74A94FC5-24B3-47FA-8663-93A618CDAD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0070C0"/>
                </a:solidFill>
                <a:latin typeface="Algerian" panose="04020705040A02060702" pitchFamily="82" charset="0"/>
              </a:rPr>
              <a:t>2. Büyümemizi ve gelişmemizi sağlayan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9EA25A48-44E9-48B9-A37E-D635E843DB4C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tr-TR" dirty="0">
                <a:solidFill>
                  <a:srgbClr val="00B0F0"/>
                </a:solidFill>
              </a:rPr>
              <a:t>ET VE ET ÜRÜNLERİ </a:t>
            </a:r>
            <a:r>
              <a:rPr lang="tr-TR" dirty="0">
                <a:sym typeface="Wingdings" panose="05000000000000000000" pitchFamily="2" charset="2"/>
              </a:rPr>
              <a:t> </a:t>
            </a:r>
            <a:r>
              <a:rPr lang="tr-TR" dirty="0" err="1">
                <a:sym typeface="Wingdings" panose="05000000000000000000" pitchFamily="2" charset="2"/>
              </a:rPr>
              <a:t>KıRMIZI</a:t>
            </a:r>
            <a:r>
              <a:rPr lang="tr-TR" dirty="0">
                <a:sym typeface="Wingdings" panose="05000000000000000000" pitchFamily="2" charset="2"/>
              </a:rPr>
              <a:t> ET   (DANA ETİ, SIĞIR ETİ,KUZU ETİ)</a:t>
            </a:r>
          </a:p>
          <a:p>
            <a:pPr marL="0" indent="0">
              <a:buNone/>
            </a:pPr>
            <a:r>
              <a:rPr lang="tr-TR" dirty="0">
                <a:sym typeface="Wingdings" panose="05000000000000000000" pitchFamily="2" charset="2"/>
              </a:rPr>
              <a:t>                                 beyaz et    (tavuk eti, hindi eti, balık eti)</a:t>
            </a:r>
          </a:p>
          <a:p>
            <a:pPr marL="0" indent="0">
              <a:buNone/>
            </a:pPr>
            <a:endParaRPr lang="tr-TR" dirty="0">
              <a:sym typeface="Wingdings" panose="05000000000000000000" pitchFamily="2" charset="2"/>
            </a:endParaRPr>
          </a:p>
          <a:p>
            <a:r>
              <a:rPr lang="tr-TR" dirty="0">
                <a:solidFill>
                  <a:srgbClr val="00B0F0"/>
                </a:solidFill>
                <a:sym typeface="Wingdings" panose="05000000000000000000" pitchFamily="2" charset="2"/>
              </a:rPr>
              <a:t>SÜT VE SÜT ÜRÜNLERİ </a:t>
            </a:r>
            <a:r>
              <a:rPr lang="tr-TR" dirty="0">
                <a:sym typeface="Wingdings" panose="05000000000000000000" pitchFamily="2" charset="2"/>
              </a:rPr>
              <a:t>(KEMİK VE DİŞ GELİŞİMİ)</a:t>
            </a:r>
          </a:p>
          <a:p>
            <a:r>
              <a:rPr lang="tr-TR" dirty="0">
                <a:solidFill>
                  <a:srgbClr val="00B0F0"/>
                </a:solidFill>
                <a:sym typeface="Wingdings" panose="05000000000000000000" pitchFamily="2" charset="2"/>
              </a:rPr>
              <a:t>Yumurta</a:t>
            </a:r>
          </a:p>
          <a:p>
            <a:r>
              <a:rPr lang="tr-TR" dirty="0">
                <a:solidFill>
                  <a:srgbClr val="00B0F0"/>
                </a:solidFill>
                <a:sym typeface="Wingdings" panose="05000000000000000000" pitchFamily="2" charset="2"/>
              </a:rPr>
              <a:t>Kuru baklagiller </a:t>
            </a:r>
            <a:r>
              <a:rPr lang="tr-TR" dirty="0">
                <a:sym typeface="Wingdings" panose="05000000000000000000" pitchFamily="2" charset="2"/>
              </a:rPr>
              <a:t> </a:t>
            </a:r>
            <a:r>
              <a:rPr lang="tr-TR" dirty="0" err="1">
                <a:sym typeface="Wingdings" panose="05000000000000000000" pitchFamily="2" charset="2"/>
              </a:rPr>
              <a:t>nohut,mercimek,fasulye</a:t>
            </a:r>
            <a:r>
              <a:rPr lang="tr-TR" dirty="0">
                <a:sym typeface="Wingdings" panose="05000000000000000000" pitchFamily="2" charset="2"/>
              </a:rPr>
              <a:t>, pirinç gibi.</a:t>
            </a:r>
            <a:endParaRPr lang="tr-TR" dirty="0"/>
          </a:p>
        </p:txBody>
      </p:sp>
      <p:pic>
        <p:nvPicPr>
          <p:cNvPr id="2050" name="Picture 2" descr="Buzdolabı İçinde Et Süt ve Yumurtanın Korunması">
            <a:extLst>
              <a:ext uri="{FF2B5EF4-FFF2-40B4-BE49-F238E27FC236}">
                <a16:creationId xmlns:a16="http://schemas.microsoft.com/office/drawing/2014/main" id="{5303B78E-8860-4B82-A62C-7BE47849D1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2025" y="1936574"/>
            <a:ext cx="2695575" cy="174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Kuru baklagilleri sık tüketmek için 5 önemli neden ...">
            <a:extLst>
              <a:ext uri="{FF2B5EF4-FFF2-40B4-BE49-F238E27FC236}">
                <a16:creationId xmlns:a16="http://schemas.microsoft.com/office/drawing/2014/main" id="{6391193F-1785-4E61-A16E-478EBBE260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4228" y="3929955"/>
            <a:ext cx="3844572" cy="2560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55641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A05F622A-F5DC-45DA-9F59-76290EB082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chemeClr val="accent3">
                    <a:lumMod val="50000"/>
                  </a:schemeClr>
                </a:solidFill>
                <a:latin typeface="Algerian" panose="04020705040A02060702" pitchFamily="82" charset="0"/>
              </a:rPr>
              <a:t>3. HASTALIKLARDAN KORUYAN BESİNLER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D4F20D0F-E10B-468B-871C-84DB13D14CA1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endParaRPr lang="tr-TR" sz="2800" dirty="0">
              <a:solidFill>
                <a:srgbClr val="00B050"/>
              </a:solidFill>
            </a:endParaRPr>
          </a:p>
          <a:p>
            <a:endParaRPr lang="tr-TR" sz="2800" dirty="0">
              <a:solidFill>
                <a:srgbClr val="00B050"/>
              </a:solidFill>
            </a:endParaRPr>
          </a:p>
          <a:p>
            <a:r>
              <a:rPr lang="tr-TR" sz="2800" dirty="0">
                <a:solidFill>
                  <a:srgbClr val="00B050"/>
                </a:solidFill>
              </a:rPr>
              <a:t>MEYVELER    VE    SEBZELER </a:t>
            </a:r>
          </a:p>
        </p:txBody>
      </p:sp>
      <p:sp>
        <p:nvSpPr>
          <p:cNvPr id="4" name="Kalp 3">
            <a:extLst>
              <a:ext uri="{FF2B5EF4-FFF2-40B4-BE49-F238E27FC236}">
                <a16:creationId xmlns:a16="http://schemas.microsoft.com/office/drawing/2014/main" id="{FDA1FC70-0810-4442-A087-067D86944061}"/>
              </a:ext>
            </a:extLst>
          </p:cNvPr>
          <p:cNvSpPr/>
          <p:nvPr/>
        </p:nvSpPr>
        <p:spPr>
          <a:xfrm>
            <a:off x="10803466" y="910829"/>
            <a:ext cx="948267" cy="920043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4098" name="Picture 2" descr="İlkbahar ve yaz aylarında tüketilmesi gereken meyve ve ...">
            <a:extLst>
              <a:ext uri="{FF2B5EF4-FFF2-40B4-BE49-F238E27FC236}">
                <a16:creationId xmlns:a16="http://schemas.microsoft.com/office/drawing/2014/main" id="{5D902799-5AF6-496B-ADB8-EB8AA3D63E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7333" y="2485627"/>
            <a:ext cx="4651023" cy="2906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Metin kutusu 4">
            <a:extLst>
              <a:ext uri="{FF2B5EF4-FFF2-40B4-BE49-F238E27FC236}">
                <a16:creationId xmlns:a16="http://schemas.microsoft.com/office/drawing/2014/main" id="{35DE1C2C-DDA6-48F3-875E-AC4EE04057CE}"/>
              </a:ext>
            </a:extLst>
          </p:cNvPr>
          <p:cNvSpPr txBox="1"/>
          <p:nvPr/>
        </p:nvSpPr>
        <p:spPr>
          <a:xfrm>
            <a:off x="316089" y="5892800"/>
            <a:ext cx="115598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HAVUÇ </a:t>
            </a:r>
            <a:r>
              <a:rPr lang="tr-TR" dirty="0">
                <a:sym typeface="Wingdings" panose="05000000000000000000" pitchFamily="2" charset="2"/>
              </a:rPr>
              <a:t> A VİTAMİNİ                                                 AVOKADO E VİTAMİNİ                     ELMA C, E VİTAMİNLERİ </a:t>
            </a:r>
          </a:p>
          <a:p>
            <a:r>
              <a:rPr lang="tr-TR" dirty="0">
                <a:sym typeface="Wingdings" panose="05000000000000000000" pitchFamily="2" charset="2"/>
              </a:rPr>
              <a:t>TURUNÇGİLLER  C VİTAMİNİ                                     BROKOLİ B VİTAMİNLERİ                          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4034169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5000">
        <p15:prstTrans prst="fallOver"/>
      </p:transition>
    </mc:Choice>
    <mc:Fallback xmlns="">
      <p:transition spd="slow" advTm="1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5505D5F6-883B-4BAA-B30E-5420479A6A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chemeClr val="accent5">
                    <a:lumMod val="50000"/>
                  </a:schemeClr>
                </a:solidFill>
                <a:latin typeface="Jokerman" panose="04090605060D06020702" pitchFamily="82" charset="0"/>
              </a:rPr>
              <a:t>KURU YEMİŞLER NEREDE ? </a:t>
            </a:r>
            <a:r>
              <a:rPr lang="tr-TR" dirty="0">
                <a:solidFill>
                  <a:schemeClr val="accent5">
                    <a:lumMod val="50000"/>
                  </a:schemeClr>
                </a:solidFill>
                <a:latin typeface="Jokerman" panose="04090605060D06020702" pitchFamily="82" charset="0"/>
                <a:sym typeface="Wingdings" panose="05000000000000000000" pitchFamily="2" charset="2"/>
              </a:rPr>
              <a:t></a:t>
            </a:r>
            <a:endParaRPr lang="tr-TR" dirty="0">
              <a:solidFill>
                <a:schemeClr val="accent5">
                  <a:lumMod val="50000"/>
                </a:schemeClr>
              </a:solidFill>
              <a:latin typeface="Jokerman" panose="04090605060D06020702" pitchFamily="82" charset="0"/>
            </a:endParaRP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8C359476-7B03-40F2-89B8-968A8872CB6E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tr-TR" sz="2800" dirty="0">
                <a:solidFill>
                  <a:schemeClr val="accent4">
                    <a:lumMod val="75000"/>
                  </a:schemeClr>
                </a:solidFill>
              </a:rPr>
              <a:t>Kuru yemişler </a:t>
            </a:r>
            <a:r>
              <a:rPr lang="tr-TR" sz="2800" dirty="0">
                <a:sym typeface="Wingdings" panose="05000000000000000000" pitchFamily="2" charset="2"/>
              </a:rPr>
              <a:t> </a:t>
            </a:r>
            <a:r>
              <a:rPr lang="tr-TR" sz="2800" dirty="0"/>
              <a:t>hem enerji verir </a:t>
            </a:r>
          </a:p>
          <a:p>
            <a:pPr marL="0" indent="0">
              <a:buNone/>
            </a:pPr>
            <a:r>
              <a:rPr lang="tr-TR" sz="2800" dirty="0"/>
              <a:t>                               hem de zihinsel gelişimimizi destekler. </a:t>
            </a:r>
          </a:p>
        </p:txBody>
      </p:sp>
      <p:pic>
        <p:nvPicPr>
          <p:cNvPr id="5122" name="Picture 2" descr="Natulıfe Kuruyemiş Karışık Kuru Yemiş Mega - n11.com">
            <a:extLst>
              <a:ext uri="{FF2B5EF4-FFF2-40B4-BE49-F238E27FC236}">
                <a16:creationId xmlns:a16="http://schemas.microsoft.com/office/drawing/2014/main" id="{4020FDFF-E23F-4B5C-B1BF-713A46A41D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089" y="3310677"/>
            <a:ext cx="34290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4645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7EB7AC02-4617-43B4-8E59-AC56EF5867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5646816"/>
          </a:xfrm>
        </p:spPr>
        <p:txBody>
          <a:bodyPr>
            <a:normAutofit/>
          </a:bodyPr>
          <a:lstStyle/>
          <a:p>
            <a:r>
              <a:rPr lang="tr-TR" sz="9600" dirty="0">
                <a:latin typeface="Jokerman" panose="04090605060D06020702" pitchFamily="82" charset="0"/>
              </a:rPr>
              <a:t>-    SON   -</a:t>
            </a:r>
          </a:p>
        </p:txBody>
      </p:sp>
    </p:spTree>
    <p:extLst>
      <p:ext uri="{BB962C8B-B14F-4D97-AF65-F5344CB8AC3E}">
        <p14:creationId xmlns:p14="http://schemas.microsoft.com/office/powerpoint/2010/main" val="35646317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Damla">
  <a:themeElements>
    <a:clrScheme name="Damla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amla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la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TM04033925[[fn=Damla]]</Template>
  <TotalTime>76</TotalTime>
  <Words>226</Words>
  <PresentationFormat>Geniş ekran</PresentationFormat>
  <Paragraphs>45</Paragraphs>
  <Slides>9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5" baseType="lpstr">
      <vt:lpstr>Algerian</vt:lpstr>
      <vt:lpstr>Arial</vt:lpstr>
      <vt:lpstr>Calibri</vt:lpstr>
      <vt:lpstr>Jokerman</vt:lpstr>
      <vt:lpstr>Tw Cen MT</vt:lpstr>
      <vt:lpstr>Damla</vt:lpstr>
      <vt:lpstr>2.SINIF HAYAT BİLGİSİ </vt:lpstr>
      <vt:lpstr>BUNU DA BİLELİM  </vt:lpstr>
      <vt:lpstr>PowerPoint Sunusu</vt:lpstr>
      <vt:lpstr>BESİNLERİ GRUPLAYALIM </vt:lpstr>
      <vt:lpstr>1.ENERJİ VEREN BESİNLER </vt:lpstr>
      <vt:lpstr>2. Büyümemizi ve gelişmemizi sağlayan</vt:lpstr>
      <vt:lpstr>3. HASTALIKLARDAN KORUYAN BESİNLER</vt:lpstr>
      <vt:lpstr>KURU YEMİŞLER NEREDE ? </vt:lpstr>
      <vt:lpstr>-    SON   -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2021-01-10T21:06:28Z</dcterms:created>
  <dcterms:modified xsi:type="dcterms:W3CDTF">2021-01-12T10:38:47Z</dcterms:modified>
  <cp:category>https://www.sorubak.com</cp:category>
</cp:coreProperties>
</file>