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76BC0FE-E0BA-42A8-8C6F-EBD95152A6C9}" type="datetimeFigureOut">
              <a:rPr lang="tr-TR" smtClean="0"/>
              <a:pPr/>
              <a:t>8.04.2021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B529880-1621-44A3-9EA0-A691037A40F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6767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C0FE-E0BA-42A8-8C6F-EBD95152A6C9}" type="datetimeFigureOut">
              <a:rPr lang="tr-TR" smtClean="0"/>
              <a:pPr/>
              <a:t>8.04.2021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29880-1621-44A3-9EA0-A691037A40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1463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C0FE-E0BA-42A8-8C6F-EBD95152A6C9}" type="datetimeFigureOut">
              <a:rPr lang="tr-TR" smtClean="0"/>
              <a:pPr/>
              <a:t>8.04.2021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29880-1621-44A3-9EA0-A691037A40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242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C0FE-E0BA-42A8-8C6F-EBD95152A6C9}" type="datetimeFigureOut">
              <a:rPr lang="tr-TR" smtClean="0"/>
              <a:pPr/>
              <a:t>8.04.2021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29880-1621-44A3-9EA0-A691037A40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3675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C0FE-E0BA-42A8-8C6F-EBD95152A6C9}" type="datetimeFigureOut">
              <a:rPr lang="tr-TR" smtClean="0"/>
              <a:pPr/>
              <a:t>8.04.2021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29880-1621-44A3-9EA0-A691037A40F6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462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C0FE-E0BA-42A8-8C6F-EBD95152A6C9}" type="datetimeFigureOut">
              <a:rPr lang="tr-TR" smtClean="0"/>
              <a:pPr/>
              <a:t>8.04.2021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29880-1621-44A3-9EA0-A691037A40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7940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C0FE-E0BA-42A8-8C6F-EBD95152A6C9}" type="datetimeFigureOut">
              <a:rPr lang="tr-TR" smtClean="0"/>
              <a:pPr/>
              <a:t>8.04.2021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29880-1621-44A3-9EA0-A691037A40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8090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C0FE-E0BA-42A8-8C6F-EBD95152A6C9}" type="datetimeFigureOut">
              <a:rPr lang="tr-TR" smtClean="0"/>
              <a:pPr/>
              <a:t>8.04.2021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29880-1621-44A3-9EA0-A691037A40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9963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C0FE-E0BA-42A8-8C6F-EBD95152A6C9}" type="datetimeFigureOut">
              <a:rPr lang="tr-TR" smtClean="0"/>
              <a:pPr/>
              <a:t>8.04.2021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29880-1621-44A3-9EA0-A691037A40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57662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C0FE-E0BA-42A8-8C6F-EBD95152A6C9}" type="datetimeFigureOut">
              <a:rPr lang="tr-TR" smtClean="0"/>
              <a:pPr/>
              <a:t>8.04.2021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29880-1621-44A3-9EA0-A691037A40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5641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BC0FE-E0BA-42A8-8C6F-EBD95152A6C9}" type="datetimeFigureOut">
              <a:rPr lang="tr-TR" smtClean="0"/>
              <a:pPr/>
              <a:t>8.04.2021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529880-1621-44A3-9EA0-A691037A40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9331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876BC0FE-E0BA-42A8-8C6F-EBD95152A6C9}" type="datetimeFigureOut">
              <a:rPr lang="tr-TR" smtClean="0"/>
              <a:pPr/>
              <a:t>8.04.2021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EB529880-1621-44A3-9EA0-A691037A40F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9965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Zihinden toplama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856E2F41-051A-4127-A66D-3AA364E422DE}"/>
              </a:ext>
            </a:extLst>
          </p:cNvPr>
          <p:cNvSpPr/>
          <p:nvPr/>
        </p:nvSpPr>
        <p:spPr>
          <a:xfrm>
            <a:off x="1858770" y="3929642"/>
            <a:ext cx="8143961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0"/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Abdurrahman</a:t>
            </a:r>
            <a:r>
              <a:rPr lang="tr-TR" sz="5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ÖZTÜRK</a:t>
            </a:r>
          </a:p>
          <a:p>
            <a:pPr algn="ctr"/>
            <a:r>
              <a:rPr lang="tr-TR" sz="54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Temel Yaşar Çoruh İlkokulu</a:t>
            </a:r>
          </a:p>
        </p:txBody>
      </p:sp>
    </p:spTree>
    <p:extLst>
      <p:ext uri="{BB962C8B-B14F-4D97-AF65-F5344CB8AC3E}">
        <p14:creationId xmlns:p14="http://schemas.microsoft.com/office/powerpoint/2010/main" val="101381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98741" y="1479130"/>
            <a:ext cx="8165990" cy="2243784"/>
          </a:xfrm>
        </p:spPr>
        <p:txBody>
          <a:bodyPr>
            <a:normAutofit/>
          </a:bodyPr>
          <a:lstStyle/>
          <a:p>
            <a:r>
              <a:rPr lang="tr-TR" sz="4800" dirty="0"/>
              <a:t>Kerem`in 6 tane topu vardı. Arkadaşı ona 6 tane daha top aldı. Toplam kaç topu oldu?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548640" y="352697"/>
            <a:ext cx="5212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YİĞİT KEREM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48378" y="692332"/>
            <a:ext cx="3678011" cy="5695405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005841" y="3801291"/>
            <a:ext cx="565621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solidFill>
                  <a:srgbClr val="C00000"/>
                </a:solidFill>
              </a:rPr>
              <a:t>6 + 6 = 12</a:t>
            </a:r>
          </a:p>
          <a:p>
            <a:r>
              <a:rPr lang="tr-TR" sz="6000" dirty="0">
                <a:solidFill>
                  <a:srgbClr val="C00000"/>
                </a:solidFill>
              </a:rPr>
              <a:t>     </a:t>
            </a:r>
            <a:r>
              <a:rPr lang="tr-TR" sz="6000" dirty="0">
                <a:solidFill>
                  <a:srgbClr val="7030A0"/>
                </a:solidFill>
              </a:rPr>
              <a:t>4+2=6</a:t>
            </a:r>
          </a:p>
          <a:p>
            <a:r>
              <a:rPr lang="tr-TR" sz="6000" dirty="0">
                <a:solidFill>
                  <a:srgbClr val="C00000"/>
                </a:solidFill>
              </a:rPr>
              <a:t>10 + 2 = 12</a:t>
            </a:r>
          </a:p>
        </p:txBody>
      </p:sp>
    </p:spTree>
    <p:extLst>
      <p:ext uri="{BB962C8B-B14F-4D97-AF65-F5344CB8AC3E}">
        <p14:creationId xmlns:p14="http://schemas.microsoft.com/office/powerpoint/2010/main" val="170017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00446" y="1309315"/>
            <a:ext cx="8229599" cy="2282972"/>
          </a:xfrm>
        </p:spPr>
        <p:txBody>
          <a:bodyPr>
            <a:normAutofit/>
          </a:bodyPr>
          <a:lstStyle/>
          <a:p>
            <a:r>
              <a:rPr lang="tr-TR" sz="4800" dirty="0"/>
              <a:t>Ayşe 17 tane fidan dikti. Ahmet`te 2 tane fidan dikmiştir. Toplam kaç fidan dikilmiştir?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666207" y="365759"/>
            <a:ext cx="316121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HÜSNA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56171" y="1254034"/>
            <a:ext cx="3492137" cy="4571999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162595" y="3644538"/>
            <a:ext cx="389273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>
                <a:solidFill>
                  <a:srgbClr val="C00000"/>
                </a:solidFill>
              </a:rPr>
              <a:t>17 + 2 = 19</a:t>
            </a:r>
          </a:p>
          <a:p>
            <a:r>
              <a:rPr lang="tr-TR" sz="6000" dirty="0">
                <a:solidFill>
                  <a:srgbClr val="C00000"/>
                </a:solidFill>
              </a:rPr>
              <a:t>  </a:t>
            </a:r>
            <a:r>
              <a:rPr lang="tr-TR" sz="6000" dirty="0">
                <a:solidFill>
                  <a:srgbClr val="7030A0"/>
                </a:solidFill>
              </a:rPr>
              <a:t>7 + 2 = 9</a:t>
            </a:r>
          </a:p>
          <a:p>
            <a:r>
              <a:rPr lang="tr-TR" sz="6000" dirty="0">
                <a:solidFill>
                  <a:srgbClr val="C00000"/>
                </a:solidFill>
              </a:rPr>
              <a:t>10 + 9 = 19</a:t>
            </a:r>
          </a:p>
          <a:p>
            <a:endParaRPr lang="tr-TR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48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95943" y="1280160"/>
            <a:ext cx="8191390" cy="2508069"/>
          </a:xfrm>
        </p:spPr>
        <p:txBody>
          <a:bodyPr>
            <a:normAutofit lnSpcReduction="10000"/>
          </a:bodyPr>
          <a:lstStyle/>
          <a:p>
            <a:r>
              <a:rPr lang="tr-TR" sz="4800" dirty="0"/>
              <a:t>Ela`nın 9 tane küpesi vardı. Babası ona 4 tane daha küpe hediye etti. Ela`nın toplam kaç küpesi oldu?</a:t>
            </a:r>
          </a:p>
        </p:txBody>
      </p:sp>
      <p:sp>
        <p:nvSpPr>
          <p:cNvPr id="4" name="Metin kutusu 3"/>
          <p:cNvSpPr txBox="1"/>
          <p:nvPr/>
        </p:nvSpPr>
        <p:spPr>
          <a:xfrm flipH="1">
            <a:off x="550490" y="222068"/>
            <a:ext cx="4361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İHSAN EMİR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99417" y="522515"/>
            <a:ext cx="3696789" cy="5682342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319348" y="3696789"/>
            <a:ext cx="3657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</a:rPr>
              <a:t>9 + 4 = 13</a:t>
            </a:r>
          </a:p>
          <a:p>
            <a:r>
              <a:rPr lang="tr-TR" sz="6000" b="1" dirty="0">
                <a:solidFill>
                  <a:srgbClr val="C00000"/>
                </a:solidFill>
              </a:rPr>
              <a:t>     </a:t>
            </a:r>
            <a:r>
              <a:rPr lang="tr-TR" sz="6000" b="1" dirty="0">
                <a:solidFill>
                  <a:srgbClr val="7030A0"/>
                </a:solidFill>
              </a:rPr>
              <a:t>1+3=4</a:t>
            </a:r>
          </a:p>
          <a:p>
            <a:r>
              <a:rPr lang="tr-TR" sz="6000" b="1" dirty="0">
                <a:solidFill>
                  <a:srgbClr val="C00000"/>
                </a:solidFill>
              </a:rPr>
              <a:t>10 + 3 = 13</a:t>
            </a:r>
          </a:p>
          <a:p>
            <a:endParaRPr lang="tr-TR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251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22068" y="1567545"/>
            <a:ext cx="8322019" cy="2063930"/>
          </a:xfrm>
        </p:spPr>
        <p:txBody>
          <a:bodyPr>
            <a:normAutofit lnSpcReduction="10000"/>
          </a:bodyPr>
          <a:lstStyle/>
          <a:p>
            <a:r>
              <a:rPr lang="tr-TR" sz="4800" dirty="0"/>
              <a:t>10 tane fındığım vardı. Annem bana 8 tane daha fındık verdi. Toplam kaç fındığım oldu?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666206" y="378823"/>
            <a:ext cx="43238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MİHRİMAH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99269" y="169817"/>
            <a:ext cx="3788228" cy="4088675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084217" y="4153990"/>
            <a:ext cx="52904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</a:rPr>
              <a:t>10 + 8 = 18</a:t>
            </a:r>
          </a:p>
          <a:p>
            <a:endParaRPr lang="tr-TR" sz="6000" b="1" dirty="0">
              <a:solidFill>
                <a:srgbClr val="C00000"/>
              </a:solidFill>
            </a:endParaRPr>
          </a:p>
          <a:p>
            <a:endParaRPr lang="tr-TR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172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61258" y="1322377"/>
            <a:ext cx="8335079" cy="2217658"/>
          </a:xfrm>
        </p:spPr>
        <p:txBody>
          <a:bodyPr>
            <a:normAutofit/>
          </a:bodyPr>
          <a:lstStyle/>
          <a:p>
            <a:r>
              <a:rPr lang="tr-TR" sz="4800" dirty="0"/>
              <a:t>Candan`ın 15 tane balonu vardı. Teyzesi ona 4 tane daha balon aldı. Kaç balonu oldu?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705394" y="339634"/>
            <a:ext cx="47418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MİRAÇ  YAĞIZ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99416" y="666206"/>
            <a:ext cx="3683727" cy="5316583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1267097" y="3788228"/>
            <a:ext cx="407561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C00000"/>
                </a:solidFill>
              </a:rPr>
              <a:t>15 + 4 = 19</a:t>
            </a:r>
          </a:p>
          <a:p>
            <a:r>
              <a:rPr lang="tr-TR" sz="5400" b="1" dirty="0">
                <a:solidFill>
                  <a:srgbClr val="7030A0"/>
                </a:solidFill>
              </a:rPr>
              <a:t>   5+4=9</a:t>
            </a:r>
          </a:p>
          <a:p>
            <a:r>
              <a:rPr lang="tr-TR" sz="5400" b="1" dirty="0">
                <a:solidFill>
                  <a:srgbClr val="C00000"/>
                </a:solidFill>
              </a:rPr>
              <a:t>10 + 9 = 19</a:t>
            </a:r>
          </a:p>
          <a:p>
            <a:endParaRPr lang="tr-TR" sz="5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83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26572" y="1348503"/>
            <a:ext cx="7904007" cy="2622606"/>
          </a:xfrm>
        </p:spPr>
        <p:txBody>
          <a:bodyPr>
            <a:normAutofit/>
          </a:bodyPr>
          <a:lstStyle/>
          <a:p>
            <a:r>
              <a:rPr lang="tr-TR" sz="4800" dirty="0"/>
              <a:t>8 tane çorabım vardı. Annem bana 6 tane daha çorap aldı. Toplam kaç çorabım oldu?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705393" y="287382"/>
            <a:ext cx="44413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RAVZA GÜL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25097" y="757646"/>
            <a:ext cx="3879669" cy="5342708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57645" y="3526971"/>
            <a:ext cx="514676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>
                <a:solidFill>
                  <a:srgbClr val="C00000"/>
                </a:solidFill>
              </a:rPr>
              <a:t>8 + 6 = 14</a:t>
            </a:r>
          </a:p>
          <a:p>
            <a:r>
              <a:rPr lang="tr-TR" sz="6600" dirty="0">
                <a:solidFill>
                  <a:srgbClr val="C00000"/>
                </a:solidFill>
              </a:rPr>
              <a:t>     </a:t>
            </a:r>
            <a:r>
              <a:rPr lang="tr-TR" sz="6600" dirty="0">
                <a:solidFill>
                  <a:srgbClr val="7030A0"/>
                </a:solidFill>
              </a:rPr>
              <a:t>2+4=6</a:t>
            </a:r>
          </a:p>
          <a:p>
            <a:r>
              <a:rPr lang="tr-TR" sz="6600" dirty="0">
                <a:solidFill>
                  <a:srgbClr val="C00000"/>
                </a:solidFill>
              </a:rPr>
              <a:t>10+4= 14</a:t>
            </a:r>
          </a:p>
          <a:p>
            <a:endParaRPr lang="tr-TR" sz="6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818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39635" y="1449977"/>
            <a:ext cx="8268788" cy="2377440"/>
          </a:xfrm>
        </p:spPr>
        <p:txBody>
          <a:bodyPr>
            <a:normAutofit/>
          </a:bodyPr>
          <a:lstStyle/>
          <a:p>
            <a:r>
              <a:rPr lang="tr-TR" sz="4800" dirty="0"/>
              <a:t>Salih`in 5 tane kitabı vardı. Arkadaşı ona 5 tane daha kitap verdi. Toplam kaç kitabı oldu?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992777" y="352697"/>
            <a:ext cx="50161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/>
              <a:t>SALİH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83929" y="1358129"/>
            <a:ext cx="3198767" cy="3919266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528355" y="3944983"/>
            <a:ext cx="51598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</a:rPr>
              <a:t>5 + 5 = 10</a:t>
            </a:r>
          </a:p>
          <a:p>
            <a:r>
              <a:rPr lang="tr-TR" sz="6000" b="1" dirty="0">
                <a:solidFill>
                  <a:srgbClr val="C00000"/>
                </a:solidFill>
              </a:rPr>
              <a:t>      </a:t>
            </a:r>
          </a:p>
          <a:p>
            <a:endParaRPr lang="tr-TR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42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65760" y="1345474"/>
            <a:ext cx="8660674" cy="2299063"/>
          </a:xfrm>
        </p:spPr>
        <p:txBody>
          <a:bodyPr>
            <a:normAutofit/>
          </a:bodyPr>
          <a:lstStyle/>
          <a:p>
            <a:r>
              <a:rPr lang="tr-TR" sz="4800" dirty="0"/>
              <a:t>Ece`nin 13 tane kolyesi vardı. Ablası ona 3 tane daha kolye verdi. Ece`nin kaç kolyesi oldu?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744585" y="391885"/>
            <a:ext cx="46895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UMUT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65177" y="1240971"/>
            <a:ext cx="3257686" cy="4104595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097280" y="3749040"/>
            <a:ext cx="53949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</a:rPr>
              <a:t>13 + 3 = 16</a:t>
            </a:r>
          </a:p>
          <a:p>
            <a:r>
              <a:rPr lang="tr-TR" sz="6000" b="1" dirty="0">
                <a:solidFill>
                  <a:srgbClr val="C00000"/>
                </a:solidFill>
              </a:rPr>
              <a:t>   </a:t>
            </a:r>
            <a:r>
              <a:rPr lang="tr-TR" sz="6000" b="1" dirty="0">
                <a:solidFill>
                  <a:srgbClr val="7030A0"/>
                </a:solidFill>
              </a:rPr>
              <a:t>3+3=6</a:t>
            </a:r>
          </a:p>
          <a:p>
            <a:r>
              <a:rPr lang="tr-TR" sz="6000" b="1" dirty="0">
                <a:solidFill>
                  <a:srgbClr val="C00000"/>
                </a:solidFill>
              </a:rPr>
              <a:t>10 + 6 = 16 </a:t>
            </a:r>
          </a:p>
          <a:p>
            <a:endParaRPr lang="tr-TR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946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470263" y="1345474"/>
            <a:ext cx="7968343" cy="2377440"/>
          </a:xfrm>
        </p:spPr>
        <p:txBody>
          <a:bodyPr>
            <a:normAutofit fontScale="92500" lnSpcReduction="10000"/>
          </a:bodyPr>
          <a:lstStyle/>
          <a:p>
            <a:r>
              <a:rPr lang="tr-TR" sz="6000" dirty="0"/>
              <a:t>Erman`ın 4 cevizi vardı. Annesi 8 ceviz daha verdi. Erman`ın kaç cevizi oldu?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87246" y="457199"/>
            <a:ext cx="2991394" cy="5218203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70709" y="522514"/>
            <a:ext cx="3122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ALİ UMUT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698171" y="3879666"/>
            <a:ext cx="803365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C00000"/>
                </a:solidFill>
              </a:rPr>
              <a:t>8 + 4 = 12</a:t>
            </a:r>
          </a:p>
          <a:p>
            <a:r>
              <a:rPr lang="tr-TR" sz="5400" b="1" dirty="0">
                <a:solidFill>
                  <a:srgbClr val="C00000"/>
                </a:solidFill>
              </a:rPr>
              <a:t>          </a:t>
            </a:r>
            <a:r>
              <a:rPr lang="tr-TR" sz="5400" b="1" dirty="0">
                <a:solidFill>
                  <a:srgbClr val="7030A0"/>
                </a:solidFill>
              </a:rPr>
              <a:t>2+2</a:t>
            </a:r>
          </a:p>
          <a:p>
            <a:r>
              <a:rPr lang="tr-TR" sz="5400" b="1" dirty="0">
                <a:solidFill>
                  <a:srgbClr val="C00000"/>
                </a:solidFill>
              </a:rPr>
              <a:t>10 + 2= 12</a:t>
            </a:r>
          </a:p>
          <a:p>
            <a:endParaRPr lang="tr-TR" sz="5400" b="1" dirty="0">
              <a:solidFill>
                <a:srgbClr val="C00000"/>
              </a:solidFill>
            </a:endParaRPr>
          </a:p>
          <a:p>
            <a:endParaRPr lang="tr-TR" sz="5400" b="1" dirty="0">
              <a:solidFill>
                <a:srgbClr val="C00000"/>
              </a:solidFill>
            </a:endParaRPr>
          </a:p>
        </p:txBody>
      </p:sp>
      <p:sp>
        <p:nvSpPr>
          <p:cNvPr id="8" name="Aşağı Ok 7"/>
          <p:cNvSpPr/>
          <p:nvPr/>
        </p:nvSpPr>
        <p:spPr>
          <a:xfrm>
            <a:off x="2782388" y="4820193"/>
            <a:ext cx="365760" cy="470263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6910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888273" y="1449977"/>
            <a:ext cx="8751751" cy="2227850"/>
          </a:xfrm>
        </p:spPr>
        <p:txBody>
          <a:bodyPr>
            <a:normAutofit/>
          </a:bodyPr>
          <a:lstStyle/>
          <a:p>
            <a:r>
              <a:rPr lang="tr-TR" sz="5400" dirty="0"/>
              <a:t>  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509453" y="117567"/>
            <a:ext cx="29391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/>
              <a:t>ERVA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718457" y="1097281"/>
            <a:ext cx="769402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>
                <a:solidFill>
                  <a:schemeClr val="bg1"/>
                </a:solidFill>
              </a:rPr>
              <a:t>12 Tavuğumuz vardı. 4 tavuk daha aldık. Kaç tavuğumuz oldu?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03474" y="284117"/>
            <a:ext cx="3670663" cy="6377940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927462" y="3683727"/>
            <a:ext cx="67012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C00000"/>
                </a:solidFill>
              </a:rPr>
              <a:t>12 + 4 = 16</a:t>
            </a:r>
          </a:p>
          <a:p>
            <a:r>
              <a:rPr lang="tr-TR" sz="4800" b="1" dirty="0">
                <a:solidFill>
                  <a:srgbClr val="C00000"/>
                </a:solidFill>
              </a:rPr>
              <a:t>       </a:t>
            </a:r>
            <a:r>
              <a:rPr lang="tr-TR" sz="4800" b="1" dirty="0">
                <a:solidFill>
                  <a:srgbClr val="7030A0"/>
                </a:solidFill>
              </a:rPr>
              <a:t>2+4=6</a:t>
            </a:r>
          </a:p>
          <a:p>
            <a:endParaRPr lang="tr-TR" sz="4800" b="1" dirty="0">
              <a:solidFill>
                <a:srgbClr val="C00000"/>
              </a:solidFill>
            </a:endParaRPr>
          </a:p>
          <a:p>
            <a:r>
              <a:rPr lang="tr-TR" sz="4800" b="1" dirty="0">
                <a:solidFill>
                  <a:srgbClr val="C00000"/>
                </a:solidFill>
              </a:rPr>
              <a:t>10 + 6 = 16</a:t>
            </a:r>
          </a:p>
        </p:txBody>
      </p:sp>
    </p:spTree>
    <p:extLst>
      <p:ext uri="{BB962C8B-B14F-4D97-AF65-F5344CB8AC3E}">
        <p14:creationId xmlns:p14="http://schemas.microsoft.com/office/powerpoint/2010/main" val="3406270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98742" y="1296252"/>
            <a:ext cx="8767860" cy="2296034"/>
          </a:xfrm>
        </p:spPr>
        <p:txBody>
          <a:bodyPr>
            <a:normAutofit lnSpcReduction="10000"/>
          </a:bodyPr>
          <a:lstStyle/>
          <a:p>
            <a:r>
              <a:rPr lang="tr-TR" sz="5400" dirty="0"/>
              <a:t>Ayça`nın 9 öykü kitabı vardı. 5 tane daha aldı. Ayça`nın kaç öykü kitabı oldu?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470264" y="352697"/>
            <a:ext cx="39188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OĞULCAN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26434" y="431074"/>
            <a:ext cx="2965270" cy="6048103"/>
          </a:xfrm>
          <a:prstGeom prst="rect">
            <a:avLst/>
          </a:prstGeom>
        </p:spPr>
      </p:pic>
      <p:sp>
        <p:nvSpPr>
          <p:cNvPr id="9" name="Metin kutusu 8"/>
          <p:cNvSpPr txBox="1"/>
          <p:nvPr/>
        </p:nvSpPr>
        <p:spPr>
          <a:xfrm>
            <a:off x="849085" y="3801291"/>
            <a:ext cx="55778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>
                <a:solidFill>
                  <a:srgbClr val="C00000"/>
                </a:solidFill>
              </a:rPr>
              <a:t>9 + 5 = 14</a:t>
            </a:r>
          </a:p>
          <a:p>
            <a:r>
              <a:rPr lang="tr-TR" sz="4800" dirty="0">
                <a:solidFill>
                  <a:srgbClr val="C00000"/>
                </a:solidFill>
              </a:rPr>
              <a:t>     </a:t>
            </a:r>
            <a:r>
              <a:rPr lang="tr-TR" sz="4800" dirty="0">
                <a:solidFill>
                  <a:srgbClr val="7030A0"/>
                </a:solidFill>
              </a:rPr>
              <a:t>1 + 4</a:t>
            </a:r>
          </a:p>
          <a:p>
            <a:r>
              <a:rPr lang="tr-TR" sz="4800" dirty="0">
                <a:solidFill>
                  <a:srgbClr val="C00000"/>
                </a:solidFill>
              </a:rPr>
              <a:t>10 + 4 = 14</a:t>
            </a:r>
          </a:p>
          <a:p>
            <a:endParaRPr lang="tr-TR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604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59552" y="1335440"/>
            <a:ext cx="8767860" cy="2518103"/>
          </a:xfrm>
        </p:spPr>
        <p:txBody>
          <a:bodyPr>
            <a:normAutofit fontScale="92500" lnSpcReduction="20000"/>
          </a:bodyPr>
          <a:lstStyle/>
          <a:p>
            <a:r>
              <a:rPr lang="tr-TR" sz="5400" dirty="0"/>
              <a:t>Burak`ın 11 tane bilyesi vardı. Arkadaşı Can ona 3 tane daha bilye verdi. Burak`ın toplam kaç bilyesi oldu?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404948" y="339634"/>
            <a:ext cx="61395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ABDULLAH KAYRA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34994" y="0"/>
            <a:ext cx="3257006" cy="685800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914400" y="4010297"/>
            <a:ext cx="60481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C00000"/>
                </a:solidFill>
              </a:rPr>
              <a:t>11 + 3 = 14</a:t>
            </a:r>
          </a:p>
          <a:p>
            <a:r>
              <a:rPr lang="tr-TR" sz="5400" b="1" dirty="0">
                <a:solidFill>
                  <a:srgbClr val="C00000"/>
                </a:solidFill>
              </a:rPr>
              <a:t>     </a:t>
            </a:r>
            <a:r>
              <a:rPr lang="tr-TR" sz="5400" b="1" dirty="0">
                <a:solidFill>
                  <a:srgbClr val="7030A0"/>
                </a:solidFill>
              </a:rPr>
              <a:t>1+3= 4</a:t>
            </a:r>
          </a:p>
          <a:p>
            <a:r>
              <a:rPr lang="tr-TR" sz="5400" b="1" dirty="0">
                <a:solidFill>
                  <a:srgbClr val="C00000"/>
                </a:solidFill>
              </a:rPr>
              <a:t>10+ 4 = 14</a:t>
            </a:r>
          </a:p>
        </p:txBody>
      </p:sp>
    </p:spTree>
    <p:extLst>
      <p:ext uri="{BB962C8B-B14F-4D97-AF65-F5344CB8AC3E}">
        <p14:creationId xmlns:p14="http://schemas.microsoft.com/office/powerpoint/2010/main" val="184303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69817" y="1502231"/>
            <a:ext cx="8334103" cy="2377438"/>
          </a:xfrm>
        </p:spPr>
        <p:txBody>
          <a:bodyPr>
            <a:normAutofit lnSpcReduction="10000"/>
          </a:bodyPr>
          <a:lstStyle/>
          <a:p>
            <a:r>
              <a:rPr lang="tr-TR" sz="4400" dirty="0"/>
              <a:t>Kardelen`in  7 tane tokası vardı. Abisi ona 4 tane daha toka aldı. Kardelen`in toplam kaç tokası oldu?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91885" y="339634"/>
            <a:ext cx="48724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ABDÜLKADİR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1486" y="613954"/>
            <a:ext cx="3252651" cy="5499463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966651" y="3931920"/>
            <a:ext cx="670124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C00000"/>
                </a:solidFill>
              </a:rPr>
              <a:t>7 + 4 = 11</a:t>
            </a:r>
          </a:p>
          <a:p>
            <a:r>
              <a:rPr lang="tr-TR" sz="5400" b="1" dirty="0">
                <a:solidFill>
                  <a:srgbClr val="C00000"/>
                </a:solidFill>
              </a:rPr>
              <a:t>     </a:t>
            </a:r>
            <a:r>
              <a:rPr lang="tr-TR" sz="5400" b="1" dirty="0">
                <a:solidFill>
                  <a:srgbClr val="7030A0"/>
                </a:solidFill>
              </a:rPr>
              <a:t>3+1= 4</a:t>
            </a:r>
          </a:p>
          <a:p>
            <a:r>
              <a:rPr lang="tr-TR" sz="5400" b="1" dirty="0">
                <a:solidFill>
                  <a:srgbClr val="C00000"/>
                </a:solidFill>
              </a:rPr>
              <a:t>10+ 1= 11</a:t>
            </a:r>
          </a:p>
        </p:txBody>
      </p:sp>
    </p:spTree>
    <p:extLst>
      <p:ext uri="{BB962C8B-B14F-4D97-AF65-F5344CB8AC3E}">
        <p14:creationId xmlns:p14="http://schemas.microsoft.com/office/powerpoint/2010/main" val="5277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48194" y="1658984"/>
            <a:ext cx="8713903" cy="2142308"/>
          </a:xfrm>
        </p:spPr>
        <p:txBody>
          <a:bodyPr>
            <a:normAutofit fontScale="92500" lnSpcReduction="10000"/>
          </a:bodyPr>
          <a:lstStyle/>
          <a:p>
            <a:r>
              <a:rPr lang="tr-TR" sz="5400" dirty="0"/>
              <a:t>Ali`nin 15 tane elma şekeri vardı. Babası ona 3 tane daha aldı. Kaç elma şekeri oldu?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496388" y="378822"/>
            <a:ext cx="5329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/>
              <a:t>EYMEN ÇINAR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56617" y="261258"/>
            <a:ext cx="3213463" cy="4101736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1084217" y="3814354"/>
            <a:ext cx="633548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b="1" dirty="0">
                <a:solidFill>
                  <a:srgbClr val="C00000"/>
                </a:solidFill>
              </a:rPr>
              <a:t>15 + 3 = 18</a:t>
            </a:r>
          </a:p>
          <a:p>
            <a:r>
              <a:rPr lang="tr-TR" sz="5400" b="1" dirty="0">
                <a:solidFill>
                  <a:srgbClr val="C00000"/>
                </a:solidFill>
              </a:rPr>
              <a:t>   </a:t>
            </a:r>
            <a:r>
              <a:rPr lang="tr-TR" sz="5400" b="1" dirty="0">
                <a:solidFill>
                  <a:srgbClr val="7030A0"/>
                </a:solidFill>
              </a:rPr>
              <a:t>5+ 3  =8</a:t>
            </a:r>
          </a:p>
          <a:p>
            <a:r>
              <a:rPr lang="tr-TR" sz="5400" b="1" dirty="0">
                <a:solidFill>
                  <a:srgbClr val="C00000"/>
                </a:solidFill>
              </a:rPr>
              <a:t>10 + 8 = 18</a:t>
            </a:r>
          </a:p>
        </p:txBody>
      </p:sp>
    </p:spTree>
    <p:extLst>
      <p:ext uri="{BB962C8B-B14F-4D97-AF65-F5344CB8AC3E}">
        <p14:creationId xmlns:p14="http://schemas.microsoft.com/office/powerpoint/2010/main" val="294708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52697" y="1230937"/>
            <a:ext cx="8256704" cy="2531167"/>
          </a:xfrm>
        </p:spPr>
        <p:txBody>
          <a:bodyPr>
            <a:normAutofit lnSpcReduction="10000"/>
          </a:bodyPr>
          <a:lstStyle/>
          <a:p>
            <a:r>
              <a:rPr lang="tr-TR" sz="4800" dirty="0"/>
              <a:t>Ayşe`nin  6 kalemi vardır. Öğretmeni ona 5 tane daha hediye etti. Ayşe`nin toplam kaç kalemi oldu?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613953" y="254727"/>
            <a:ext cx="41017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MUHAMMET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82297" y="666205"/>
            <a:ext cx="3357154" cy="5460274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44582" y="3971109"/>
            <a:ext cx="505532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b="1" dirty="0">
                <a:solidFill>
                  <a:srgbClr val="C00000"/>
                </a:solidFill>
              </a:rPr>
              <a:t>6 + 5 = 11</a:t>
            </a:r>
          </a:p>
          <a:p>
            <a:r>
              <a:rPr lang="tr-TR" sz="4800" b="1" dirty="0">
                <a:solidFill>
                  <a:srgbClr val="7030A0"/>
                </a:solidFill>
              </a:rPr>
              <a:t>     4+1= 5</a:t>
            </a:r>
          </a:p>
          <a:p>
            <a:r>
              <a:rPr lang="tr-TR" sz="4800" b="1" dirty="0">
                <a:solidFill>
                  <a:srgbClr val="C00000"/>
                </a:solidFill>
              </a:rPr>
              <a:t>10 + 1 = 11</a:t>
            </a:r>
          </a:p>
          <a:p>
            <a:endParaRPr lang="tr-TR" sz="4800" b="1" dirty="0">
              <a:solidFill>
                <a:srgbClr val="C00000"/>
              </a:solidFill>
            </a:endParaRPr>
          </a:p>
          <a:p>
            <a:endParaRPr lang="tr-TR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79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07301" y="1400754"/>
            <a:ext cx="8218242" cy="2374412"/>
          </a:xfrm>
        </p:spPr>
        <p:txBody>
          <a:bodyPr>
            <a:normAutofit fontScale="92500"/>
          </a:bodyPr>
          <a:lstStyle/>
          <a:p>
            <a:r>
              <a:rPr lang="tr-TR" sz="4800" dirty="0"/>
              <a:t>Kardeşimin 12 tane oyuncağı vardı. Ona 3 tane daha oyuncak aldım. Kardeşimin kaç oyuncağı oldu?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640080" y="365761"/>
            <a:ext cx="53296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/>
              <a:t>YUSUF SADIK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82299" y="770709"/>
            <a:ext cx="3125968" cy="5290457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822961" y="3592286"/>
            <a:ext cx="63877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C00000"/>
                </a:solidFill>
              </a:rPr>
              <a:t>12 + 3 = 15</a:t>
            </a:r>
          </a:p>
          <a:p>
            <a:r>
              <a:rPr lang="tr-TR" sz="6000" b="1" dirty="0">
                <a:solidFill>
                  <a:srgbClr val="C00000"/>
                </a:solidFill>
              </a:rPr>
              <a:t>    </a:t>
            </a:r>
            <a:r>
              <a:rPr lang="tr-TR" sz="6000" b="1" dirty="0">
                <a:solidFill>
                  <a:srgbClr val="7030A0"/>
                </a:solidFill>
              </a:rPr>
              <a:t>2+3 = 5</a:t>
            </a:r>
          </a:p>
          <a:p>
            <a:r>
              <a:rPr lang="tr-TR" sz="6000" b="1" dirty="0">
                <a:solidFill>
                  <a:srgbClr val="C00000"/>
                </a:solidFill>
              </a:rPr>
              <a:t>10 + 5 = 15</a:t>
            </a:r>
          </a:p>
          <a:p>
            <a:endParaRPr lang="tr-TR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83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el">
  <a:themeElements>
    <a:clrScheme name="Yeşil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Temel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mel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TM03457444[[fn=Temel]]</Template>
  <TotalTime>260</TotalTime>
  <Words>558</Words>
  <PresentationFormat>Geniş ekran</PresentationFormat>
  <Paragraphs>82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1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9" baseType="lpstr">
      <vt:lpstr>Corbel</vt:lpstr>
      <vt:lpstr>Temel</vt:lpstr>
      <vt:lpstr>Zihinden toplama</vt:lpstr>
      <vt:lpstr>PowerPoint Sunusu</vt:lpstr>
      <vt:lpstr> 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2021-03-17T17:00:52Z</dcterms:created>
  <dcterms:modified xsi:type="dcterms:W3CDTF">2021-04-08T07:32:33Z</dcterms:modified>
  <cp:category>https://www.sorubak.com</cp:category>
</cp:coreProperties>
</file>