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</p:sldMasterIdLst>
  <p:notesMasterIdLst>
    <p:notesMasterId r:id="rId13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498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94D66-B631-42DE-9E72-C7C2FC114C58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CCC624-298C-4579-ACAE-72A57EAFDC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8490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1157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283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96689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590222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7478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90659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49234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5903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4801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55280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2684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058171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534710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77766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157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703219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098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D6B63E6-3A04-425C-9DC2-6F76B4CC5F46}" type="datetimeFigureOut">
              <a:rPr lang="tr-TR" smtClean="0"/>
              <a:pPr/>
              <a:t>01/11/2020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A8D61-471E-4638-B9C6-849B57BA0B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72951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174055"/>
            <a:ext cx="10515600" cy="4193227"/>
          </a:xfrm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  <a:t>Özel İsabet İlkokulu</a:t>
            </a:r>
            <a:b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</a:br>
            <a: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  <a:t>1. Sınıf </a:t>
            </a:r>
            <a:b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</a:br>
            <a: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  <a:t>I. Dönem</a:t>
            </a:r>
            <a:b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</a:br>
            <a: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  <a:t>I. Veli Toplantısı</a:t>
            </a:r>
            <a:b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</a:br>
            <a: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  <a:t/>
            </a:r>
            <a:br>
              <a:rPr lang="tr-TR" sz="8000" b="1" dirty="0" smtClean="0">
                <a:solidFill>
                  <a:srgbClr val="FF0000"/>
                </a:solidFill>
                <a:latin typeface="Chiller" panose="04020404031007020602" pitchFamily="82" charset="0"/>
              </a:rPr>
            </a:br>
            <a:endParaRPr lang="tr-TR" sz="8000" b="1" dirty="0">
              <a:solidFill>
                <a:srgbClr val="FF0000"/>
              </a:solidFill>
              <a:latin typeface="Chiller" panose="040204040310070206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74929" y="5281685"/>
            <a:ext cx="10515600" cy="131018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2400" b="1" dirty="0" smtClean="0"/>
          </a:p>
          <a:p>
            <a:pPr marL="0" indent="0" algn="r">
              <a:buNone/>
            </a:pPr>
            <a:r>
              <a:rPr lang="tr-TR" sz="3600" b="1" dirty="0" smtClean="0">
                <a:solidFill>
                  <a:srgbClr val="FFFF00"/>
                </a:solidFill>
                <a:latin typeface="Chiller" panose="04020404031007020602" pitchFamily="82" charset="0"/>
              </a:rPr>
              <a:t>HAZIRLAYAN: </a:t>
            </a:r>
            <a:r>
              <a:rPr lang="tr-TR" sz="3600" b="1" dirty="0" err="1" smtClean="0">
                <a:solidFill>
                  <a:srgbClr val="FFFF00"/>
                </a:solidFill>
                <a:latin typeface="Chiller" panose="04020404031007020602" pitchFamily="82" charset="0"/>
              </a:rPr>
              <a:t>Abdüssamet</a:t>
            </a:r>
            <a:r>
              <a:rPr lang="tr-TR" sz="3600" b="1" dirty="0" smtClean="0">
                <a:solidFill>
                  <a:srgbClr val="FFFF00"/>
                </a:solidFill>
                <a:latin typeface="Chiller" panose="04020404031007020602" pitchFamily="82" charset="0"/>
              </a:rPr>
              <a:t> KORKMAZ</a:t>
            </a:r>
            <a:endParaRPr lang="tr-TR" sz="3600" b="1" dirty="0">
              <a:solidFill>
                <a:srgbClr val="FFFF00"/>
              </a:solidFill>
              <a:latin typeface="Chiller" panose="04020404031007020602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216215"/>
            <a:ext cx="2914650" cy="452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918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Alınacak araç - gereçler</a:t>
            </a:r>
            <a:endParaRPr lang="tr-TR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tr-TR" sz="3200" dirty="0">
                <a:solidFill>
                  <a:srgbClr val="FFFF00"/>
                </a:solidFill>
                <a:latin typeface="Comic Sans MS" panose="030F0702030302020204" pitchFamily="66" charset="0"/>
              </a:rPr>
              <a:t> </a:t>
            </a:r>
            <a:r>
              <a:rPr lang="tr-TR" sz="32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10 adet maske</a:t>
            </a:r>
          </a:p>
          <a:p>
            <a:pPr marL="0" indent="0">
              <a:buNone/>
            </a:pPr>
            <a:endParaRPr lang="tr-TR" sz="320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tr-TR" sz="3200" dirty="0">
                <a:solidFill>
                  <a:srgbClr val="FFFF00"/>
                </a:solidFill>
                <a:latin typeface="Comic Sans MS" panose="030F0702030302020204" pitchFamily="66" charset="0"/>
              </a:rPr>
              <a:t> </a:t>
            </a:r>
            <a:r>
              <a:rPr lang="tr-TR" sz="32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1 paket ıslak mendil</a:t>
            </a:r>
          </a:p>
          <a:p>
            <a:pPr marL="0" indent="0">
              <a:buNone/>
            </a:pPr>
            <a:endParaRPr lang="tr-TR" sz="320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tr-TR" sz="3200" dirty="0">
                <a:solidFill>
                  <a:srgbClr val="FFFF00"/>
                </a:solidFill>
                <a:latin typeface="Comic Sans MS" panose="030F0702030302020204" pitchFamily="66" charset="0"/>
              </a:rPr>
              <a:t> </a:t>
            </a:r>
            <a:r>
              <a:rPr lang="tr-TR" sz="32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1 paket kağıt mendil</a:t>
            </a:r>
            <a:endParaRPr lang="tr-TR" sz="32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1848" y="1152983"/>
            <a:ext cx="2334608" cy="302323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19043" y="3936879"/>
            <a:ext cx="2588622" cy="262769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2043" y="3936879"/>
            <a:ext cx="2978554" cy="164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623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28800" y="1940323"/>
            <a:ext cx="8535933" cy="3177587"/>
          </a:xfrm>
        </p:spPr>
        <p:txBody>
          <a:bodyPr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Algerian" panose="04020705040A02060702" pitchFamily="82" charset="0"/>
              </a:rPr>
              <a:t>K A T I L D I Ğ I N I Z</a:t>
            </a:r>
            <a:br>
              <a:rPr lang="tr-TR" sz="6000" dirty="0" smtClean="0">
                <a:solidFill>
                  <a:srgbClr val="FFFF00"/>
                </a:solidFill>
                <a:latin typeface="Algerian" panose="04020705040A02060702" pitchFamily="82" charset="0"/>
              </a:rPr>
            </a:br>
            <a:r>
              <a:rPr lang="tr-TR" sz="6000" dirty="0" smtClean="0">
                <a:solidFill>
                  <a:srgbClr val="FFFF00"/>
                </a:solidFill>
                <a:latin typeface="Algerian" panose="04020705040A02060702" pitchFamily="82" charset="0"/>
              </a:rPr>
              <a:t>İ Ç İ N</a:t>
            </a:r>
            <a:br>
              <a:rPr lang="tr-TR" sz="6000" dirty="0" smtClean="0">
                <a:solidFill>
                  <a:srgbClr val="FFFF00"/>
                </a:solidFill>
                <a:latin typeface="Algerian" panose="04020705040A02060702" pitchFamily="82" charset="0"/>
              </a:rPr>
            </a:br>
            <a:r>
              <a:rPr lang="tr-TR" sz="6000" dirty="0" smtClean="0">
                <a:solidFill>
                  <a:srgbClr val="FFFF00"/>
                </a:solidFill>
                <a:latin typeface="Algerian" panose="04020705040A02060702" pitchFamily="82" charset="0"/>
              </a:rPr>
              <a:t>T E Ş E K </a:t>
            </a:r>
            <a:r>
              <a:rPr lang="tr-TR" sz="6000" dirty="0" err="1" smtClean="0">
                <a:solidFill>
                  <a:srgbClr val="FFFF00"/>
                </a:solidFill>
                <a:latin typeface="Algerian" panose="04020705040A02060702" pitchFamily="82" charset="0"/>
              </a:rPr>
              <a:t>K</a:t>
            </a:r>
            <a:r>
              <a:rPr lang="tr-TR" sz="6000" dirty="0" smtClean="0">
                <a:solidFill>
                  <a:srgbClr val="FFFF00"/>
                </a:solidFill>
                <a:latin typeface="Algerian" panose="04020705040A02060702" pitchFamily="82" charset="0"/>
              </a:rPr>
              <a:t> Ü R L E R</a:t>
            </a:r>
            <a:endParaRPr lang="tr-TR" sz="60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527" y="357181"/>
            <a:ext cx="2109719" cy="613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552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247650"/>
            <a:ext cx="9144000" cy="752475"/>
          </a:xfrm>
        </p:spPr>
        <p:txBody>
          <a:bodyPr>
            <a:noAutofit/>
          </a:bodyPr>
          <a:lstStyle/>
          <a:p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b="1" u="sng" dirty="0" smtClean="0">
                <a:solidFill>
                  <a:schemeClr val="tx1"/>
                </a:solidFill>
              </a:rPr>
              <a:t/>
            </a:r>
            <a:br>
              <a:rPr lang="tr-TR" sz="4400" b="1" u="sng" dirty="0" smtClean="0">
                <a:solidFill>
                  <a:schemeClr val="tx1"/>
                </a:solidFill>
              </a:rPr>
            </a:br>
            <a:r>
              <a:rPr lang="tr-TR" sz="4400" dirty="0" smtClean="0">
                <a:solidFill>
                  <a:schemeClr val="tx1"/>
                </a:solidFill>
              </a:rPr>
              <a:t/>
            </a:r>
            <a:br>
              <a:rPr lang="tr-TR" sz="4400" dirty="0" smtClean="0">
                <a:solidFill>
                  <a:schemeClr val="tx1"/>
                </a:solidFill>
              </a:rPr>
            </a:br>
            <a:r>
              <a:rPr lang="tr-TR" sz="4400" dirty="0" smtClean="0">
                <a:solidFill>
                  <a:schemeClr val="tx1"/>
                </a:solidFill>
                <a:latin typeface="Algerian" panose="04020705040A02060702" pitchFamily="82" charset="0"/>
              </a:rPr>
              <a:t>GÜNDEM MADELERİ</a:t>
            </a:r>
            <a:endParaRPr lang="tr-TR" sz="4400" dirty="0">
              <a:solidFill>
                <a:schemeClr val="tx1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50794" y="1175271"/>
            <a:ext cx="9144000" cy="444760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tr-TR" sz="2000" dirty="0"/>
              <a:t> </a:t>
            </a:r>
            <a:r>
              <a:rPr lang="tr-TR" dirty="0">
                <a:solidFill>
                  <a:srgbClr val="FFFF00"/>
                </a:solidFill>
                <a:latin typeface="Comic Sans MS" panose="030F0702030302020204" pitchFamily="66" charset="0"/>
              </a:rPr>
              <a:t>1. Birinci sınıf öğrencilerinin özellikleri</a:t>
            </a:r>
          </a:p>
          <a:p>
            <a:pPr>
              <a:lnSpc>
                <a:spcPct val="150000"/>
              </a:lnSpc>
            </a:pPr>
            <a:r>
              <a:rPr lang="tr-TR" dirty="0">
                <a:solidFill>
                  <a:srgbClr val="FFFF00"/>
                </a:solidFill>
                <a:latin typeface="Comic Sans MS" panose="030F0702030302020204" pitchFamily="66" charset="0"/>
              </a:rPr>
              <a:t>2.  </a:t>
            </a:r>
            <a:r>
              <a:rPr lang="tr-TR" dirty="0" err="1">
                <a:solidFill>
                  <a:srgbClr val="FFFF00"/>
                </a:solidFill>
                <a:latin typeface="Comic Sans MS" panose="030F0702030302020204" pitchFamily="66" charset="0"/>
              </a:rPr>
              <a:t>Pandemi</a:t>
            </a:r>
            <a:r>
              <a:rPr lang="tr-TR" dirty="0">
                <a:solidFill>
                  <a:srgbClr val="FFFF00"/>
                </a:solidFill>
                <a:latin typeface="Comic Sans MS" panose="030F0702030302020204" pitchFamily="66" charset="0"/>
              </a:rPr>
              <a:t> ile ilgili okulda ve evde alınabilecek tedbirler</a:t>
            </a:r>
          </a:p>
          <a:p>
            <a:pPr>
              <a:lnSpc>
                <a:spcPct val="150000"/>
              </a:lnSpc>
            </a:pPr>
            <a:r>
              <a:rPr lang="tr-TR" dirty="0">
                <a:solidFill>
                  <a:srgbClr val="FFFF00"/>
                </a:solidFill>
                <a:latin typeface="Comic Sans MS" panose="030F0702030302020204" pitchFamily="66" charset="0"/>
              </a:rPr>
              <a:t>3. Veli, öğretmen, öğrenci işbirliği</a:t>
            </a:r>
          </a:p>
          <a:p>
            <a:pPr>
              <a:lnSpc>
                <a:spcPct val="150000"/>
              </a:lnSpc>
            </a:pPr>
            <a:r>
              <a:rPr lang="tr-TR" dirty="0">
                <a:solidFill>
                  <a:srgbClr val="FFFF00"/>
                </a:solidFill>
                <a:latin typeface="Comic Sans MS" panose="030F0702030302020204" pitchFamily="66" charset="0"/>
              </a:rPr>
              <a:t>4. Uzaktan eğitim ve yüz yüze eğitim</a:t>
            </a:r>
          </a:p>
          <a:p>
            <a:pPr>
              <a:lnSpc>
                <a:spcPct val="150000"/>
              </a:lnSpc>
            </a:pPr>
            <a:r>
              <a:rPr lang="tr-TR" dirty="0">
                <a:solidFill>
                  <a:srgbClr val="FFFF00"/>
                </a:solidFill>
                <a:latin typeface="Comic Sans MS" panose="030F0702030302020204" pitchFamily="66" charset="0"/>
              </a:rPr>
              <a:t>5. Derste kullanılacak kaynak kitapların velilere tanıtımı</a:t>
            </a:r>
          </a:p>
          <a:p>
            <a:pPr>
              <a:lnSpc>
                <a:spcPct val="150000"/>
              </a:lnSpc>
            </a:pPr>
            <a:r>
              <a:rPr lang="tr-TR" dirty="0">
                <a:solidFill>
                  <a:srgbClr val="FFFF00"/>
                </a:solidFill>
                <a:latin typeface="Comic Sans MS" panose="030F0702030302020204" pitchFamily="66" charset="0"/>
              </a:rPr>
              <a:t>6. Öğrencilerin okula devamının sağlanması ve önemi</a:t>
            </a:r>
          </a:p>
          <a:p>
            <a:pPr>
              <a:lnSpc>
                <a:spcPct val="150000"/>
              </a:lnSpc>
            </a:pPr>
            <a:r>
              <a:rPr lang="tr-TR" dirty="0">
                <a:solidFill>
                  <a:srgbClr val="FFFF00"/>
                </a:solidFill>
                <a:latin typeface="Comic Sans MS" panose="030F0702030302020204" pitchFamily="66" charset="0"/>
              </a:rPr>
              <a:t>7. Öğrencilere alınacak okul araç-gereçlerinin konuşulması</a:t>
            </a:r>
          </a:p>
          <a:p>
            <a:pPr>
              <a:lnSpc>
                <a:spcPct val="150000"/>
              </a:lnSpc>
            </a:pPr>
            <a:r>
              <a:rPr lang="tr-TR" dirty="0">
                <a:solidFill>
                  <a:srgbClr val="FFFF00"/>
                </a:solidFill>
                <a:latin typeface="Comic Sans MS" panose="030F0702030302020204" pitchFamily="66" charset="0"/>
              </a:rPr>
              <a:t>8. Dilek ve temenniler, kapanış.</a:t>
            </a:r>
          </a:p>
          <a:p>
            <a:pPr algn="l"/>
            <a:endParaRPr lang="tr-TR" sz="2000" dirty="0"/>
          </a:p>
          <a:p>
            <a:pPr algn="l"/>
            <a:endParaRPr lang="tr-TR" sz="2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50837" y="3988841"/>
            <a:ext cx="2572825" cy="235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556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36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1. Sınıf Öğrencisi;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380083"/>
            <a:ext cx="10515600" cy="4351338"/>
          </a:xfrm>
        </p:spPr>
        <p:txBody>
          <a:bodyPr/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tr-TR" sz="24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Öğrenmeye İsteklidirler.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tr-TR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Denemeye </a:t>
            </a:r>
            <a:r>
              <a:rPr lang="tr-TR" sz="24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isteklidirler.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tr-TR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Memnun etmek </a:t>
            </a:r>
            <a:r>
              <a:rPr lang="tr-TR" sz="24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isterler.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tr-TR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Suçlama </a:t>
            </a:r>
            <a:r>
              <a:rPr lang="tr-TR" sz="24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oyunu oynar.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tr-TR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Yoğun d</a:t>
            </a:r>
            <a:r>
              <a:rPr lang="tr-TR" sz="24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uygulara sahiptir.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>
              <a:solidFill>
                <a:srgbClr val="FFC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7598" y="692569"/>
            <a:ext cx="4998321" cy="520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097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9758" y="341193"/>
            <a:ext cx="10285747" cy="846161"/>
          </a:xfrm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1. Sınıfın En Önemli Konuları</a:t>
            </a:r>
            <a:endParaRPr lang="tr-TR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7773537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OKUMA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YAZMA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ARİTMETİK</a:t>
            </a:r>
          </a:p>
          <a:p>
            <a:pPr marL="0" indent="0">
              <a:buNone/>
            </a:pPr>
            <a:endParaRPr lang="tr-TR" sz="280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Bağımsızlık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Sorumluluk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Ödevler</a:t>
            </a:r>
            <a:endParaRPr lang="tr-TR" sz="28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1492" y="1825625"/>
            <a:ext cx="3057099" cy="480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433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6111" y="450376"/>
            <a:ext cx="9404723" cy="1048030"/>
          </a:xfrm>
        </p:spPr>
        <p:txBody>
          <a:bodyPr>
            <a:normAutofit/>
          </a:bodyPr>
          <a:lstStyle/>
          <a:p>
            <a:r>
              <a:rPr lang="tr-TR" sz="4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Pandemi</a:t>
            </a:r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ile ilgili alınabilecek tedbirler</a:t>
            </a:r>
            <a:endParaRPr lang="tr-TR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92550" y="1853248"/>
            <a:ext cx="9258284" cy="418758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Sınıfta </a:t>
            </a:r>
            <a:r>
              <a:rPr lang="tr-TR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veya okul bahçesindeki etkinliklerde kesinlikle maskenin çıkartılmaması, sosyal mesafeye dikkat </a:t>
            </a:r>
            <a:r>
              <a:rPr lang="tr-TR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edilmesi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Sınıf </a:t>
            </a:r>
            <a:r>
              <a:rPr lang="tr-TR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oturma düzeninin sosyal mesafeye </a:t>
            </a:r>
            <a:r>
              <a:rPr lang="tr-TR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uygun olması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tr-TR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Eve girmeden önce çocuklara mutlaka banyo yaptırılması ve okul eşyalarının dezenfekte </a:t>
            </a:r>
            <a:r>
              <a:rPr lang="tr-TR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edilmesi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Öğrencilerin yanlarında yedek maske bulundurması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Eşyaların ortak kullanımının önlenmesi</a:t>
            </a:r>
            <a:endParaRPr lang="tr-TR" sz="2800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37689" y="4435522"/>
            <a:ext cx="2185989" cy="210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962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Öğretmen - Veli - Öğrenci işbirliği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46110" y="1542198"/>
            <a:ext cx="9889961" cy="4719850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Öğretmen ve veli iletişiminin iyi olması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Velilerin öğretmenlere güvenmesi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Öğrencilerin verilen sorumluluğu yerine getirmesi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Bu üçlüden birisi eksik kalırsa başarıyı elde edemeyiz! </a:t>
            </a:r>
            <a:r>
              <a:rPr lang="tr-TR" sz="3600" b="1" dirty="0" smtClean="0">
                <a:solidFill>
                  <a:srgbClr val="FFFF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</a:t>
            </a:r>
            <a:endParaRPr lang="tr-TR" sz="3600" b="1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200000"/>
              </a:lnSpc>
              <a:buNone/>
            </a:pPr>
            <a:endParaRPr lang="tr-TR" sz="280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96832" y="1209264"/>
            <a:ext cx="3085902" cy="270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11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5130" y="450375"/>
            <a:ext cx="9404723" cy="1129917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Uzaktan Eğitim – Yüz yüze Eğitim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tr-TR" sz="2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 Önümüzdeki süreçte eğitim </a:t>
            </a:r>
            <a:r>
              <a:rPr lang="tr-TR" sz="2400" dirty="0">
                <a:solidFill>
                  <a:srgbClr val="FFFF00"/>
                </a:solidFill>
                <a:latin typeface="Comic Sans MS" panose="030F0702030302020204" pitchFamily="66" charset="0"/>
              </a:rPr>
              <a:t>hem </a:t>
            </a:r>
            <a:r>
              <a:rPr lang="tr-TR" sz="2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yüz </a:t>
            </a:r>
            <a:r>
              <a:rPr lang="tr-TR" sz="2400" dirty="0">
                <a:solidFill>
                  <a:srgbClr val="FFFF00"/>
                </a:solidFill>
                <a:latin typeface="Comic Sans MS" panose="030F0702030302020204" pitchFamily="66" charset="0"/>
              </a:rPr>
              <a:t>yüze hem de </a:t>
            </a:r>
            <a:r>
              <a:rPr lang="tr-TR" sz="2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uzaktan olacaktır.</a:t>
            </a:r>
          </a:p>
          <a:p>
            <a:pPr>
              <a:buFont typeface="Wingdings" panose="05000000000000000000" pitchFamily="2" charset="2"/>
              <a:buChar char="§"/>
            </a:pPr>
            <a:endParaRPr lang="tr-TR" sz="240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tr-TR" sz="2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Yüz yüze eğitim haftada 4 gün okulda olacaktır.</a:t>
            </a:r>
          </a:p>
          <a:p>
            <a:pPr>
              <a:buFont typeface="Wingdings" panose="05000000000000000000" pitchFamily="2" charset="2"/>
              <a:buChar char="§"/>
            </a:pPr>
            <a:endParaRPr lang="tr-TR" sz="240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tr-TR" sz="2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Uzaktan eğitim ise </a:t>
            </a:r>
            <a:r>
              <a:rPr lang="tr-TR" sz="2400" dirty="0" err="1" smtClean="0">
                <a:solidFill>
                  <a:srgbClr val="FFFF00"/>
                </a:solidFill>
                <a:latin typeface="Comic Sans MS" panose="030F0702030302020204" pitchFamily="66" charset="0"/>
              </a:rPr>
              <a:t>Zoom</a:t>
            </a:r>
            <a:r>
              <a:rPr lang="tr-TR" sz="2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 programı üzerinden online olacaktır.</a:t>
            </a:r>
            <a:endParaRPr lang="tr-TR" sz="24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9158" y="2600386"/>
            <a:ext cx="3248167" cy="223092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9158" y="4955811"/>
            <a:ext cx="2857899" cy="176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035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Kullanılacak Kaynak Kitaplar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73311">
            <a:off x="666327" y="3211765"/>
            <a:ext cx="3634923" cy="291152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86730">
            <a:off x="4464321" y="2172583"/>
            <a:ext cx="4004197" cy="299210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1771">
            <a:off x="7493404" y="1050920"/>
            <a:ext cx="4248431" cy="241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52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Okula Devam…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1501254"/>
            <a:ext cx="9282634" cy="474714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 Öğrenciler okula haftada 4 </a:t>
            </a:r>
            <a:r>
              <a:rPr lang="tr-TR" sz="2800" dirty="0">
                <a:solidFill>
                  <a:srgbClr val="FFFF00"/>
                </a:solidFill>
                <a:latin typeface="Comic Sans MS" panose="030F0702030302020204" pitchFamily="66" charset="0"/>
              </a:rPr>
              <a:t>gün </a:t>
            </a: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geleceği için önceki senelere kıyasla konuların öğrenilmesi biraz gecikecek ve telafisi güç olacaktır.</a:t>
            </a:r>
          </a:p>
          <a:p>
            <a:pPr>
              <a:buFont typeface="Wingdings" panose="05000000000000000000" pitchFamily="2" charset="2"/>
              <a:buChar char="ü"/>
            </a:pPr>
            <a:endParaRPr lang="tr-TR" sz="280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 Bu yüzden öğrencilerimizin derslere devamı konusunda velilerimizin hassas olması gerekmektedir. </a:t>
            </a:r>
          </a:p>
          <a:p>
            <a:pPr marL="0" indent="0">
              <a:buNone/>
            </a:pPr>
            <a:endParaRPr lang="tr-TR" sz="280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tr-TR" sz="40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 </a:t>
            </a:r>
            <a:r>
              <a:rPr lang="tr-TR" sz="2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1. sınıf öğrencisi için devamsızlık büyük bir kayıp olacaktır!</a:t>
            </a:r>
            <a:r>
              <a:rPr lang="tr-TR" sz="4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 </a:t>
            </a:r>
            <a:r>
              <a:rPr lang="tr-TR" sz="4400" dirty="0" smtClean="0">
                <a:solidFill>
                  <a:srgbClr val="FFFF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</a:t>
            </a:r>
            <a:endParaRPr lang="tr-TR" sz="440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4500" y="1337480"/>
            <a:ext cx="2716473" cy="253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025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204</TotalTime>
  <Words>240</Words>
  <PresentationFormat>Özel</PresentationFormat>
  <Paragraphs>57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İyon</vt:lpstr>
      <vt:lpstr>Özel İsabet İlkokulu 1. Sınıf  I. Dönem I. Veli Toplantısı  </vt:lpstr>
      <vt:lpstr>                  GÜNDEM MADELERİ</vt:lpstr>
      <vt:lpstr>1. Sınıf Öğrencisi;</vt:lpstr>
      <vt:lpstr>1. Sınıfın En Önemli Konuları</vt:lpstr>
      <vt:lpstr>Pandemi ile ilgili alınabilecek tedbirler</vt:lpstr>
      <vt:lpstr>Öğretmen - Veli - Öğrenci işbirliği</vt:lpstr>
      <vt:lpstr>Uzaktan Eğitim – Yüz yüze Eğitim</vt:lpstr>
      <vt:lpstr>Kullanılacak Kaynak Kitaplar</vt:lpstr>
      <vt:lpstr>Okula Devam…</vt:lpstr>
      <vt:lpstr>Alınacak araç - gereçler</vt:lpstr>
      <vt:lpstr>K A T I L D I Ğ I N I Z İ Ç İ N T E Ş E K K Ü R L E 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2020-10-25T18:31:34Z</dcterms:created>
  <dcterms:modified xsi:type="dcterms:W3CDTF">2020-11-01T12:12:11Z</dcterms:modified>
  <cp:category>https://www.sorubak.com</cp:category>
</cp:coreProperties>
</file>