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8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395" autoAdjust="0"/>
  </p:normalViewPr>
  <p:slideViewPr>
    <p:cSldViewPr>
      <p:cViewPr varScale="1">
        <p:scale>
          <a:sx n="106" d="100"/>
          <a:sy n="106" d="100"/>
        </p:scale>
        <p:origin x="34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4741CA-CD87-4CF7-8D30-B5D7BF8F86D9}" type="datetimeFigureOut">
              <a:rPr lang="tr-TR" smtClean="0"/>
              <a:pPr/>
              <a:t>17.04.2021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8FD9F-4562-4E66-9955-0870134AA2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8FD9F-4562-4E66-9955-0870134AA2FC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790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8FD9F-4562-4E66-9955-0870134AA2FC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4411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8FD9F-4562-4E66-9955-0870134AA2FC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2197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8FD9F-4562-4E66-9955-0870134AA2FC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9074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8FD9F-4562-4E66-9955-0870134AA2FC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2810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8FD9F-4562-4E66-9955-0870134AA2FC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4219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8FD9F-4562-4E66-9955-0870134AA2FC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6029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8FD9F-4562-4E66-9955-0870134AA2FC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9676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10DB1-E5D7-4AD8-866A-A4B3A55FB3D3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4E41-42D6-49C4-859A-AAC0C2E0B478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5C69-D6C2-421D-8E45-A2B938A3C0E7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EDC0D-517B-424E-A101-C5075F71EE00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EA848-E28A-4F0C-85E6-F4D446156DFE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4E5B4-D380-4F48-A02E-EBFC2010C366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09738-6671-485C-896C-B9D2506451F6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C11DA-6F3E-47A6-A01A-67024D9C10CD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1BA7C-13FF-440A-AD4E-F813A1AE9099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74BD0-5D51-46BD-9F95-4C10B604F1ED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321F5-699D-4E5E-B602-816912D7275D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49CB7-3A60-4DB9-9591-23339336261D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  <p:sndAc>
      <p:stSnd>
        <p:snd r:embed="rId13" name="applause.wav"/>
      </p:stSnd>
    </p:sndAc>
  </p:transition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egitimhane.com/" TargetMode="Externa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hyperlink" Target="http://www.egitimhane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7772400" cy="1470025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TEMEL YAŞAR ÇORUH İLKOKULU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204864"/>
            <a:ext cx="6400800" cy="3433936"/>
          </a:xfrm>
        </p:spPr>
        <p:txBody>
          <a:bodyPr/>
          <a:lstStyle/>
          <a:p>
            <a:r>
              <a:rPr lang="tr-TR" sz="4000" b="1" dirty="0">
                <a:solidFill>
                  <a:srgbClr val="FFFF00"/>
                </a:solidFill>
              </a:rPr>
              <a:t>BAŞARMAYA HAZIR MISINIZ?</a:t>
            </a:r>
          </a:p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B2E9B-80E8-4C66-8058-18A462311376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</a:t>
            </a:fld>
            <a:endParaRPr lang="tr-TR"/>
          </a:p>
        </p:txBody>
      </p:sp>
      <p:pic>
        <p:nvPicPr>
          <p:cNvPr id="1029" name="Picture 5" descr="C:\Users\fevzi çakmak\Desktop\32g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005064"/>
            <a:ext cx="1609725" cy="1609725"/>
          </a:xfrm>
          <a:prstGeom prst="rect">
            <a:avLst/>
          </a:prstGeom>
          <a:noFill/>
        </p:spPr>
      </p:pic>
      <p:pic>
        <p:nvPicPr>
          <p:cNvPr id="1030" name="Picture 6" descr="C:\Users\fevzi çakmak\Desktop\32g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9338" y="3919538"/>
            <a:ext cx="1609725" cy="1609725"/>
          </a:xfrm>
          <a:prstGeom prst="rect">
            <a:avLst/>
          </a:prstGeom>
          <a:noFill/>
        </p:spPr>
      </p:pic>
      <p:pic>
        <p:nvPicPr>
          <p:cNvPr id="1031" name="Picture 7" descr="C:\Users\fevzi çakmak\Desktop\32g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3138" y="3995738"/>
            <a:ext cx="1609725" cy="16097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3"/>
            <a:ext cx="8784976" cy="2880319"/>
          </a:xfrm>
        </p:spPr>
        <p:txBody>
          <a:bodyPr/>
          <a:lstStyle/>
          <a:p>
            <a:pPr>
              <a:buNone/>
            </a:pPr>
            <a:r>
              <a:rPr lang="tr-TR" b="1" dirty="0"/>
              <a:t> </a:t>
            </a:r>
            <a:r>
              <a:rPr lang="tr-TR" b="1" dirty="0">
                <a:solidFill>
                  <a:srgbClr val="FFFF00"/>
                </a:solidFill>
              </a:rPr>
              <a:t>    </a:t>
            </a:r>
            <a:r>
              <a:rPr lang="tr-TR" sz="3600" b="1" dirty="0">
                <a:solidFill>
                  <a:srgbClr val="FFFF00"/>
                </a:solidFill>
              </a:rPr>
              <a:t>      </a:t>
            </a:r>
            <a:r>
              <a:rPr lang="tr-TR" sz="4400" b="1" dirty="0">
                <a:solidFill>
                  <a:srgbClr val="FFFF00"/>
                </a:solidFill>
                <a:latin typeface="TTKB Dik Temel Abece" pitchFamily="2" charset="-94"/>
              </a:rPr>
              <a:t>6 bütün elmada, kaç yarım elma vardır?</a:t>
            </a:r>
          </a:p>
          <a:p>
            <a:pPr>
              <a:buNone/>
            </a:pPr>
            <a:r>
              <a:rPr lang="tr-TR" sz="4400" b="1" dirty="0">
                <a:latin typeface="TTKB Dik Temel Abece" pitchFamily="2" charset="-94"/>
              </a:rPr>
              <a:t>  A) 6        B) 8        C)12</a:t>
            </a:r>
          </a:p>
          <a:p>
            <a:endParaRPr lang="tr-TR" sz="4400" dirty="0">
              <a:latin typeface="TTKB Dik Temel Abece" pitchFamily="2" charset="-94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573F7-B681-4D03-9685-76E69DB05BC0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700146" y="2564904"/>
            <a:ext cx="86409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1819164" y="2566189"/>
            <a:ext cx="827112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3108085" y="2505868"/>
            <a:ext cx="936104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4283968" y="2564904"/>
            <a:ext cx="864096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5345887" y="2564904"/>
            <a:ext cx="864096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/>
          <p:cNvSpPr/>
          <p:nvPr/>
        </p:nvSpPr>
        <p:spPr>
          <a:xfrm>
            <a:off x="6407806" y="2564904"/>
            <a:ext cx="936104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Yuvarlatılmış Dikdörtgen 12"/>
          <p:cNvSpPr/>
          <p:nvPr/>
        </p:nvSpPr>
        <p:spPr>
          <a:xfrm>
            <a:off x="611560" y="3704543"/>
            <a:ext cx="8352928" cy="79208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800" dirty="0"/>
              <a:t>  </a:t>
            </a:r>
            <a:r>
              <a:rPr lang="tr-TR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     2         2     2     2      2=  12</a:t>
            </a:r>
          </a:p>
        </p:txBody>
      </p:sp>
      <p:sp>
        <p:nvSpPr>
          <p:cNvPr id="14" name="Oval 13"/>
          <p:cNvSpPr/>
          <p:nvPr/>
        </p:nvSpPr>
        <p:spPr>
          <a:xfrm>
            <a:off x="6012160" y="1556792"/>
            <a:ext cx="720080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8800" b="1" dirty="0"/>
              <a:t>HARİKASINIZ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43A6B-6062-4330-937E-596CB9612DCD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11</a:t>
            </a:fld>
            <a:endParaRPr lang="tr-TR"/>
          </a:p>
        </p:txBody>
      </p:sp>
      <p:pic>
        <p:nvPicPr>
          <p:cNvPr id="7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140968"/>
            <a:ext cx="3238500" cy="3390900"/>
          </a:xfrm>
          <a:prstGeom prst="rect">
            <a:avLst/>
          </a:prstGeom>
          <a:noFill/>
        </p:spPr>
      </p:pic>
      <p:pic>
        <p:nvPicPr>
          <p:cNvPr id="8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467100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260649"/>
            <a:ext cx="8595656" cy="23762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400" b="1" dirty="0">
                <a:latin typeface="TTKB Dik Temel Abece" pitchFamily="2" charset="-94"/>
              </a:rPr>
              <a:t>   Bir  çıkarma  işleminde  eksilen  sayı  10 , kalan  sayı  3 ise  çıkan  sayı  kaçtır?</a:t>
            </a:r>
          </a:p>
          <a:p>
            <a:pPr>
              <a:buNone/>
            </a:pPr>
            <a:r>
              <a:rPr lang="tr-TR" sz="4400" b="1" dirty="0">
                <a:latin typeface="TTKB Dik Temel Abece" pitchFamily="2" charset="-94"/>
              </a:rPr>
              <a:t>    </a:t>
            </a:r>
            <a:r>
              <a:rPr lang="tr-TR" sz="4400" b="1" dirty="0">
                <a:solidFill>
                  <a:srgbClr val="FFFF00"/>
                </a:solidFill>
                <a:latin typeface="TTKB Dik Temel Abece" pitchFamily="2" charset="-94"/>
              </a:rPr>
              <a:t>A) 13         B) 7       C) 8</a:t>
            </a:r>
          </a:p>
          <a:p>
            <a:endParaRPr lang="tr-TR" sz="4400" dirty="0">
              <a:latin typeface="TTKB Dik Temel Abece" pitchFamily="2" charset="-94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B6329-D7B6-4617-9EBD-932D6F496EE9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12</a:t>
            </a:fld>
            <a:endParaRPr lang="tr-TR"/>
          </a:p>
        </p:txBody>
      </p:sp>
      <p:pic>
        <p:nvPicPr>
          <p:cNvPr id="6146" name="Picture 2" descr="C:\Users\fevzi çakmak\Desktop\hareketli avatarla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437112"/>
            <a:ext cx="3514725" cy="2420888"/>
          </a:xfrm>
          <a:prstGeom prst="rect">
            <a:avLst/>
          </a:prstGeom>
          <a:noFill/>
        </p:spPr>
      </p:pic>
      <p:sp>
        <p:nvSpPr>
          <p:cNvPr id="7" name="Yuvarlatılmış Dikdörtgen 6"/>
          <p:cNvSpPr/>
          <p:nvPr/>
        </p:nvSpPr>
        <p:spPr>
          <a:xfrm>
            <a:off x="683568" y="3645024"/>
            <a:ext cx="4752528" cy="129614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>
                <a:solidFill>
                  <a:sysClr val="windowText" lastClr="000000"/>
                </a:solidFill>
                <a:latin typeface="TTKB Dik Temel Abece" pitchFamily="2" charset="-94"/>
              </a:rPr>
              <a:t>10 – 3 = 7</a:t>
            </a:r>
          </a:p>
        </p:txBody>
      </p:sp>
      <p:sp>
        <p:nvSpPr>
          <p:cNvPr id="8" name="Oval 7"/>
          <p:cNvSpPr/>
          <p:nvPr/>
        </p:nvSpPr>
        <p:spPr>
          <a:xfrm>
            <a:off x="3995936" y="2348880"/>
            <a:ext cx="792088" cy="79208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8000" b="1" dirty="0"/>
              <a:t>SİZİNLE GURUR DUYUYORUM</a:t>
            </a:r>
          </a:p>
          <a:p>
            <a:endParaRPr lang="tr-TR" sz="8000" b="1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8C7FE-5241-4BF9-8E08-8B58A23C18C2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13</a:t>
            </a:fld>
            <a:endParaRPr lang="tr-TR"/>
          </a:p>
        </p:txBody>
      </p:sp>
      <p:pic>
        <p:nvPicPr>
          <p:cNvPr id="7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3861048"/>
            <a:ext cx="3238500" cy="3390900"/>
          </a:xfrm>
          <a:prstGeom prst="rect">
            <a:avLst/>
          </a:prstGeom>
          <a:noFill/>
        </p:spPr>
      </p:pic>
      <p:pic>
        <p:nvPicPr>
          <p:cNvPr id="8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861048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299360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tr-TR" sz="3600" b="1" dirty="0">
                <a:solidFill>
                  <a:srgbClr val="FFFF00"/>
                </a:solidFill>
              </a:rPr>
              <a:t>     </a:t>
            </a:r>
            <a:r>
              <a:rPr lang="tr-TR" sz="3600" b="1" dirty="0">
                <a:solidFill>
                  <a:srgbClr val="FFFF00"/>
                </a:solidFill>
                <a:latin typeface="TTKB Dik Temel Abece" pitchFamily="2" charset="-94"/>
              </a:rPr>
              <a:t>Bahçeden 13 çiçek topladım.  Çiçeklerin      5 tanesini anneme verdim. 3 tanesi de soldu. Geriye kaç çiçek kaldı?</a:t>
            </a:r>
          </a:p>
          <a:p>
            <a:pPr marL="0" indent="0">
              <a:buNone/>
            </a:pPr>
            <a:r>
              <a:rPr lang="tr-TR" sz="3600" dirty="0">
                <a:latin typeface="TTKB Dik Temel Abece" pitchFamily="2" charset="-94"/>
              </a:rPr>
              <a:t>           A)  5         B)8           C)6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D88CF-408F-4A00-8352-33376D187033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14</a:t>
            </a:fld>
            <a:endParaRPr lang="tr-TR"/>
          </a:p>
        </p:txBody>
      </p:sp>
      <p:pic>
        <p:nvPicPr>
          <p:cNvPr id="7170" name="Picture 2" descr="C:\Users\fevzi çakmak\Desktop\www.resimmax.net_-_Hareketli_Resimler_-_zledim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429000"/>
            <a:ext cx="2670423" cy="3045718"/>
          </a:xfrm>
          <a:prstGeom prst="rect">
            <a:avLst/>
          </a:prstGeom>
          <a:noFill/>
        </p:spPr>
      </p:pic>
      <p:sp>
        <p:nvSpPr>
          <p:cNvPr id="7" name="Yuvarlatılmış Dikdörtgen 6"/>
          <p:cNvSpPr/>
          <p:nvPr/>
        </p:nvSpPr>
        <p:spPr>
          <a:xfrm>
            <a:off x="395536" y="3068960"/>
            <a:ext cx="4824536" cy="9361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600" dirty="0">
                <a:latin typeface="TTKB Dik Temel Abece" pitchFamily="2" charset="-94"/>
              </a:rPr>
              <a:t>13 -5 = 8 tane kaldı.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395536" y="4301244"/>
            <a:ext cx="4896544" cy="128799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600" dirty="0">
                <a:latin typeface="TTKB Dik Temel Abece" pitchFamily="2" charset="-94"/>
              </a:rPr>
              <a:t>8 – 3 = 5 tane kaldı</a:t>
            </a:r>
            <a:r>
              <a:rPr lang="tr-TR" dirty="0"/>
              <a:t>.</a:t>
            </a:r>
          </a:p>
        </p:txBody>
      </p:sp>
      <p:sp>
        <p:nvSpPr>
          <p:cNvPr id="9" name="Oval 8"/>
          <p:cNvSpPr/>
          <p:nvPr/>
        </p:nvSpPr>
        <p:spPr>
          <a:xfrm>
            <a:off x="2051720" y="1916832"/>
            <a:ext cx="648072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 </a:t>
            </a:r>
            <a:r>
              <a:rPr lang="tr-TR" sz="4000" dirty="0">
                <a:solidFill>
                  <a:srgbClr val="FFFF00"/>
                </a:solidFill>
              </a:rPr>
              <a:t>SİZE HARİKASINIZ, DEMİŞ MİYDİM?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C83EB-4DB6-4CF4-93AF-3B412553671D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15</a:t>
            </a:fld>
            <a:endParaRPr lang="tr-TR"/>
          </a:p>
        </p:txBody>
      </p:sp>
      <p:pic>
        <p:nvPicPr>
          <p:cNvPr id="14338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2495550"/>
            <a:ext cx="3238500" cy="3390900"/>
          </a:xfrm>
          <a:prstGeom prst="rect">
            <a:avLst/>
          </a:prstGeom>
          <a:noFill/>
        </p:spPr>
      </p:pic>
      <p:pic>
        <p:nvPicPr>
          <p:cNvPr id="14339" name="Picture 3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780928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8864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rgbClr val="FFFF00"/>
                </a:solidFill>
                <a:latin typeface="TTKB Dik Temel Abece" pitchFamily="2" charset="-94"/>
              </a:rPr>
              <a:t>    1 onluk 6 birlikten oluşan sayının 3 eksiği kaçtır?</a:t>
            </a:r>
          </a:p>
          <a:p>
            <a:pPr marL="0" indent="0">
              <a:buNone/>
            </a:pPr>
            <a:r>
              <a:rPr lang="tr-TR" sz="4000" b="1" dirty="0">
                <a:latin typeface="TTKB Dik Temel Abece" pitchFamily="2" charset="-94"/>
              </a:rPr>
              <a:t>    A)  7        B)10         C)13</a:t>
            </a:r>
            <a:endParaRPr lang="tr-TR" sz="4000" b="1" dirty="0">
              <a:solidFill>
                <a:srgbClr val="FFFF00"/>
              </a:solidFill>
              <a:latin typeface="TTKB Dik Temel Abece" pitchFamily="2" charset="-94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D6667-7022-4519-BF83-CB3EE9A1502E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16</a:t>
            </a:fld>
            <a:endParaRPr lang="tr-TR"/>
          </a:p>
        </p:txBody>
      </p:sp>
      <p:pic>
        <p:nvPicPr>
          <p:cNvPr id="8194" name="Picture 2" descr="C:\Users\fevzi çakmak\Desktop\b-364441-hareketli_animasyon_gif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429000"/>
            <a:ext cx="5400600" cy="2971800"/>
          </a:xfrm>
          <a:prstGeom prst="rect">
            <a:avLst/>
          </a:prstGeom>
          <a:noFill/>
        </p:spPr>
      </p:pic>
      <p:sp>
        <p:nvSpPr>
          <p:cNvPr id="7" name="Yuvarlatılmış Dikdörtgen 6"/>
          <p:cNvSpPr/>
          <p:nvPr/>
        </p:nvSpPr>
        <p:spPr>
          <a:xfrm>
            <a:off x="1331640" y="2629694"/>
            <a:ext cx="5688632" cy="108733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16 - 3 = 13’tür.</a:t>
            </a:r>
          </a:p>
        </p:txBody>
      </p:sp>
      <p:sp>
        <p:nvSpPr>
          <p:cNvPr id="8" name="Oval 7"/>
          <p:cNvSpPr/>
          <p:nvPr/>
        </p:nvSpPr>
        <p:spPr>
          <a:xfrm>
            <a:off x="6444208" y="1484784"/>
            <a:ext cx="648072" cy="7200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FF00"/>
                </a:solidFill>
              </a:rPr>
              <a:t>TEBRİKLERRRRRRR::</a:t>
            </a:r>
            <a:r>
              <a:rPr lang="tr-TR" b="1" dirty="0">
                <a:solidFill>
                  <a:srgbClr val="FFFF00"/>
                </a:solidFill>
                <a:sym typeface="Wingdings" pitchFamily="2" charset="2"/>
              </a:rPr>
              <a:t>)))</a:t>
            </a:r>
            <a:endParaRPr lang="tr-TR" b="1" dirty="0">
              <a:solidFill>
                <a:srgbClr val="FFFF00"/>
              </a:solidFill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2A4E-65AD-4F21-AF09-21311CB91A9C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17</a:t>
            </a:fld>
            <a:endParaRPr lang="tr-TR"/>
          </a:p>
        </p:txBody>
      </p:sp>
      <p:pic>
        <p:nvPicPr>
          <p:cNvPr id="15362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2470150"/>
            <a:ext cx="3238500" cy="3390900"/>
          </a:xfrm>
          <a:prstGeom prst="rect">
            <a:avLst/>
          </a:prstGeom>
          <a:noFill/>
        </p:spPr>
      </p:pic>
      <p:pic>
        <p:nvPicPr>
          <p:cNvPr id="15363" name="Picture 3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9750" y="2470150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641"/>
            <a:ext cx="8229600" cy="259228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tr-TR" sz="3600" b="1" dirty="0"/>
              <a:t>   </a:t>
            </a:r>
            <a:r>
              <a:rPr lang="tr-TR" b="1" dirty="0">
                <a:solidFill>
                  <a:srgbClr val="FFFF00"/>
                </a:solidFill>
                <a:latin typeface="TTKB Dik Temel Abece" pitchFamily="2" charset="-94"/>
              </a:rPr>
              <a:t>Sınıfımıza 18 tane süt geldi. Sütlerden 9 tanesini İçtik. 7 tanesini yan sınıfa verdik. Geriye kaç tane sütümüz kaldı?</a:t>
            </a:r>
          </a:p>
          <a:p>
            <a:r>
              <a:rPr lang="tr-TR" b="1" dirty="0">
                <a:latin typeface="TTKB Dik Temel Abece" pitchFamily="2" charset="-94"/>
              </a:rPr>
              <a:t>A)  9         B) 2             C)11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0121-7EAF-4B78-9E24-AFA1ABA37857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18</a:t>
            </a:fld>
            <a:endParaRPr lang="tr-TR"/>
          </a:p>
        </p:txBody>
      </p:sp>
      <p:sp>
        <p:nvSpPr>
          <p:cNvPr id="7" name="Yuvarlatılmış Dikdörtgen 6"/>
          <p:cNvSpPr/>
          <p:nvPr/>
        </p:nvSpPr>
        <p:spPr>
          <a:xfrm>
            <a:off x="499665" y="3212976"/>
            <a:ext cx="7128792" cy="7200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600" dirty="0">
                <a:solidFill>
                  <a:srgbClr val="002060"/>
                </a:solidFill>
                <a:latin typeface="TTKB Dik Temel Abece" pitchFamily="2" charset="-94"/>
              </a:rPr>
              <a:t>18 – 9 = 9 tane kaldı</a:t>
            </a:r>
            <a:r>
              <a:rPr lang="tr-TR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527376" y="4172595"/>
            <a:ext cx="7162800" cy="79208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000" dirty="0">
                <a:solidFill>
                  <a:srgbClr val="002060"/>
                </a:solidFill>
                <a:latin typeface="TTKB Dik Temel Abece" pitchFamily="2" charset="-94"/>
              </a:rPr>
              <a:t>9 – 7 = 2 tane kaldı. </a:t>
            </a:r>
          </a:p>
        </p:txBody>
      </p:sp>
      <p:sp>
        <p:nvSpPr>
          <p:cNvPr id="9" name="Oval 8"/>
          <p:cNvSpPr/>
          <p:nvPr/>
        </p:nvSpPr>
        <p:spPr>
          <a:xfrm>
            <a:off x="3059832" y="1844824"/>
            <a:ext cx="504056" cy="5040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8800" dirty="0">
                <a:solidFill>
                  <a:srgbClr val="FFFF00"/>
                </a:solidFill>
              </a:rPr>
              <a:t>HARİKASINIZ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543CF-ADE4-4AEE-9F3B-44A3DCF67A59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19</a:t>
            </a:fld>
            <a:endParaRPr lang="tr-TR"/>
          </a:p>
        </p:txBody>
      </p:sp>
      <p:pic>
        <p:nvPicPr>
          <p:cNvPr id="16386" name="Picture 2" descr="C:\Users\fevzi çakmak\Desktop\e9x7q9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0" y="2901950"/>
            <a:ext cx="3238500" cy="3390900"/>
          </a:xfrm>
          <a:prstGeom prst="rect">
            <a:avLst/>
          </a:prstGeom>
          <a:noFill/>
        </p:spPr>
      </p:pic>
      <p:pic>
        <p:nvPicPr>
          <p:cNvPr id="8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068960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06388" y="110828"/>
            <a:ext cx="8363272" cy="4929411"/>
          </a:xfrm>
        </p:spPr>
        <p:txBody>
          <a:bodyPr/>
          <a:lstStyle/>
          <a:p>
            <a:pPr lvl="0">
              <a:buNone/>
            </a:pPr>
            <a:r>
              <a:rPr lang="tr-TR" dirty="0"/>
              <a:t> </a:t>
            </a:r>
            <a:r>
              <a:rPr lang="tr-TR" dirty="0">
                <a:latin typeface="TTKB Dik Temel Abece" pitchFamily="2" charset="-94"/>
              </a:rPr>
              <a:t>1-  </a:t>
            </a:r>
            <a:r>
              <a:rPr lang="tr-TR" sz="3600" b="1" dirty="0">
                <a:latin typeface="TTKB Dik Temel Abece" pitchFamily="2" charset="-94"/>
              </a:rPr>
              <a:t>Selim’in 15 tane oyuncak arabası vardı. Bunlardan 6 tanesi kırıldı, 5 tanesi de kayboldu. Selim’in kaç arabası kaldı?</a:t>
            </a:r>
          </a:p>
          <a:p>
            <a:pPr>
              <a:buNone/>
            </a:pPr>
            <a:r>
              <a:rPr lang="tr-TR" b="1" dirty="0">
                <a:solidFill>
                  <a:srgbClr val="FFFF00"/>
                </a:solidFill>
                <a:latin typeface="TTKB Dik Temel Abece" pitchFamily="2" charset="-94"/>
              </a:rPr>
              <a:t>             A) 9         B) 5        C) 4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9E02-E03B-485F-932B-89D24FBFD3F7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2</a:t>
            </a:fld>
            <a:endParaRPr lang="tr-TR"/>
          </a:p>
        </p:txBody>
      </p:sp>
      <p:pic>
        <p:nvPicPr>
          <p:cNvPr id="2050" name="Picture 2" descr="C:\Users\fevzi çakmak\Desktop\200411211615480whiphubby-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933056"/>
            <a:ext cx="1944216" cy="2214366"/>
          </a:xfrm>
          <a:prstGeom prst="rect">
            <a:avLst/>
          </a:prstGeom>
          <a:noFill/>
        </p:spPr>
      </p:pic>
      <p:sp>
        <p:nvSpPr>
          <p:cNvPr id="6" name="Yuvarlatılmış Dikdörtgen 5"/>
          <p:cNvSpPr/>
          <p:nvPr/>
        </p:nvSpPr>
        <p:spPr>
          <a:xfrm>
            <a:off x="3131840" y="3933056"/>
            <a:ext cx="1656184" cy="252028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>
                <a:latin typeface="TTKB Dik Temel Abece" pitchFamily="2" charset="-94"/>
              </a:rPr>
              <a:t>15</a:t>
            </a:r>
          </a:p>
          <a:p>
            <a:pPr algn="ctr"/>
            <a:r>
              <a:rPr lang="tr-TR" sz="3600" dirty="0">
                <a:latin typeface="TTKB Dik Temel Abece" pitchFamily="2" charset="-94"/>
              </a:rPr>
              <a:t>6</a:t>
            </a:r>
          </a:p>
          <a:p>
            <a:pPr algn="ctr"/>
            <a:r>
              <a:rPr lang="tr-TR" sz="3600" dirty="0">
                <a:latin typeface="TTKB Dik Temel Abece" pitchFamily="2" charset="-94"/>
              </a:rPr>
              <a:t>9</a:t>
            </a:r>
          </a:p>
        </p:txBody>
      </p:sp>
      <p:cxnSp>
        <p:nvCxnSpPr>
          <p:cNvPr id="8" name="Düz Bağlayıcı 7"/>
          <p:cNvCxnSpPr/>
          <p:nvPr/>
        </p:nvCxnSpPr>
        <p:spPr>
          <a:xfrm>
            <a:off x="3387706" y="5373216"/>
            <a:ext cx="129614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3387706" y="5229200"/>
            <a:ext cx="3600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Yuvarlatılmış Dikdörtgen 12"/>
          <p:cNvSpPr/>
          <p:nvPr/>
        </p:nvSpPr>
        <p:spPr>
          <a:xfrm>
            <a:off x="5076056" y="3933056"/>
            <a:ext cx="2016224" cy="26642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>
                <a:latin typeface="TTKB Dik Temel Abece" pitchFamily="2" charset="-94"/>
              </a:rPr>
              <a:t>9</a:t>
            </a:r>
          </a:p>
          <a:p>
            <a:pPr algn="ctr"/>
            <a:r>
              <a:rPr lang="tr-TR" sz="4000" dirty="0">
                <a:latin typeface="TTKB Dik Temel Abece" pitchFamily="2" charset="-94"/>
              </a:rPr>
              <a:t>5</a:t>
            </a:r>
          </a:p>
          <a:p>
            <a:pPr algn="ctr"/>
            <a:r>
              <a:rPr lang="tr-TR" sz="4000" dirty="0">
                <a:latin typeface="TTKB Dik Temel Abece" pitchFamily="2" charset="-94"/>
              </a:rPr>
              <a:t>4 </a:t>
            </a:r>
          </a:p>
        </p:txBody>
      </p:sp>
      <p:cxnSp>
        <p:nvCxnSpPr>
          <p:cNvPr id="15" name="Düz Bağlayıcı 14"/>
          <p:cNvCxnSpPr/>
          <p:nvPr/>
        </p:nvCxnSpPr>
        <p:spPr>
          <a:xfrm>
            <a:off x="5508104" y="5589240"/>
            <a:ext cx="115212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5508104" y="5517232"/>
            <a:ext cx="4320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6784327" y="1871887"/>
            <a:ext cx="615906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260649"/>
            <a:ext cx="8640960" cy="2448272"/>
          </a:xfrm>
        </p:spPr>
        <p:txBody>
          <a:bodyPr/>
          <a:lstStyle/>
          <a:p>
            <a:pPr marL="0" indent="0">
              <a:buNone/>
            </a:pPr>
            <a:r>
              <a:rPr lang="tr-TR" sz="4000" dirty="0">
                <a:latin typeface="TTKB Dik Temel Abece" pitchFamily="2" charset="-94"/>
              </a:rPr>
              <a:t>     Bir çıkarma işleminde çıkan 0, eksilen 14 ise fark kaçtır?</a:t>
            </a:r>
          </a:p>
          <a:p>
            <a:pPr marL="0" indent="0">
              <a:buNone/>
            </a:pPr>
            <a:r>
              <a:rPr lang="tr-TR" dirty="0"/>
              <a:t>     </a:t>
            </a:r>
            <a:r>
              <a:rPr lang="tr-TR" dirty="0">
                <a:solidFill>
                  <a:srgbClr val="FFFF00"/>
                </a:solidFill>
              </a:rPr>
              <a:t>A)  5          B)14             C) 17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3E84-EC31-4751-A110-6644AF0F428B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20</a:t>
            </a:fld>
            <a:endParaRPr lang="tr-TR"/>
          </a:p>
        </p:txBody>
      </p:sp>
      <p:pic>
        <p:nvPicPr>
          <p:cNvPr id="18434" name="Picture 2" descr="C:\Users\fevzi çakmak\Desktop\b-364441-hareketli_animasyon_gi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594100"/>
            <a:ext cx="4608512" cy="2971800"/>
          </a:xfrm>
          <a:prstGeom prst="rect">
            <a:avLst/>
          </a:prstGeom>
          <a:noFill/>
        </p:spPr>
      </p:pic>
      <p:sp>
        <p:nvSpPr>
          <p:cNvPr id="7" name="Yuvarlatılmış Dikdörtgen 6"/>
          <p:cNvSpPr/>
          <p:nvPr/>
        </p:nvSpPr>
        <p:spPr>
          <a:xfrm>
            <a:off x="1115616" y="2721497"/>
            <a:ext cx="6696744" cy="115212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14 – 0 = 14’tür.</a:t>
            </a:r>
          </a:p>
        </p:txBody>
      </p:sp>
      <p:sp>
        <p:nvSpPr>
          <p:cNvPr id="8" name="Oval 7"/>
          <p:cNvSpPr/>
          <p:nvPr/>
        </p:nvSpPr>
        <p:spPr>
          <a:xfrm>
            <a:off x="2339752" y="1628800"/>
            <a:ext cx="576064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3600" b="1" dirty="0">
                <a:solidFill>
                  <a:srgbClr val="FFFF00"/>
                </a:solidFill>
              </a:rPr>
              <a:t>SİZİ AYAKTA ALKIŞLIYORUM::::</a:t>
            </a:r>
            <a:r>
              <a:rPr lang="tr-TR" sz="3600" b="1" dirty="0">
                <a:solidFill>
                  <a:srgbClr val="FFFF00"/>
                </a:solidFill>
                <a:sym typeface="Wingdings" pitchFamily="2" charset="2"/>
              </a:rPr>
              <a:t>)))))))</a:t>
            </a:r>
          </a:p>
          <a:p>
            <a:pPr algn="ctr">
              <a:buNone/>
            </a:pPr>
            <a:endParaRPr lang="tr-TR" sz="3600" b="1" dirty="0">
              <a:solidFill>
                <a:srgbClr val="FFFF00"/>
              </a:solidFill>
              <a:sym typeface="Wingdings" pitchFamily="2" charset="2"/>
            </a:endParaRPr>
          </a:p>
          <a:p>
            <a:pPr algn="ctr">
              <a:buNone/>
            </a:pPr>
            <a:r>
              <a:rPr lang="tr-TR" sz="3600" b="1" dirty="0">
                <a:solidFill>
                  <a:srgbClr val="00B0F0"/>
                </a:solidFill>
                <a:sym typeface="Wingdings" pitchFamily="2" charset="2"/>
              </a:rPr>
              <a:t>HİÇ BİR BAŞARI TESADÜF DEĞİLDİR</a:t>
            </a:r>
          </a:p>
          <a:p>
            <a:endParaRPr lang="tr-TR" sz="3600" b="1" dirty="0">
              <a:solidFill>
                <a:srgbClr val="FFFF00"/>
              </a:solidFill>
              <a:sym typeface="Wingdings" pitchFamily="2" charset="2"/>
            </a:endParaRPr>
          </a:p>
          <a:p>
            <a:pPr marL="0" indent="0">
              <a:buNone/>
            </a:pPr>
            <a:r>
              <a:rPr lang="tr-TR" sz="3600" b="1" dirty="0">
                <a:solidFill>
                  <a:srgbClr val="FFFF00"/>
                </a:solidFill>
                <a:sym typeface="Wingdings" pitchFamily="2" charset="2"/>
              </a:rPr>
              <a:t>   HAZIRLAYAN: Fevzi ÇAKMAK</a:t>
            </a:r>
            <a:endParaRPr lang="tr-TR" sz="3600" b="1" dirty="0">
              <a:solidFill>
                <a:srgbClr val="FFFF00"/>
              </a:solidFill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619BF-FF86-4CAC-8EDD-D62FF9304D40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21</a:t>
            </a:fld>
            <a:endParaRPr lang="tr-TR"/>
          </a:p>
        </p:txBody>
      </p:sp>
      <p:pic>
        <p:nvPicPr>
          <p:cNvPr id="17410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5085184"/>
            <a:ext cx="2626940" cy="1772816"/>
          </a:xfrm>
          <a:prstGeom prst="rect">
            <a:avLst/>
          </a:prstGeom>
          <a:noFill/>
        </p:spPr>
      </p:pic>
      <p:pic>
        <p:nvPicPr>
          <p:cNvPr id="17411" name="Picture 3" descr="C:\Users\fevzi çakmak\Desktop\e9x7q9.gif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5301208"/>
            <a:ext cx="2736304" cy="1556792"/>
          </a:xfrm>
          <a:prstGeom prst="rect">
            <a:avLst/>
          </a:prstGeom>
          <a:noFill/>
        </p:spPr>
      </p:pic>
      <p:pic>
        <p:nvPicPr>
          <p:cNvPr id="17412" name="Picture 4" descr="C:\Users\fevzi çakmak\Desktop\e9x7q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5229200"/>
            <a:ext cx="2604418" cy="20796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    </a:t>
            </a:r>
            <a:r>
              <a:rPr lang="tr-TR" sz="8800" b="1" dirty="0"/>
              <a:t>TEBRİKLER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4D360-6D7A-4FC4-8DD8-651CD015544E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3</a:t>
            </a:fld>
            <a:endParaRPr lang="tr-TR"/>
          </a:p>
        </p:txBody>
      </p:sp>
      <p:pic>
        <p:nvPicPr>
          <p:cNvPr id="1028" name="Picture 4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950" y="2647950"/>
            <a:ext cx="3238500" cy="3390900"/>
          </a:xfrm>
          <a:prstGeom prst="rect">
            <a:avLst/>
          </a:prstGeom>
          <a:noFill/>
        </p:spPr>
      </p:pic>
      <p:pic>
        <p:nvPicPr>
          <p:cNvPr id="1029" name="Picture 5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780928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5257800"/>
          </a:xfrm>
        </p:spPr>
        <p:txBody>
          <a:bodyPr/>
          <a:lstStyle/>
          <a:p>
            <a:pPr lvl="0">
              <a:buNone/>
            </a:pPr>
            <a:r>
              <a:rPr lang="tr-TR" sz="3600" b="1" dirty="0">
                <a:solidFill>
                  <a:srgbClr val="FFFF00"/>
                </a:solidFill>
                <a:latin typeface="TTKB Dik Temel Abece" pitchFamily="2" charset="-94"/>
              </a:rPr>
              <a:t>2-  Manavda 18 kasa çilek vardı. Birinci gün 6 kasa, ikinci gün 7 kasa çilek satıldı. Manavda kaç kasa çilek kaldı.</a:t>
            </a:r>
          </a:p>
          <a:p>
            <a:pPr>
              <a:buNone/>
            </a:pPr>
            <a:r>
              <a:rPr lang="tr-TR" b="1" dirty="0">
                <a:solidFill>
                  <a:srgbClr val="FFFF00"/>
                </a:solidFill>
                <a:latin typeface="TTKB Dik Temel Abece" pitchFamily="2" charset="-94"/>
              </a:rPr>
              <a:t>   </a:t>
            </a:r>
            <a:r>
              <a:rPr lang="tr-TR" b="1" dirty="0">
                <a:latin typeface="TTKB Dik Temel Abece" pitchFamily="2" charset="-94"/>
              </a:rPr>
              <a:t>A) 5          B) 12        C) 13</a:t>
            </a:r>
          </a:p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1C905-AB98-441F-B77A-0AC8072A9380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6" name="Yuvarlatılmış Dikdörtgen 5"/>
          <p:cNvSpPr/>
          <p:nvPr/>
        </p:nvSpPr>
        <p:spPr>
          <a:xfrm>
            <a:off x="683568" y="4293096"/>
            <a:ext cx="1584176" cy="21602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>
                <a:latin typeface="TTKB Dik Temel Abece" pitchFamily="2" charset="-94"/>
              </a:rPr>
              <a:t>18</a:t>
            </a:r>
          </a:p>
          <a:p>
            <a:pPr algn="ctr"/>
            <a:r>
              <a:rPr lang="tr-TR" sz="4800" dirty="0">
                <a:latin typeface="TTKB Dik Temel Abece" pitchFamily="2" charset="-94"/>
              </a:rPr>
              <a:t> 6</a:t>
            </a:r>
          </a:p>
          <a:p>
            <a:pPr algn="ctr"/>
            <a:r>
              <a:rPr lang="tr-TR" sz="4800" dirty="0">
                <a:latin typeface="TTKB Dik Temel Abece" pitchFamily="2" charset="-94"/>
              </a:rPr>
              <a:t>12</a:t>
            </a:r>
          </a:p>
        </p:txBody>
      </p:sp>
      <p:cxnSp>
        <p:nvCxnSpPr>
          <p:cNvPr id="13" name="Düz Bağlayıcı 12"/>
          <p:cNvCxnSpPr/>
          <p:nvPr/>
        </p:nvCxnSpPr>
        <p:spPr>
          <a:xfrm>
            <a:off x="1007604" y="5589240"/>
            <a:ext cx="82809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 flipV="1">
            <a:off x="1007604" y="5445224"/>
            <a:ext cx="252028" cy="1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Yuvarlatılmış Dikdörtgen 17"/>
          <p:cNvSpPr/>
          <p:nvPr/>
        </p:nvSpPr>
        <p:spPr>
          <a:xfrm>
            <a:off x="3635896" y="4229100"/>
            <a:ext cx="1728192" cy="24923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>
                <a:latin typeface="TTKB Dik Temel Abece" pitchFamily="2" charset="-94"/>
              </a:rPr>
              <a:t>12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7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5</a:t>
            </a:r>
          </a:p>
        </p:txBody>
      </p:sp>
      <p:cxnSp>
        <p:nvCxnSpPr>
          <p:cNvPr id="20" name="Düz Bağlayıcı 19"/>
          <p:cNvCxnSpPr/>
          <p:nvPr/>
        </p:nvCxnSpPr>
        <p:spPr>
          <a:xfrm>
            <a:off x="3779912" y="5733256"/>
            <a:ext cx="137011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>
            <a:off x="3779912" y="5589240"/>
            <a:ext cx="36004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575556" y="3356992"/>
            <a:ext cx="534888" cy="5040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9600" b="1" dirty="0"/>
              <a:t>TEBRİKLER</a:t>
            </a:r>
          </a:p>
          <a:p>
            <a:endParaRPr lang="tr-TR" sz="960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C9DE-F036-4212-902B-10548D26947D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5</a:t>
            </a:fld>
            <a:endParaRPr lang="tr-TR"/>
          </a:p>
        </p:txBody>
      </p:sp>
      <p:pic>
        <p:nvPicPr>
          <p:cNvPr id="7" name="Picture 5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140968"/>
            <a:ext cx="3238500" cy="3390900"/>
          </a:xfrm>
          <a:prstGeom prst="rect">
            <a:avLst/>
          </a:prstGeom>
          <a:noFill/>
        </p:spPr>
      </p:pic>
      <p:pic>
        <p:nvPicPr>
          <p:cNvPr id="8" name="Picture 5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996952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16632"/>
            <a:ext cx="8712968" cy="3965767"/>
          </a:xfrm>
        </p:spPr>
        <p:txBody>
          <a:bodyPr/>
          <a:lstStyle/>
          <a:p>
            <a:pPr lvl="0">
              <a:buNone/>
            </a:pPr>
            <a:r>
              <a:rPr lang="tr-TR" b="1" dirty="0"/>
              <a:t>   </a:t>
            </a:r>
            <a:r>
              <a:rPr lang="tr-TR" b="1" dirty="0">
                <a:solidFill>
                  <a:srgbClr val="FFFF00"/>
                </a:solidFill>
                <a:latin typeface="TTKB Dik Temel Abece" pitchFamily="2" charset="-94"/>
              </a:rPr>
              <a:t> 3- </a:t>
            </a:r>
            <a:r>
              <a:rPr lang="tr-TR" sz="3600" b="1" dirty="0">
                <a:solidFill>
                  <a:srgbClr val="FFFF00"/>
                </a:solidFill>
                <a:latin typeface="TTKB Dik Temel Abece" pitchFamily="2" charset="-94"/>
              </a:rPr>
              <a:t> Bir futbol takımında 16 oyuncu vardı. Oyunculardan 2 tanesi sakatlandı. 3 tanesi de izin aldı. Futbol takımında kaç oyuncu kalmıştır?</a:t>
            </a:r>
          </a:p>
          <a:p>
            <a:pPr>
              <a:buNone/>
            </a:pPr>
            <a:r>
              <a:rPr lang="tr-TR" dirty="0">
                <a:solidFill>
                  <a:srgbClr val="FFFF00"/>
                </a:solidFill>
                <a:latin typeface="TTKB Dik Temel Abece" pitchFamily="2" charset="-94"/>
              </a:rPr>
              <a:t>    </a:t>
            </a:r>
            <a:r>
              <a:rPr lang="tr-TR" sz="4800" dirty="0">
                <a:latin typeface="TTKB Dik Temel Abece" pitchFamily="2" charset="-94"/>
              </a:rPr>
              <a:t>A) 14           B) 11      C) 9</a:t>
            </a:r>
          </a:p>
          <a:p>
            <a:endParaRPr lang="tr-TR" sz="480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19D56-9D2D-4EC2-944D-1D1E77E7E09C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6</a:t>
            </a:fld>
            <a:endParaRPr lang="tr-TR"/>
          </a:p>
        </p:txBody>
      </p:sp>
      <p:pic>
        <p:nvPicPr>
          <p:cNvPr id="6" name="Picture 2" descr="C:\Users\fevzi çakmak\Desktop\cizgi-film-animasyon-gif-20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4082399"/>
            <a:ext cx="2664296" cy="2429247"/>
          </a:xfrm>
          <a:prstGeom prst="rect">
            <a:avLst/>
          </a:prstGeom>
          <a:noFill/>
        </p:spPr>
      </p:pic>
      <p:sp>
        <p:nvSpPr>
          <p:cNvPr id="8" name="Yuvarlatılmış Dikdörtgen 7"/>
          <p:cNvSpPr/>
          <p:nvPr/>
        </p:nvSpPr>
        <p:spPr>
          <a:xfrm>
            <a:off x="457200" y="4221088"/>
            <a:ext cx="2133600" cy="213526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>
                <a:latin typeface="TTKB Dik Temel Abece" pitchFamily="2" charset="-94"/>
              </a:rPr>
              <a:t>16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 2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14</a:t>
            </a:r>
          </a:p>
        </p:txBody>
      </p:sp>
      <p:cxnSp>
        <p:nvCxnSpPr>
          <p:cNvPr id="10" name="Düz Bağlayıcı 9"/>
          <p:cNvCxnSpPr/>
          <p:nvPr/>
        </p:nvCxnSpPr>
        <p:spPr>
          <a:xfrm>
            <a:off x="755576" y="5589240"/>
            <a:ext cx="144016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683568" y="5517232"/>
            <a:ext cx="36004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4" name="Yuvarlatılmış Dikdörtgen 13"/>
          <p:cNvSpPr/>
          <p:nvPr/>
        </p:nvSpPr>
        <p:spPr>
          <a:xfrm>
            <a:off x="2915816" y="4221088"/>
            <a:ext cx="2304256" cy="229055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>
                <a:latin typeface="TTKB Dik Temel Abece" pitchFamily="2" charset="-94"/>
              </a:rPr>
              <a:t>14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 3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11</a:t>
            </a:r>
          </a:p>
        </p:txBody>
      </p:sp>
      <p:cxnSp>
        <p:nvCxnSpPr>
          <p:cNvPr id="16" name="Düz Bağlayıcı 15"/>
          <p:cNvCxnSpPr/>
          <p:nvPr/>
        </p:nvCxnSpPr>
        <p:spPr>
          <a:xfrm>
            <a:off x="3563888" y="5589240"/>
            <a:ext cx="100811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V="1">
            <a:off x="3419872" y="5445224"/>
            <a:ext cx="360040" cy="532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4734508" y="2420888"/>
            <a:ext cx="701588" cy="79208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9600" b="1" dirty="0"/>
              <a:t>HARİKASINIZ</a:t>
            </a:r>
            <a:endParaRPr lang="tr-TR" sz="960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EDC0D-517B-424E-A101-C5075F71EE00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7</a:t>
            </a:fld>
            <a:endParaRPr lang="tr-TR"/>
          </a:p>
        </p:txBody>
      </p:sp>
      <p:pic>
        <p:nvPicPr>
          <p:cNvPr id="7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" y="2901950"/>
            <a:ext cx="3238500" cy="3390900"/>
          </a:xfrm>
          <a:prstGeom prst="rect">
            <a:avLst/>
          </a:prstGeom>
          <a:noFill/>
        </p:spPr>
      </p:pic>
      <p:pic>
        <p:nvPicPr>
          <p:cNvPr id="8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467100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"/>
            <a:ext cx="8784976" cy="2636912"/>
          </a:xfrm>
        </p:spPr>
        <p:txBody>
          <a:bodyPr/>
          <a:lstStyle/>
          <a:p>
            <a:pPr>
              <a:buNone/>
            </a:pPr>
            <a:r>
              <a:rPr lang="tr-TR" b="1" dirty="0"/>
              <a:t>     </a:t>
            </a:r>
            <a:r>
              <a:rPr lang="tr-TR" sz="4000" dirty="0">
                <a:latin typeface="TTKB Dik Temel Abece" pitchFamily="2" charset="-94"/>
              </a:rPr>
              <a:t>Kutuda 11 süs vardı. Süslerden 5 tanesini kullandım. Daha sonra 7 süs daha aldım. Ne kadar süsüm var?</a:t>
            </a:r>
            <a:br>
              <a:rPr lang="tr-TR" sz="4000" b="1" dirty="0">
                <a:latin typeface="TTKB Dik Temel Abece" pitchFamily="2" charset="-94"/>
              </a:rPr>
            </a:br>
            <a:r>
              <a:rPr lang="tr-TR" b="1" dirty="0"/>
              <a:t>     A) 6         B) 8        C) 13</a:t>
            </a:r>
          </a:p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3DCC8-022C-4E2D-B15B-6A71D472B38A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8</a:t>
            </a:fld>
            <a:endParaRPr lang="tr-TR"/>
          </a:p>
        </p:txBody>
      </p:sp>
      <p:pic>
        <p:nvPicPr>
          <p:cNvPr id="6149" name="Picture 5" descr="C:\Users\fevzi çakmak\Desktop\anima04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5800" y="3676650"/>
            <a:ext cx="2895600" cy="2857500"/>
          </a:xfrm>
          <a:prstGeom prst="rect">
            <a:avLst/>
          </a:prstGeom>
          <a:noFill/>
        </p:spPr>
      </p:pic>
      <p:sp>
        <p:nvSpPr>
          <p:cNvPr id="7" name="Yuvarlatılmış Dikdörtgen 6"/>
          <p:cNvSpPr/>
          <p:nvPr/>
        </p:nvSpPr>
        <p:spPr>
          <a:xfrm>
            <a:off x="611560" y="3284984"/>
            <a:ext cx="2160240" cy="316835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>
                <a:latin typeface="TTKB Dik Temel Abece" pitchFamily="2" charset="-94"/>
              </a:rPr>
              <a:t>11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 5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6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3131840" y="3284984"/>
            <a:ext cx="2304256" cy="3071366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>
                <a:latin typeface="TTKB Dik Temel Abece" pitchFamily="2" charset="-94"/>
              </a:rPr>
              <a:t>6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7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13</a:t>
            </a:r>
          </a:p>
        </p:txBody>
      </p:sp>
      <p:cxnSp>
        <p:nvCxnSpPr>
          <p:cNvPr id="10" name="Düz Bağlayıcı 9"/>
          <p:cNvCxnSpPr/>
          <p:nvPr/>
        </p:nvCxnSpPr>
        <p:spPr>
          <a:xfrm>
            <a:off x="1043608" y="5229200"/>
            <a:ext cx="115212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1043608" y="5157192"/>
            <a:ext cx="28803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>
            <a:off x="3635896" y="5157192"/>
            <a:ext cx="1368152" cy="0"/>
          </a:xfrm>
          <a:prstGeom prst="lin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sp>
        <p:nvSpPr>
          <p:cNvPr id="17" name="Yuvarlatılmış Dikdörtgen 16"/>
          <p:cNvSpPr/>
          <p:nvPr/>
        </p:nvSpPr>
        <p:spPr>
          <a:xfrm>
            <a:off x="3563888" y="4725144"/>
            <a:ext cx="360040" cy="43204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/>
              <a:t>+</a:t>
            </a:r>
          </a:p>
        </p:txBody>
      </p:sp>
      <p:sp>
        <p:nvSpPr>
          <p:cNvPr id="18" name="Oval 17"/>
          <p:cNvSpPr/>
          <p:nvPr/>
        </p:nvSpPr>
        <p:spPr>
          <a:xfrm>
            <a:off x="3779912" y="1844824"/>
            <a:ext cx="504056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9600" b="1" dirty="0"/>
              <a:t>TEBRİKLER</a:t>
            </a:r>
            <a:endParaRPr lang="tr-TR" sz="960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CFF00-494E-4E07-A42C-A16B69D269F1}" type="datetime1">
              <a:rPr lang="tr-TR" smtClean="0"/>
              <a:pPr/>
              <a:t>17.04.2021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9</a:t>
            </a:fld>
            <a:endParaRPr lang="tr-TR"/>
          </a:p>
        </p:txBody>
      </p:sp>
      <p:pic>
        <p:nvPicPr>
          <p:cNvPr id="7171" name="Picture 3" descr="C:\Users\fevzi çakmak\Desktop\0_52b15_6dd54689_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068960"/>
            <a:ext cx="2838450" cy="2952750"/>
          </a:xfrm>
          <a:prstGeom prst="rect">
            <a:avLst/>
          </a:prstGeom>
          <a:noFill/>
        </p:spPr>
      </p:pic>
      <p:pic>
        <p:nvPicPr>
          <p:cNvPr id="7172" name="Picture 4" descr="C:\Users\fevzi çakmak\Desktop\0_52b15_6dd54689_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6975" y="2994025"/>
            <a:ext cx="2838450" cy="2952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226</TotalTime>
  <Words>546</Words>
  <PresentationFormat>Ekran Gösterisi (4:3)</PresentationFormat>
  <Paragraphs>130</Paragraphs>
  <Slides>21</Slides>
  <Notes>8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5" baseType="lpstr">
      <vt:lpstr>Arial</vt:lpstr>
      <vt:lpstr>Calibri</vt:lpstr>
      <vt:lpstr>TTKB Dik Temel Abece</vt:lpstr>
      <vt:lpstr>Ofis Teması</vt:lpstr>
      <vt:lpstr>TEMEL YAŞAR ÇORUH İLKOKULU</vt:lpstr>
      <vt:lpstr>PowerPoint Sunusu</vt:lpstr>
      <vt:lpstr>TEMEL YAŞAR ÇORUH İLKOKULU</vt:lpstr>
      <vt:lpstr>TEMEL YAŞAR ÇORUH İLKOKULU</vt:lpstr>
      <vt:lpstr>TEMEL YAŞAR ÇORUH İLKOKULU</vt:lpstr>
      <vt:lpstr>PowerPoint Sunusu</vt:lpstr>
      <vt:lpstr>TEMEL YAŞAR ÇORUH İLKOKULU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2013-04-06T23:16:30Z</dcterms:created>
  <dcterms:modified xsi:type="dcterms:W3CDTF">2021-04-17T07:39:47Z</dcterms:modified>
  <cp:category>https://www.sorubak.com</cp:category>
</cp:coreProperties>
</file>