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937" r:id="rId4"/>
  </p:sldMasterIdLst>
  <p:notesMasterIdLst>
    <p:notesMasterId r:id="rId32"/>
  </p:notesMasterIdLst>
  <p:handoutMasterIdLst>
    <p:handoutMasterId r:id="rId33"/>
  </p:handoutMasterIdLst>
  <p:sldIdLst>
    <p:sldId id="289" r:id="rId5"/>
    <p:sldId id="613" r:id="rId6"/>
    <p:sldId id="615" r:id="rId7"/>
    <p:sldId id="616" r:id="rId8"/>
    <p:sldId id="287" r:id="rId9"/>
    <p:sldId id="617" r:id="rId10"/>
    <p:sldId id="614" r:id="rId11"/>
    <p:sldId id="618" r:id="rId12"/>
    <p:sldId id="290" r:id="rId13"/>
    <p:sldId id="291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8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Hoş geldiniz" id="{E75E278A-FF0E-49A4-B170-79828D63BBAD}">
          <p14:sldIdLst>
            <p14:sldId id="289"/>
            <p14:sldId id="613"/>
            <p14:sldId id="615"/>
            <p14:sldId id="616"/>
            <p14:sldId id="287"/>
            <p14:sldId id="617"/>
            <p14:sldId id="614"/>
            <p14:sldId id="618"/>
            <p14:sldId id="290"/>
            <p14:sldId id="291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Yazar" initials="A" lastIdx="0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241" autoAdjust="0"/>
  </p:normalViewPr>
  <p:slideViewPr>
    <p:cSldViewPr snapToGrid="0">
      <p:cViewPr varScale="1">
        <p:scale>
          <a:sx n="86" d="100"/>
          <a:sy n="86" d="100"/>
        </p:scale>
        <p:origin x="126" y="5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B640EDB-8696-4821-9977-ADF2EA20DA76}" type="datetime1">
              <a:rPr lang="tr-TR" smtClean="0"/>
              <a:pPr rtl="0"/>
              <a:t>26.04.2021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75B46EE-8D9E-4234-843E-EA54547AD9AE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F61EA0F-A667-4B49-8422-0062BC55E249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98234225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11062752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7068459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22606414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5276715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34132481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711314271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176170519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sz="1800" noProof="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172848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47859492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791388914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92919580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1486542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0678706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52395911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61421350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tr-TR" noProof="0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84797619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B79A2361-2820-4F23-9FB2-E2B2AB16E0CA}" type="datetime1">
              <a:rPr lang="tr-TR" noProof="0" smtClean="0"/>
              <a:pPr rtl="0"/>
              <a:t>26.04.2021</a:t>
            </a:fld>
            <a:endParaRPr lang="tr-TR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tr-TR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rtl="0"/>
            <a:fld id="{9860EDB8-5305-433F-BE41-D7A86D811DB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id="{A0C03689-150D-4DFF-B38E-985771F9513B}"/>
              </a:ext>
            </a:extLst>
          </p:cNvPr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tr-TR" sz="1800" noProof="0" dirty="0"/>
          </a:p>
        </p:txBody>
      </p:sp>
      <p:cxnSp>
        <p:nvCxnSpPr>
          <p:cNvPr id="37" name="Düz Bağlayıcı 36">
            <a:extLst>
              <a:ext uri="{FF2B5EF4-FFF2-40B4-BE49-F238E27FC236}">
                <a16:creationId xmlns:a16="http://schemas.microsoft.com/office/drawing/2014/main" id="{88A4A7AA-67F7-48C0-B1CB-30F6FFAFBCCE}"/>
              </a:ext>
            </a:extLst>
          </p:cNvPr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0173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  <p:sldLayoutId id="2147483949" r:id="rId12"/>
    <p:sldLayoutId id="2147483950" r:id="rId13"/>
    <p:sldLayoutId id="2147483951" r:id="rId14"/>
    <p:sldLayoutId id="2147483952" r:id="rId15"/>
    <p:sldLayoutId id="2147483953" r:id="rId16"/>
    <p:sldLayoutId id="2147483706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hyperlink" Target="https://commons.wikimedia.org/wiki/File:Kaymakli_monastery_front.JPG" TargetMode="External"/><Relationship Id="rId3" Type="http://schemas.openxmlformats.org/officeDocument/2006/relationships/hyperlink" Target="http://www.gezenbilir.com/konu/trabzon-ayasofya-muzesi.6428/" TargetMode="External"/><Relationship Id="rId7" Type="http://schemas.openxmlformats.org/officeDocument/2006/relationships/hyperlink" Target="https://tr.m.wikipedia.org/wiki/Karaca_Ma%C4%9Faras%C4%B1" TargetMode="External"/><Relationship Id="rId12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hyperlink" Target="https://en.m.wikipedia.org/wiki/Christianity_in_Turkey" TargetMode="External"/><Relationship Id="rId5" Type="http://schemas.openxmlformats.org/officeDocument/2006/relationships/hyperlink" Target="https://lt.wikipedia.org/wiki/Trabzonas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hyperlink" Target="https://ru.wikipedia.org/wiki/%D0%9F%D0%B0%D0%BD%D0%B0%D0%B3%D0%B8%D1%8F_%D0%A1%D1%83%D0%BC%D0%B5%D0%BB%D0%B0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9CEC7FA-14DA-4737-9716-2EEF3C310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>
                <a:solidFill>
                  <a:srgbClr val="FF0000"/>
                </a:solidFill>
              </a:rPr>
              <a:t>TARİHİ, DOĞAL VE TURİSTİK YERLER</a:t>
            </a:r>
            <a:br>
              <a:rPr lang="tr-TR" dirty="0"/>
            </a:br>
            <a:endParaRPr lang="tr-TR" dirty="0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9140696C-323D-4DD5-881F-B548E7E656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5869" y="1266939"/>
            <a:ext cx="4261215" cy="2827835"/>
          </a:xfr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5F4E60C6-C1F4-42AD-B285-D5EFE968F1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183666" y="1266939"/>
            <a:ext cx="3012881" cy="2825806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AB70F691-CBFF-4468-81A2-9885125E4E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8416888" y="1266939"/>
            <a:ext cx="3238960" cy="2825806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1356C970-79A6-4214-B2CB-74BFB88757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365869" y="4296579"/>
            <a:ext cx="4261215" cy="2418145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id="{04EC9942-349D-4480-B8D4-40DBB87376E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5183666" y="4296578"/>
            <a:ext cx="3012881" cy="2418145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id="{A1B287B4-58DB-4713-A412-1D962AF1110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8416888" y="4296578"/>
            <a:ext cx="3238960" cy="2418145"/>
          </a:xfrm>
          <a:prstGeom prst="rect">
            <a:avLst/>
          </a:prstGeom>
        </p:spPr>
      </p:pic>
      <p:sp>
        <p:nvSpPr>
          <p:cNvPr id="25" name="Metin kutusu 24">
            <a:extLst>
              <a:ext uri="{FF2B5EF4-FFF2-40B4-BE49-F238E27FC236}">
                <a16:creationId xmlns:a16="http://schemas.microsoft.com/office/drawing/2014/main" id="{57C6359C-97B2-489C-8420-F53468445F36}"/>
              </a:ext>
            </a:extLst>
          </p:cNvPr>
          <p:cNvSpPr txBox="1"/>
          <p:nvPr/>
        </p:nvSpPr>
        <p:spPr>
          <a:xfrm>
            <a:off x="365869" y="3723413"/>
            <a:ext cx="2313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Ayasofya Müzesi</a:t>
            </a:r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AB25495F-8711-4179-BB00-2387E8AE4926}"/>
              </a:ext>
            </a:extLst>
          </p:cNvPr>
          <p:cNvSpPr txBox="1"/>
          <p:nvPr/>
        </p:nvSpPr>
        <p:spPr>
          <a:xfrm>
            <a:off x="5271571" y="3640664"/>
            <a:ext cx="2677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Atatürk Köşkü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id="{75B20E7F-C3DD-41B3-AF22-0A8460C9F738}"/>
              </a:ext>
            </a:extLst>
          </p:cNvPr>
          <p:cNvSpPr txBox="1"/>
          <p:nvPr/>
        </p:nvSpPr>
        <p:spPr>
          <a:xfrm>
            <a:off x="8516044" y="3673714"/>
            <a:ext cx="3360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Çal Mağarası</a:t>
            </a:r>
          </a:p>
        </p:txBody>
      </p:sp>
      <p:sp>
        <p:nvSpPr>
          <p:cNvPr id="28" name="Metin kutusu 27">
            <a:extLst>
              <a:ext uri="{FF2B5EF4-FFF2-40B4-BE49-F238E27FC236}">
                <a16:creationId xmlns:a16="http://schemas.microsoft.com/office/drawing/2014/main" id="{E7169DDE-C256-4B69-8556-5B119555E5B4}"/>
              </a:ext>
            </a:extLst>
          </p:cNvPr>
          <p:cNvSpPr txBox="1"/>
          <p:nvPr/>
        </p:nvSpPr>
        <p:spPr>
          <a:xfrm>
            <a:off x="451691" y="6190904"/>
            <a:ext cx="3569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Sümela Manastırı</a:t>
            </a:r>
          </a:p>
        </p:txBody>
      </p:sp>
      <p:sp>
        <p:nvSpPr>
          <p:cNvPr id="29" name="Metin kutusu 28">
            <a:extLst>
              <a:ext uri="{FF2B5EF4-FFF2-40B4-BE49-F238E27FC236}">
                <a16:creationId xmlns:a16="http://schemas.microsoft.com/office/drawing/2014/main" id="{B9B06CBA-524A-44B0-9105-0EC6B1CA6C7E}"/>
              </a:ext>
            </a:extLst>
          </p:cNvPr>
          <p:cNvSpPr txBox="1"/>
          <p:nvPr/>
        </p:nvSpPr>
        <p:spPr>
          <a:xfrm>
            <a:off x="5304393" y="6185396"/>
            <a:ext cx="311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>
                <a:solidFill>
                  <a:schemeClr val="bg1"/>
                </a:solidFill>
              </a:rPr>
              <a:t>Kuştul</a:t>
            </a:r>
            <a:r>
              <a:rPr lang="tr-TR" dirty="0">
                <a:solidFill>
                  <a:schemeClr val="bg1"/>
                </a:solidFill>
              </a:rPr>
              <a:t> Manastırı</a:t>
            </a:r>
          </a:p>
        </p:txBody>
      </p:sp>
      <p:sp>
        <p:nvSpPr>
          <p:cNvPr id="30" name="Metin kutusu 29">
            <a:extLst>
              <a:ext uri="{FF2B5EF4-FFF2-40B4-BE49-F238E27FC236}">
                <a16:creationId xmlns:a16="http://schemas.microsoft.com/office/drawing/2014/main" id="{AE15BCC4-3BDB-4CFE-9F11-2FD0E687031D}"/>
              </a:ext>
            </a:extLst>
          </p:cNvPr>
          <p:cNvSpPr txBox="1"/>
          <p:nvPr/>
        </p:nvSpPr>
        <p:spPr>
          <a:xfrm>
            <a:off x="8449942" y="6314854"/>
            <a:ext cx="2676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Kızlar Manastırı</a:t>
            </a:r>
          </a:p>
        </p:txBody>
      </p:sp>
    </p:spTree>
    <p:extLst>
      <p:ext uri="{BB962C8B-B14F-4D97-AF65-F5344CB8AC3E}">
        <p14:creationId xmlns:p14="http://schemas.microsoft.com/office/powerpoint/2010/main" val="306863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12AC439-5EE6-4C15-881C-953786AA5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365" y="413044"/>
            <a:ext cx="11600474" cy="79881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b="1" i="1" dirty="0">
                <a:solidFill>
                  <a:schemeClr val="tx1"/>
                </a:solidFill>
              </a:rPr>
              <a:t>TURUVA</a:t>
            </a:r>
            <a:r>
              <a:rPr lang="tr-TR" sz="3200" b="1" i="1" dirty="0">
                <a:solidFill>
                  <a:schemeClr val="tx1"/>
                </a:solidFill>
              </a:rPr>
              <a:t>(</a:t>
            </a:r>
            <a:r>
              <a:rPr lang="tr-TR" sz="3200" b="1" i="1" dirty="0" err="1">
                <a:solidFill>
                  <a:schemeClr val="tx1"/>
                </a:solidFill>
              </a:rPr>
              <a:t>Troya</a:t>
            </a:r>
            <a:r>
              <a:rPr lang="tr-TR" sz="3200" b="1" i="1" dirty="0">
                <a:solidFill>
                  <a:schemeClr val="tx1"/>
                </a:solidFill>
              </a:rPr>
              <a:t>)</a:t>
            </a:r>
            <a:r>
              <a:rPr lang="en-US" sz="3200" b="1" i="1" dirty="0">
                <a:solidFill>
                  <a:schemeClr val="tx1"/>
                </a:solidFill>
              </a:rPr>
              <a:t> ANTİK KENTİ</a:t>
            </a:r>
            <a:r>
              <a:rPr lang="en-US" sz="3200" dirty="0">
                <a:solidFill>
                  <a:schemeClr val="tx1"/>
                </a:solidFill>
              </a:rPr>
              <a:t>(ÇANAKKALE)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E31353B0-11D5-47E5-A410-9F7F3AE607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1817783" y="2100229"/>
            <a:ext cx="8471971" cy="434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3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DCFF5CF-2647-4D51-B598-98959783C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8209" y="592089"/>
            <a:ext cx="10817458" cy="884172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 sz="32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BALIKLI GÖL</a:t>
            </a:r>
            <a:r>
              <a:rPr lang="tr-TR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(ŞANLIURFA)</a:t>
            </a:r>
            <a:endParaRPr lang="en-US" sz="3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8CB328EE-CB58-4CA6-B526-B16A024EC8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5408" y="2038120"/>
            <a:ext cx="9099932" cy="399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26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1B958B9-603B-46F5-9C20-5B52E5B81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1054" y="291809"/>
            <a:ext cx="8068916" cy="123388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i="1" dirty="0"/>
              <a:t>PERİ BACALARI </a:t>
            </a:r>
            <a:r>
              <a:rPr lang="en-US" sz="3700" dirty="0"/>
              <a:t>( NEVŞEHİR) 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4E59B3DC-C822-479A-A128-E2F615EE2E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74" r="654" b="-1"/>
          <a:stretch/>
        </p:blipFill>
        <p:spPr>
          <a:xfrm>
            <a:off x="1955396" y="1354285"/>
            <a:ext cx="7784574" cy="521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34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6FEE18A-50C9-4BE3-82F0-10C767D20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4842" y="602077"/>
            <a:ext cx="8911687" cy="1280890"/>
          </a:xfrm>
        </p:spPr>
        <p:txBody>
          <a:bodyPr>
            <a:normAutofit/>
          </a:bodyPr>
          <a:lstStyle/>
          <a:p>
            <a:r>
              <a:rPr lang="tr-TR" b="1" i="1" dirty="0"/>
              <a:t>İSHAK PAŞA SARAYI </a:t>
            </a:r>
            <a:r>
              <a:rPr lang="tr-TR" dirty="0"/>
              <a:t>( AĞRI) </a:t>
            </a:r>
            <a:br>
              <a:rPr lang="tr-TR" dirty="0"/>
            </a:br>
            <a:endParaRPr lang="tr-TR" dirty="0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83A0CADA-180B-4815-82DC-82D8F81026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7946" y="1475342"/>
            <a:ext cx="8218583" cy="4694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8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C947E38-345F-4B0F-8D1C-069C31E07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1069" y="491908"/>
            <a:ext cx="8911687" cy="1280890"/>
          </a:xfrm>
        </p:spPr>
        <p:txBody>
          <a:bodyPr/>
          <a:lstStyle/>
          <a:p>
            <a:r>
              <a:rPr lang="tr-TR" sz="4800" b="1" i="1" dirty="0"/>
              <a:t>PAMUKKALE  </a:t>
            </a:r>
            <a:r>
              <a:rPr lang="tr-TR" dirty="0"/>
              <a:t> (DENİZLİ)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F2294111-78F1-4126-895D-4F4C2EB978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0148" y="1388124"/>
            <a:ext cx="7700791" cy="454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82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8E443DE-049F-437E-81D1-AF3C3469D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7656" y="689703"/>
            <a:ext cx="9920449" cy="852658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3200" b="1" i="1" dirty="0"/>
              <a:t>ASPENDOS ANTİK TİYATROS</a:t>
            </a:r>
            <a:r>
              <a:rPr lang="en-US" sz="3200" dirty="0"/>
              <a:t>ANTALYA) </a:t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4" name="İçerik Yer Tutucusu 3" descr="açık hava, bina, kar, oturma içeren bir resim&#10;&#10;Açıklama otomatik olarak oluşturuldu">
            <a:extLst>
              <a:ext uri="{FF2B5EF4-FFF2-40B4-BE49-F238E27FC236}">
                <a16:creationId xmlns:a16="http://schemas.microsoft.com/office/drawing/2014/main" id="{7C00431B-D6D6-49FE-9485-2A0C02033A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2393" r="-1" b="-1"/>
          <a:stretch/>
        </p:blipFill>
        <p:spPr>
          <a:xfrm>
            <a:off x="2271551" y="1295632"/>
            <a:ext cx="6861432" cy="546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3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62C90FF-061F-4579-AD22-AD541D3CE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4733" y="605928"/>
            <a:ext cx="9542376" cy="727113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tr-TR" sz="5400" b="1" i="1" dirty="0">
                <a:solidFill>
                  <a:srgbClr val="7030A0"/>
                </a:solidFill>
              </a:rPr>
              <a:t>EFES ANTİK TİYATROSU </a:t>
            </a:r>
            <a:r>
              <a:rPr lang="tr-TR" dirty="0">
                <a:solidFill>
                  <a:srgbClr val="7030A0"/>
                </a:solidFill>
              </a:rPr>
              <a:t>( İZMİR</a:t>
            </a:r>
            <a:endParaRPr lang="en-US" sz="6000" dirty="0">
              <a:solidFill>
                <a:srgbClr val="7030A0"/>
              </a:solidFill>
            </a:endParaRP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3F473405-AD49-450D-991B-B33864F3FE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443" r="9089" b="-1"/>
          <a:stretch/>
        </p:blipFill>
        <p:spPr>
          <a:xfrm>
            <a:off x="1784733" y="1333041"/>
            <a:ext cx="8465808" cy="563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01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2DC3944-1C35-4F4C-8495-41815EBB9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3629" y="0"/>
            <a:ext cx="9910013" cy="128748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b="1" i="1" dirty="0"/>
              <a:t>ÇANAKKALE ŞEHİTLİĞİ    </a:t>
            </a:r>
            <a:r>
              <a:rPr lang="en-US" sz="3200" dirty="0"/>
              <a:t>(ÇANAKKALE)</a:t>
            </a:r>
          </a:p>
        </p:txBody>
      </p:sp>
      <p:pic>
        <p:nvPicPr>
          <p:cNvPr id="4" name="İçerik Yer Tutucusu 3" descr="açık hava, bina, çayır, su içeren bir resim&#10;&#10;Açıklama otomatik olarak oluşturuldu">
            <a:extLst>
              <a:ext uri="{FF2B5EF4-FFF2-40B4-BE49-F238E27FC236}">
                <a16:creationId xmlns:a16="http://schemas.microsoft.com/office/drawing/2014/main" id="{6943E4AD-23FA-4F38-B2AD-B5992423D9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030" r="24004" b="-2"/>
          <a:stretch/>
        </p:blipFill>
        <p:spPr>
          <a:xfrm>
            <a:off x="2518009" y="1225296"/>
            <a:ext cx="7628526" cy="563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7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11233F2-57F7-410C-8C1E-B3C0BD91F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9377" y="611050"/>
            <a:ext cx="10515593" cy="1197864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TOPKAPI SARAYI  (İSTANBUL</a:t>
            </a:r>
            <a:r>
              <a:rPr lang="tr-TR" dirty="0"/>
              <a:t>)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6F51CB4F-AA34-4950-87EA-E77B3F06E7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0" r="1" b="1"/>
          <a:stretch/>
        </p:blipFill>
        <p:spPr>
          <a:xfrm>
            <a:off x="1187692" y="1539408"/>
            <a:ext cx="8804147" cy="486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2391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AA3F9A3-6CA8-4CCB-9742-9D254DE1C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/>
              <a:t>SÜMELA MANASTIRI    </a:t>
            </a:r>
            <a:r>
              <a:rPr lang="tr-TR" dirty="0"/>
              <a:t>(TRABZON)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65C2FB81-05A1-44B5-871E-F00B12E46E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9133" y="1388124"/>
            <a:ext cx="8560106" cy="501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2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6">
            <a:extLst>
              <a:ext uri="{FF2B5EF4-FFF2-40B4-BE49-F238E27FC236}">
                <a16:creationId xmlns:a16="http://schemas.microsoft.com/office/drawing/2014/main" id="{1E005E68-DFF1-410C-A861-8A7CD4EA835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024064" y="357188"/>
            <a:ext cx="8143875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BİLGİ YUVAMIZIN KUZUCUKLARI</a:t>
            </a:r>
          </a:p>
        </p:txBody>
      </p:sp>
      <p:sp>
        <p:nvSpPr>
          <p:cNvPr id="15363" name="WordArt 14">
            <a:extLst>
              <a:ext uri="{FF2B5EF4-FFF2-40B4-BE49-F238E27FC236}">
                <a16:creationId xmlns:a16="http://schemas.microsoft.com/office/drawing/2014/main" id="{3295BC79-D54A-42D6-BEE8-D3A3EC0AD94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432175" y="5429251"/>
            <a:ext cx="5111750" cy="663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Abdurrahman ÖZTÜRK</a:t>
            </a:r>
          </a:p>
        </p:txBody>
      </p:sp>
      <p:pic>
        <p:nvPicPr>
          <p:cNvPr id="15364" name="Picture 7" descr="http://www.hilalhaber.com/images/haberler/9_uncu_sinifta_basari_dusuyor_h7139.gif">
            <a:extLst>
              <a:ext uri="{FF2B5EF4-FFF2-40B4-BE49-F238E27FC236}">
                <a16:creationId xmlns:a16="http://schemas.microsoft.com/office/drawing/2014/main" id="{8A48B589-A69A-4133-A22E-7FD5C0B9012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3" y="2286001"/>
            <a:ext cx="2214562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8" descr="ÖĞRENCİ GİFLERİ ile ilgili görsel sonucu">
            <a:extLst>
              <a:ext uri="{FF2B5EF4-FFF2-40B4-BE49-F238E27FC236}">
                <a16:creationId xmlns:a16="http://schemas.microsoft.com/office/drawing/2014/main" id="{5F785240-3357-4D63-99DE-79F5B54352A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563" y="2143125"/>
            <a:ext cx="18669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9" descr="kitap gifleri ile ilgili görsel sonucu">
            <a:extLst>
              <a:ext uri="{FF2B5EF4-FFF2-40B4-BE49-F238E27FC236}">
                <a16:creationId xmlns:a16="http://schemas.microsoft.com/office/drawing/2014/main" id="{590678D2-AA99-4D87-8159-888781AA97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2214563"/>
            <a:ext cx="36385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8991CDD-1A7D-4CC3-93A4-C9ACDE6CC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1003" y="480749"/>
            <a:ext cx="5490969" cy="852292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000" b="1" i="1" dirty="0"/>
              <a:t>ANITKABİR</a:t>
            </a:r>
            <a:r>
              <a:rPr lang="en-US" sz="3700" dirty="0"/>
              <a:t>     (ANKARA)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35826B77-605B-4F6A-BDB4-0138D61C6C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59" r="-1" b="-1"/>
          <a:stretch/>
        </p:blipFill>
        <p:spPr>
          <a:xfrm>
            <a:off x="1961003" y="1333041"/>
            <a:ext cx="7608304" cy="521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6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2CB7C8A-0DB3-49D0-B847-4778D2AF0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8322" y="390961"/>
            <a:ext cx="8355355" cy="94042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b="1" i="1" dirty="0"/>
              <a:t>NEMRUT DAĞI</a:t>
            </a:r>
            <a:r>
              <a:rPr lang="en-US" sz="3400" dirty="0"/>
              <a:t>(</a:t>
            </a:r>
            <a:r>
              <a:rPr lang="tr-TR" sz="3400" dirty="0"/>
              <a:t>MALATYA</a:t>
            </a:r>
            <a:r>
              <a:rPr lang="en-US" sz="3400" dirty="0"/>
              <a:t>)</a:t>
            </a:r>
          </a:p>
        </p:txBody>
      </p:sp>
      <p:pic>
        <p:nvPicPr>
          <p:cNvPr id="7" name="İçerik Yer Tutucusu 6">
            <a:extLst>
              <a:ext uri="{FF2B5EF4-FFF2-40B4-BE49-F238E27FC236}">
                <a16:creationId xmlns:a16="http://schemas.microsoft.com/office/drawing/2014/main" id="{8871693D-039D-4401-9F07-9E7644F571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29" r="-1" b="-1"/>
          <a:stretch/>
        </p:blipFill>
        <p:spPr>
          <a:xfrm>
            <a:off x="1817782" y="1255133"/>
            <a:ext cx="8355354" cy="521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4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7BDE15A-28A2-455A-904F-C00767ED8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6001" y="495758"/>
            <a:ext cx="6938509" cy="69900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z="3200" b="1" i="1" dirty="0">
                <a:solidFill>
                  <a:schemeClr val="accent2">
                    <a:lumMod val="50000"/>
                  </a:schemeClr>
                </a:solidFill>
              </a:rPr>
              <a:t>ABANT GÖLÜ</a:t>
            </a:r>
            <a:r>
              <a:rPr lang="tr-TR" sz="3200" dirty="0"/>
              <a:t>(BOLU)</a:t>
            </a:r>
            <a:endParaRPr lang="en-US" sz="3200" dirty="0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290110C4-38A5-4AA7-B1E2-510D66FDB4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867" r="17418" b="2"/>
          <a:stretch/>
        </p:blipFill>
        <p:spPr>
          <a:xfrm>
            <a:off x="1678236" y="1225296"/>
            <a:ext cx="8835527" cy="563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5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B249149-2735-4FBE-814C-09CB9D12C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SAKLIKENT KANYONU    </a:t>
            </a:r>
            <a:r>
              <a:rPr lang="tr-TR" i="1" dirty="0"/>
              <a:t>(ANTALYA)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11AC20A5-CD2B-47A9-BE3C-A060322962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7272" y="1266940"/>
            <a:ext cx="9805012" cy="522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4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413A652-C290-4F0B-B893-0688965A9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7093" y="458714"/>
            <a:ext cx="10492627" cy="97623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b="1" i="1" dirty="0"/>
              <a:t>ERCİYES DAĞI</a:t>
            </a:r>
            <a:r>
              <a:rPr lang="tr-TR" sz="3700" dirty="0"/>
              <a:t>(KAYSERİ)</a:t>
            </a:r>
            <a:endParaRPr lang="en-US" sz="3700" dirty="0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19C33B5A-C476-42F5-AC95-9AC6B9A76A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19" r="643" b="-2"/>
          <a:stretch/>
        </p:blipFill>
        <p:spPr>
          <a:xfrm>
            <a:off x="1878278" y="1271520"/>
            <a:ext cx="8863167" cy="521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10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1846941-3950-476F-B736-80219E894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469874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tr-TR" sz="5400" b="1" i="1" dirty="0"/>
              <a:t>SAFRANBOLU EVLERİ   </a:t>
            </a:r>
            <a:r>
              <a:rPr lang="tr-TR" dirty="0"/>
              <a:t>(KARABÜK)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38FE06BB-D28C-4F4F-845C-308E1DF69C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1851" y="1355075"/>
            <a:ext cx="8689992" cy="532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1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52E0B39-EAF6-40DC-A524-14FBE7E6B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62" y="500616"/>
            <a:ext cx="8917215" cy="92514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b="1" i="1" dirty="0"/>
              <a:t>AYASOFYA</a:t>
            </a:r>
            <a:r>
              <a:rPr lang="tr-TR" sz="3700" dirty="0"/>
              <a:t>(İSTANBUL)</a:t>
            </a:r>
            <a:endParaRPr lang="en-US" sz="3700" dirty="0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237251FB-962F-437A-8F9E-A8118B0FD3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481" r="172"/>
          <a:stretch/>
        </p:blipFill>
        <p:spPr>
          <a:xfrm>
            <a:off x="1542362" y="1255647"/>
            <a:ext cx="9107276" cy="521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1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5269E7E-0412-4D3A-9A58-1820A0388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/>
              <a:t>Sardes</a:t>
            </a:r>
            <a:r>
              <a:rPr lang="tr-TR" b="1" dirty="0"/>
              <a:t> Antik Kenti </a:t>
            </a:r>
            <a:r>
              <a:rPr lang="tr-TR" dirty="0"/>
              <a:t>( Manisa/ Salihli)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9C84A56B-3165-49BB-946E-9D73C9ABF5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64395" y="1652530"/>
            <a:ext cx="9331287" cy="491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86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18782AA2-026A-4B89-BE97-C5A264781D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279" y="1217363"/>
            <a:ext cx="7041615" cy="5640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29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F4027475-0C9C-455C-9A3B-B8497EB59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572" y="1211854"/>
            <a:ext cx="7194013" cy="546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8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370FBD4-DC04-4B47-BB7F-C86064BB4E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2347" y="1621366"/>
            <a:ext cx="8534400" cy="3615267"/>
          </a:xfrm>
        </p:spPr>
        <p:txBody>
          <a:bodyPr>
            <a:normAutofit fontScale="77500" lnSpcReduction="20000"/>
          </a:bodyPr>
          <a:lstStyle/>
          <a:p>
            <a:r>
              <a:rPr lang="tr-TR" sz="4000" i="1" dirty="0"/>
              <a:t>Doğada kendiliğinden insan eli değmeden doğa olayları sonucunda oluşan yerler ise doğal güzelliklerdir. Doğal güzellikler arasında </a:t>
            </a:r>
            <a:r>
              <a:rPr lang="tr-TR" sz="4000" i="1" dirty="0">
                <a:solidFill>
                  <a:srgbClr val="FF0000"/>
                </a:solidFill>
              </a:rPr>
              <a:t>denizleri</a:t>
            </a:r>
            <a:r>
              <a:rPr lang="tr-TR" sz="4000" i="1" dirty="0"/>
              <a:t>, gölleri,</a:t>
            </a:r>
            <a:r>
              <a:rPr lang="tr-TR" sz="4000" i="1" dirty="0">
                <a:solidFill>
                  <a:srgbClr val="FF0000"/>
                </a:solidFill>
              </a:rPr>
              <a:t> akarsuları</a:t>
            </a:r>
            <a:r>
              <a:rPr lang="tr-TR" sz="4000" i="1" dirty="0"/>
              <a:t>, dağları, </a:t>
            </a:r>
            <a:r>
              <a:rPr lang="tr-TR" sz="4000" i="1" dirty="0">
                <a:solidFill>
                  <a:srgbClr val="FF0000"/>
                </a:solidFill>
              </a:rPr>
              <a:t>mağaraları</a:t>
            </a:r>
            <a:r>
              <a:rPr lang="tr-TR" sz="4000" i="1" dirty="0"/>
              <a:t>, </a:t>
            </a:r>
            <a:r>
              <a:rPr lang="tr-TR" sz="4000" i="1" dirty="0">
                <a:solidFill>
                  <a:srgbClr val="FF0000"/>
                </a:solidFill>
              </a:rPr>
              <a:t>vadileri</a:t>
            </a:r>
            <a:r>
              <a:rPr lang="tr-TR" sz="4000" i="1" dirty="0"/>
              <a:t>, milli parkları, </a:t>
            </a:r>
            <a:r>
              <a:rPr lang="tr-TR" sz="4000" i="1" dirty="0">
                <a:solidFill>
                  <a:srgbClr val="FF0000"/>
                </a:solidFill>
              </a:rPr>
              <a:t>şelaleleri</a:t>
            </a:r>
            <a:r>
              <a:rPr lang="tr-TR" sz="4000" i="1" dirty="0"/>
              <a:t>, peri bacalarını, </a:t>
            </a:r>
            <a:r>
              <a:rPr lang="tr-TR" sz="4000" i="1" dirty="0">
                <a:solidFill>
                  <a:srgbClr val="FF0000"/>
                </a:solidFill>
              </a:rPr>
              <a:t>travertenleri</a:t>
            </a:r>
            <a:r>
              <a:rPr lang="tr-TR" sz="4000" i="1" dirty="0"/>
              <a:t> sayabiliriz. Doğal güzelliklerimizi de korumalı ve bu yerleri kirletmemeliyiz.</a:t>
            </a:r>
            <a:endParaRPr lang="tr-TR" sz="4000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80893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C7E48F7D-1DB0-4548-8C0D-93FB0D8EB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784" y="1213359"/>
            <a:ext cx="8956713" cy="565626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118C2147-F8F3-49F6-93CB-287F59300499}"/>
              </a:ext>
            </a:extLst>
          </p:cNvPr>
          <p:cNvSpPr txBox="1"/>
          <p:nvPr/>
        </p:nvSpPr>
        <p:spPr>
          <a:xfrm>
            <a:off x="2298853" y="4864738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C00000"/>
                </a:solidFill>
              </a:rPr>
              <a:t>D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9E2B1439-BE6C-4CBD-B90D-E8BA362042E6}"/>
              </a:ext>
            </a:extLst>
          </p:cNvPr>
          <p:cNvSpPr txBox="1"/>
          <p:nvPr/>
        </p:nvSpPr>
        <p:spPr>
          <a:xfrm>
            <a:off x="2280492" y="5493113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C00000"/>
                </a:solidFill>
              </a:rPr>
              <a:t>D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3458BF53-1245-4C21-8381-C48521E2B855}"/>
              </a:ext>
            </a:extLst>
          </p:cNvPr>
          <p:cNvSpPr txBox="1"/>
          <p:nvPr/>
        </p:nvSpPr>
        <p:spPr>
          <a:xfrm>
            <a:off x="2280492" y="5120894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C00000"/>
                </a:solidFill>
              </a:rPr>
              <a:t>D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081EED52-730B-477D-8168-D564794CA79D}"/>
              </a:ext>
            </a:extLst>
          </p:cNvPr>
          <p:cNvSpPr txBox="1"/>
          <p:nvPr/>
        </p:nvSpPr>
        <p:spPr>
          <a:xfrm>
            <a:off x="2298853" y="5772039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C00000"/>
                </a:solidFill>
              </a:rPr>
              <a:t>Y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5499C437-304E-43C9-9655-AF9EDCAFC787}"/>
              </a:ext>
            </a:extLst>
          </p:cNvPr>
          <p:cNvSpPr txBox="1"/>
          <p:nvPr/>
        </p:nvSpPr>
        <p:spPr>
          <a:xfrm>
            <a:off x="2280492" y="5959592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C00000"/>
                </a:solidFill>
              </a:rPr>
              <a:t>D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B0906518-8B67-4C9C-8439-02862CF71EEF}"/>
              </a:ext>
            </a:extLst>
          </p:cNvPr>
          <p:cNvSpPr txBox="1"/>
          <p:nvPr/>
        </p:nvSpPr>
        <p:spPr>
          <a:xfrm>
            <a:off x="2280492" y="6241244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C0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18117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F94D9E0C-D0F7-4EB6-95A9-C41F656483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0925" y="1215184"/>
            <a:ext cx="9988953" cy="6200430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1298EA1A-D3CF-49D5-AF1F-7310E170DC6E}"/>
              </a:ext>
            </a:extLst>
          </p:cNvPr>
          <p:cNvSpPr txBox="1"/>
          <p:nvPr/>
        </p:nvSpPr>
        <p:spPr>
          <a:xfrm>
            <a:off x="3503364" y="5315735"/>
            <a:ext cx="319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A</a:t>
            </a:r>
            <a:r>
              <a:rPr lang="tr-TR" b="1" dirty="0">
                <a:solidFill>
                  <a:srgbClr val="C00000"/>
                </a:solidFill>
                <a:latin typeface="EGITIMHANE dik temel" panose="00000400000000000000" pitchFamily="2" charset="0"/>
              </a:rPr>
              <a:t>yasofya Müzesi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E27C2B3B-FB77-4CB6-82FA-7D40C29ABB9D}"/>
              </a:ext>
            </a:extLst>
          </p:cNvPr>
          <p:cNvSpPr txBox="1"/>
          <p:nvPr/>
        </p:nvSpPr>
        <p:spPr>
          <a:xfrm>
            <a:off x="3465805" y="5005341"/>
            <a:ext cx="2181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Atatürk Köşkü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9469809D-EBA0-4A81-9BA3-A80D64396ACB}"/>
              </a:ext>
            </a:extLst>
          </p:cNvPr>
          <p:cNvSpPr txBox="1"/>
          <p:nvPr/>
        </p:nvSpPr>
        <p:spPr>
          <a:xfrm>
            <a:off x="3479494" y="5620974"/>
            <a:ext cx="2379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Çal Mağarası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7750BA8D-69DF-47E9-8EBA-40B7F0BE2AE6}"/>
              </a:ext>
            </a:extLst>
          </p:cNvPr>
          <p:cNvSpPr txBox="1"/>
          <p:nvPr/>
        </p:nvSpPr>
        <p:spPr>
          <a:xfrm>
            <a:off x="3465805" y="5926213"/>
            <a:ext cx="3007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Sümela Manastırı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5D26EE63-F8D0-4E6B-822E-0B41862AC296}"/>
              </a:ext>
            </a:extLst>
          </p:cNvPr>
          <p:cNvSpPr txBox="1"/>
          <p:nvPr/>
        </p:nvSpPr>
        <p:spPr>
          <a:xfrm>
            <a:off x="3465805" y="6231452"/>
            <a:ext cx="2853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Kızlar Manastırı</a:t>
            </a:r>
          </a:p>
        </p:txBody>
      </p:sp>
    </p:spTree>
    <p:extLst>
      <p:ext uri="{BB962C8B-B14F-4D97-AF65-F5344CB8AC3E}">
        <p14:creationId xmlns:p14="http://schemas.microsoft.com/office/powerpoint/2010/main" val="407426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42CC345B-B564-4D08-9BAA-AA022D9D8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" y="274320"/>
            <a:ext cx="11761469" cy="643509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8F4C1FC8-04A2-427A-A722-5D22DE26DE9A}"/>
              </a:ext>
            </a:extLst>
          </p:cNvPr>
          <p:cNvSpPr txBox="1"/>
          <p:nvPr/>
        </p:nvSpPr>
        <p:spPr>
          <a:xfrm>
            <a:off x="8637224" y="3707176"/>
            <a:ext cx="30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EEBC7AF4-3CCF-483F-A2C3-4268F8EFD949}"/>
              </a:ext>
            </a:extLst>
          </p:cNvPr>
          <p:cNvSpPr txBox="1"/>
          <p:nvPr/>
        </p:nvSpPr>
        <p:spPr>
          <a:xfrm>
            <a:off x="4781320" y="4885981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6B5C0874-83E2-4961-9EEF-FB3AD3C7BCB2}"/>
              </a:ext>
            </a:extLst>
          </p:cNvPr>
          <p:cNvSpPr txBox="1"/>
          <p:nvPr/>
        </p:nvSpPr>
        <p:spPr>
          <a:xfrm>
            <a:off x="947451" y="6042752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9567BD73-D155-4E10-97A4-3D71583D487B}"/>
              </a:ext>
            </a:extLst>
          </p:cNvPr>
          <p:cNvSpPr txBox="1"/>
          <p:nvPr/>
        </p:nvSpPr>
        <p:spPr>
          <a:xfrm>
            <a:off x="947451" y="2407185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A832328E-3691-4636-8655-D114CCFB8BC7}"/>
              </a:ext>
            </a:extLst>
          </p:cNvPr>
          <p:cNvSpPr txBox="1"/>
          <p:nvPr/>
        </p:nvSpPr>
        <p:spPr>
          <a:xfrm>
            <a:off x="8945696" y="6042752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D558BD79-4A0F-441C-883F-16AABCDEF32E}"/>
              </a:ext>
            </a:extLst>
          </p:cNvPr>
          <p:cNvSpPr txBox="1"/>
          <p:nvPr/>
        </p:nvSpPr>
        <p:spPr>
          <a:xfrm>
            <a:off x="947451" y="3707176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4921570-8694-4393-B40C-B7402D0E9097}"/>
              </a:ext>
            </a:extLst>
          </p:cNvPr>
          <p:cNvSpPr txBox="1"/>
          <p:nvPr/>
        </p:nvSpPr>
        <p:spPr>
          <a:xfrm>
            <a:off x="4649118" y="2395485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FCD691D9-EE10-437C-A3AF-5F82E325B444}"/>
              </a:ext>
            </a:extLst>
          </p:cNvPr>
          <p:cNvSpPr txBox="1"/>
          <p:nvPr/>
        </p:nvSpPr>
        <p:spPr>
          <a:xfrm>
            <a:off x="8791460" y="4885981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4BC2E3A0-BB47-4FB2-98FB-6757ADECB396}"/>
              </a:ext>
            </a:extLst>
          </p:cNvPr>
          <p:cNvSpPr txBox="1"/>
          <p:nvPr/>
        </p:nvSpPr>
        <p:spPr>
          <a:xfrm>
            <a:off x="8791460" y="2407185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9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C3920343-DBE4-4D3D-B5FA-AC6CF80C01A7}"/>
              </a:ext>
            </a:extLst>
          </p:cNvPr>
          <p:cNvSpPr txBox="1"/>
          <p:nvPr/>
        </p:nvSpPr>
        <p:spPr>
          <a:xfrm>
            <a:off x="4421436" y="3707176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10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B958E9AD-5E3C-407C-9661-031C9320B04C}"/>
              </a:ext>
            </a:extLst>
          </p:cNvPr>
          <p:cNvSpPr txBox="1"/>
          <p:nvPr/>
        </p:nvSpPr>
        <p:spPr>
          <a:xfrm>
            <a:off x="947451" y="4874964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11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6B5F0CAC-FAC4-48EB-8047-E46866255B87}"/>
              </a:ext>
            </a:extLst>
          </p:cNvPr>
          <p:cNvSpPr txBox="1"/>
          <p:nvPr/>
        </p:nvSpPr>
        <p:spPr>
          <a:xfrm>
            <a:off x="4876800" y="6042752"/>
            <a:ext cx="45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71618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7A4855D-7D46-4C47-BD48-0F20FB181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5" y="19367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KIZ   KULESİ (İSTANBUL) </a:t>
            </a:r>
            <a:br>
              <a:rPr lang="tr-TR" dirty="0">
                <a:solidFill>
                  <a:schemeClr val="bg1"/>
                </a:solidFill>
              </a:rPr>
            </a:b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ABACF771-BEA8-4E2F-BD07-A6D87B165C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5944" y="1211855"/>
            <a:ext cx="9814307" cy="564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80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Duma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is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is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50072C5-DDE0-4258-BA7A-4D4B80DFA632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203</Words>
  <PresentationFormat>Geniş ekran</PresentationFormat>
  <Paragraphs>52</Paragraphs>
  <Slides>27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34" baseType="lpstr">
      <vt:lpstr>Arial</vt:lpstr>
      <vt:lpstr>Arial Black</vt:lpstr>
      <vt:lpstr>Calibri</vt:lpstr>
      <vt:lpstr>Century Gothic</vt:lpstr>
      <vt:lpstr>EGITIMHANE dik temel</vt:lpstr>
      <vt:lpstr>Wingdings 3</vt:lpstr>
      <vt:lpstr>Duman</vt:lpstr>
      <vt:lpstr>TARİHİ, DOĞAL VE TURİSTİK YERLER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KIZ   KULESİ (İSTANBUL)  </vt:lpstr>
      <vt:lpstr>TURUVA(Troya) ANTİK KENTİ(ÇANAKKALE)</vt:lpstr>
      <vt:lpstr>BALIKLI GÖL(ŞANLIURFA)</vt:lpstr>
      <vt:lpstr>PERİ BACALARI ( NEVŞEHİR) </vt:lpstr>
      <vt:lpstr>İSHAK PAŞA SARAYI ( AĞRI)  </vt:lpstr>
      <vt:lpstr>PAMUKKALE   (DENİZLİ)</vt:lpstr>
      <vt:lpstr>ASPENDOS ANTİK TİYATROSANTALYA)  </vt:lpstr>
      <vt:lpstr>EFES ANTİK TİYATROSU ( İZMİR</vt:lpstr>
      <vt:lpstr>ÇANAKKALE ŞEHİTLİĞİ    (ÇANAKKALE)</vt:lpstr>
      <vt:lpstr>TOPKAPI SARAYI  (İSTANBUL)</vt:lpstr>
      <vt:lpstr>SÜMELA MANASTIRI    (TRABZON)</vt:lpstr>
      <vt:lpstr>ANITKABİR     (ANKARA)</vt:lpstr>
      <vt:lpstr>NEMRUT DAĞI(MALATYA)</vt:lpstr>
      <vt:lpstr>ABANT GÖLÜ(BOLU)</vt:lpstr>
      <vt:lpstr>SAKLIKENT KANYONU    (ANTALYA)</vt:lpstr>
      <vt:lpstr>ERCİYES DAĞI(KAYSERİ)</vt:lpstr>
      <vt:lpstr>SAFRANBOLU EVLERİ   (KARABÜK)</vt:lpstr>
      <vt:lpstr>AYASOFYA(İSTANBUL)</vt:lpstr>
      <vt:lpstr>Sardes Antik Kenti ( Manisa/ Salihli)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ModifiedBy/>
  <dcterms:created xsi:type="dcterms:W3CDTF">2020-04-07T21:04:45Z</dcterms:created>
  <dcterms:modified xsi:type="dcterms:W3CDTF">2021-04-26T12:05:18Z</dcterms:modified>
  <cp:category>https://www.sorubak.com</cp:category>
</cp:coreProperties>
</file>