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2" r:id="rId2"/>
    <p:sldId id="27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4" r:id="rId12"/>
    <p:sldId id="275" r:id="rId13"/>
    <p:sldId id="276" r:id="rId14"/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D4D84-1990-4570-A563-F1474C266916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2E6F1-5F9A-4ECE-83DF-E2DAF2DA62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6369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7725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7546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144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291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303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7861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3523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681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2E6F1-5F9A-4ECE-83DF-E2DAF2DA62F5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7111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291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186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8072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4776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3898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9331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5047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4312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923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465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393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06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541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8461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336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8480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73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F7162DE-94B2-4320-81D2-6D7D76684738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8FD08-FFE1-4D94-8146-93838860DD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5785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19304" y="280190"/>
            <a:ext cx="9404723" cy="140053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/>
              <a:t>TAM SAAT VE YARIM SAAT</a:t>
            </a:r>
          </a:p>
        </p:txBody>
      </p:sp>
      <p:pic>
        <p:nvPicPr>
          <p:cNvPr id="4" name="Resim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2087592"/>
            <a:ext cx="4743450" cy="287421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374" y="2087592"/>
            <a:ext cx="3674851" cy="2874213"/>
          </a:xfrm>
          <a:prstGeom prst="rect">
            <a:avLst/>
          </a:prstGeom>
        </p:spPr>
      </p:pic>
      <p:sp>
        <p:nvSpPr>
          <p:cNvPr id="6" name="Yuvarlatılmış Dikdörtgen 5"/>
          <p:cNvSpPr/>
          <p:nvPr/>
        </p:nvSpPr>
        <p:spPr>
          <a:xfrm>
            <a:off x="966158" y="5210355"/>
            <a:ext cx="10437963" cy="138022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atin typeface="TTKB Dik Temel Abece" pitchFamily="2" charset="-94"/>
              </a:rPr>
              <a:t>Fevzi ÇAKMAK</a:t>
            </a:r>
          </a:p>
        </p:txBody>
      </p:sp>
    </p:spTree>
    <p:extLst>
      <p:ext uri="{BB962C8B-B14F-4D97-AF65-F5344CB8AC3E}">
        <p14:creationId xmlns:p14="http://schemas.microsoft.com/office/powerpoint/2010/main" val="401325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12581" y="218603"/>
            <a:ext cx="8008620" cy="140053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>
                <a:latin typeface="TTKB Dik Temel Abece" pitchFamily="2" charset="-94"/>
              </a:rPr>
              <a:t>      Şimdi hep beraber yapalım.</a:t>
            </a:r>
            <a:endParaRPr lang="tr-TR" dirty="0"/>
          </a:p>
        </p:txBody>
      </p:sp>
      <p:pic>
        <p:nvPicPr>
          <p:cNvPr id="4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60847"/>
            <a:ext cx="4499811" cy="329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207568" y="5465550"/>
            <a:ext cx="2520280" cy="46166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DÖRT buçuk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063" y="1867173"/>
            <a:ext cx="4499811" cy="3290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6456040" y="5373217"/>
            <a:ext cx="280831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9 buçuk</a:t>
            </a:r>
          </a:p>
        </p:txBody>
      </p:sp>
      <p:sp>
        <p:nvSpPr>
          <p:cNvPr id="6" name="Sağ Ok 5"/>
          <p:cNvSpPr/>
          <p:nvPr/>
        </p:nvSpPr>
        <p:spPr>
          <a:xfrm rot="1753972">
            <a:off x="3121908" y="3914759"/>
            <a:ext cx="920746" cy="25009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>
            <a:off x="2929940" y="3787403"/>
            <a:ext cx="316330" cy="1028069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Ok 8"/>
          <p:cNvSpPr/>
          <p:nvPr/>
        </p:nvSpPr>
        <p:spPr>
          <a:xfrm rot="5948454">
            <a:off x="7379662" y="3181003"/>
            <a:ext cx="285750" cy="82931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833692" y="3588066"/>
            <a:ext cx="247028" cy="1021718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240"/>
            <a:ext cx="2001328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07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2465" y="5350933"/>
            <a:ext cx="11630025" cy="1507067"/>
          </a:xfrm>
        </p:spPr>
        <p:txBody>
          <a:bodyPr/>
          <a:lstStyle/>
          <a:p>
            <a:r>
              <a:rPr lang="tr-TR" dirty="0"/>
              <a:t>          </a:t>
            </a:r>
            <a:r>
              <a:rPr lang="tr-TR" dirty="0">
                <a:solidFill>
                  <a:srgbClr val="C00000"/>
                </a:solidFill>
              </a:rPr>
              <a:t>AKREP: 			</a:t>
            </a:r>
            <a:r>
              <a:rPr lang="tr-TR" dirty="0"/>
              <a:t>SAATİ GÖSTERİR.</a:t>
            </a:r>
            <a:br>
              <a:rPr lang="tr-TR" dirty="0"/>
            </a:br>
            <a:r>
              <a:rPr lang="tr-TR" dirty="0"/>
              <a:t>		   </a:t>
            </a:r>
            <a:r>
              <a:rPr lang="tr-TR" dirty="0">
                <a:solidFill>
                  <a:srgbClr val="C00000"/>
                </a:solidFill>
              </a:rPr>
              <a:t>YELKOVAN:  </a:t>
            </a:r>
            <a:r>
              <a:rPr lang="tr-TR" dirty="0"/>
              <a:t>DAKİKAYI GÖSTERİR.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40279" y="325192"/>
            <a:ext cx="8534400" cy="3615267"/>
          </a:xfrm>
        </p:spPr>
        <p:txBody>
          <a:bodyPr/>
          <a:lstStyle/>
          <a:p>
            <a:r>
              <a:rPr lang="tr-TR" sz="2400" dirty="0">
                <a:solidFill>
                  <a:srgbClr val="C00000"/>
                </a:solidFill>
              </a:rPr>
              <a:t>HAYDİ BİR KAÇ ÖRNEK YAPALIM :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66" y="860806"/>
            <a:ext cx="11630025" cy="4429125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425004" y="5576552"/>
            <a:ext cx="798490" cy="772732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5829300" y="4308231"/>
            <a:ext cx="1151792" cy="43961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>
                <a:latin typeface="TTKB Dik Temel Abece" pitchFamily="2" charset="-94"/>
              </a:rPr>
              <a:t>8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9724292" y="4308231"/>
            <a:ext cx="1037493" cy="4308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latin typeface="TTKB Dik Temel Abece" pitchFamily="2" charset="-9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956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4156" y="5240865"/>
            <a:ext cx="11671681" cy="1702860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TKB Dik Temel Abece" pitchFamily="2" charset="-94"/>
              </a:rPr>
              <a:t>        </a:t>
            </a:r>
            <a:r>
              <a:rPr lang="tr-TR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DİKKAT !!! </a:t>
            </a:r>
            <a:r>
              <a:rPr lang="tr-TR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TTKB Dik Temel Abece" pitchFamily="2" charset="-94"/>
              </a:rPr>
              <a:t>BUÇUKLU </a:t>
            </a:r>
            <a:r>
              <a:rPr lang="tr-TR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 </a:t>
            </a:r>
            <a:r>
              <a:rPr lang="tr-TR" sz="3200" dirty="0">
                <a:latin typeface="TTKB Dik Temel Abece" pitchFamily="2" charset="-94"/>
              </a:rPr>
              <a:t>SAATLERİ  SÖYLERKEN  AKREBİN  ARASINDA KALDIĞI  SAYILARDAN </a:t>
            </a:r>
            <a:r>
              <a:rPr lang="tr-TR" sz="3200" b="1" cap="non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TKB Dik Temel Abece" pitchFamily="2" charset="-94"/>
              </a:rPr>
              <a:t> KÜÇÜK  </a:t>
            </a:r>
            <a:r>
              <a:rPr lang="tr-TR" sz="3200" dirty="0">
                <a:latin typeface="TTKB Dik Temel Abece" pitchFamily="2" charset="-94"/>
              </a:rPr>
              <a:t>OLANI  SÖYLENİR.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HAYDİ BİR KAÇ ÖRNEK YAPALIM :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6" y="697440"/>
            <a:ext cx="11671681" cy="4543425"/>
          </a:xfrm>
          <a:prstGeom prst="rect">
            <a:avLst/>
          </a:prstGeom>
        </p:spPr>
      </p:pic>
      <p:sp>
        <p:nvSpPr>
          <p:cNvPr id="5" name="Gülen Yüz 4"/>
          <p:cNvSpPr/>
          <p:nvPr/>
        </p:nvSpPr>
        <p:spPr>
          <a:xfrm>
            <a:off x="254156" y="4924094"/>
            <a:ext cx="914400" cy="914400"/>
          </a:xfrm>
          <a:prstGeom prst="smileyFac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5629275" y="4171950"/>
            <a:ext cx="1038225" cy="3422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4.30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5524500" y="4545539"/>
            <a:ext cx="666750" cy="3785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9544050" y="4124325"/>
            <a:ext cx="1114425" cy="4212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7.30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9515475" y="4545539"/>
            <a:ext cx="619125" cy="4836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202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sz="2800" dirty="0">
                <a:solidFill>
                  <a:srgbClr val="FFFF00"/>
                </a:solidFill>
              </a:rPr>
              <a:t>ÖRNEK ÇÖZELİM: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14" y="524454"/>
            <a:ext cx="11553825" cy="317094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14" y="3670480"/>
            <a:ext cx="11553825" cy="2929587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73487" y="685800"/>
            <a:ext cx="502276" cy="35738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endParaRPr lang="tr-TR" dirty="0"/>
          </a:p>
        </p:txBody>
      </p:sp>
      <p:sp>
        <p:nvSpPr>
          <p:cNvPr id="7" name="Oval 6"/>
          <p:cNvSpPr/>
          <p:nvPr/>
        </p:nvSpPr>
        <p:spPr>
          <a:xfrm>
            <a:off x="4446173" y="686873"/>
            <a:ext cx="502276" cy="35738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8267721" y="785611"/>
            <a:ext cx="502276" cy="35738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endParaRPr lang="tr-TR" dirty="0"/>
          </a:p>
        </p:txBody>
      </p:sp>
      <p:sp>
        <p:nvSpPr>
          <p:cNvPr id="9" name="Oval 8"/>
          <p:cNvSpPr/>
          <p:nvPr/>
        </p:nvSpPr>
        <p:spPr>
          <a:xfrm>
            <a:off x="472225" y="3702969"/>
            <a:ext cx="502276" cy="4182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4482663" y="3857817"/>
            <a:ext cx="502276" cy="4432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tr-TR" dirty="0"/>
          </a:p>
        </p:txBody>
      </p:sp>
      <p:sp>
        <p:nvSpPr>
          <p:cNvPr id="11" name="Oval 10"/>
          <p:cNvSpPr/>
          <p:nvPr/>
        </p:nvSpPr>
        <p:spPr>
          <a:xfrm>
            <a:off x="8493101" y="3881663"/>
            <a:ext cx="502276" cy="43228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tr-TR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543419" y="2867025"/>
            <a:ext cx="1066800" cy="4476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solidFill>
                  <a:srgbClr val="C0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5348472" y="2887646"/>
            <a:ext cx="1095375" cy="476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solidFill>
                  <a:srgbClr val="C00000"/>
                </a:solidFill>
                <a:latin typeface="TTKB Dik Temel Abece" pitchFamily="2" charset="-94"/>
              </a:rPr>
              <a:t>7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9329641" y="2899133"/>
            <a:ext cx="1076325" cy="4476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solidFill>
                  <a:srgbClr val="C00000"/>
                </a:solidFill>
                <a:latin typeface="TTKB Dik Temel Abece" pitchFamily="2" charset="-94"/>
              </a:rPr>
              <a:t>5</a:t>
            </a:r>
          </a:p>
        </p:txBody>
      </p:sp>
      <p:sp>
        <p:nvSpPr>
          <p:cNvPr id="17" name="Yuvarlatılmış Dikdörtgen 16"/>
          <p:cNvSpPr/>
          <p:nvPr/>
        </p:nvSpPr>
        <p:spPr>
          <a:xfrm>
            <a:off x="5762625" y="6103407"/>
            <a:ext cx="552450" cy="4343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10</a:t>
            </a:r>
          </a:p>
        </p:txBody>
      </p:sp>
      <p:sp>
        <p:nvSpPr>
          <p:cNvPr id="18" name="Yuvarlatılmış Dikdörtgen 17"/>
          <p:cNvSpPr/>
          <p:nvPr/>
        </p:nvSpPr>
        <p:spPr>
          <a:xfrm>
            <a:off x="5762625" y="5838825"/>
            <a:ext cx="1247775" cy="2645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10.30</a:t>
            </a:r>
          </a:p>
        </p:txBody>
      </p:sp>
      <p:sp>
        <p:nvSpPr>
          <p:cNvPr id="19" name="Yuvarlatılmış Dikdörtgen 18"/>
          <p:cNvSpPr/>
          <p:nvPr/>
        </p:nvSpPr>
        <p:spPr>
          <a:xfrm>
            <a:off x="9791700" y="5838825"/>
            <a:ext cx="1000125" cy="4095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8.30</a:t>
            </a:r>
          </a:p>
        </p:txBody>
      </p:sp>
      <p:sp>
        <p:nvSpPr>
          <p:cNvPr id="20" name="Yuvarlatılmış Dikdörtgen 19"/>
          <p:cNvSpPr/>
          <p:nvPr/>
        </p:nvSpPr>
        <p:spPr>
          <a:xfrm>
            <a:off x="9735528" y="6219446"/>
            <a:ext cx="687155" cy="3806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95676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08063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844062" y="124528"/>
            <a:ext cx="10972800" cy="8733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TTKB Dik Temel Abece" pitchFamily="2" charset="-94"/>
              </a:rPr>
              <a:t>DERS KİTABI 137. SAYFA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7941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77"/>
            <a:ext cx="11447585" cy="6036286"/>
          </a:xfrm>
        </p:spPr>
      </p:pic>
    </p:spTree>
    <p:extLst>
      <p:ext uri="{BB962C8B-B14F-4D97-AF65-F5344CB8AC3E}">
        <p14:creationId xmlns:p14="http://schemas.microsoft.com/office/powerpoint/2010/main" val="1370743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6" y="246185"/>
            <a:ext cx="11465126" cy="65162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2019300" y="4943475"/>
            <a:ext cx="1533525" cy="4095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4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457700" y="4981575"/>
            <a:ext cx="1828800" cy="3429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9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438900" y="5010150"/>
            <a:ext cx="2190750" cy="4095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iki buçuk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9086849" y="4981575"/>
            <a:ext cx="2428875" cy="4476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bir buçuk</a:t>
            </a:r>
          </a:p>
        </p:txBody>
      </p:sp>
      <p:sp>
        <p:nvSpPr>
          <p:cNvPr id="10" name="Aşağı Ok 9"/>
          <p:cNvSpPr/>
          <p:nvPr/>
        </p:nvSpPr>
        <p:spPr>
          <a:xfrm rot="18386383">
            <a:off x="10141195" y="6004937"/>
            <a:ext cx="109094" cy="18184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10058400" y="5824105"/>
            <a:ext cx="57150" cy="213013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78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6" y="213213"/>
            <a:ext cx="11477624" cy="5919788"/>
          </a:xfrm>
          <a:prstGeom prst="rect">
            <a:avLst/>
          </a:prstGeom>
          <a:ln w="2286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Sol Ok 2"/>
          <p:cNvSpPr/>
          <p:nvPr/>
        </p:nvSpPr>
        <p:spPr>
          <a:xfrm rot="20785012">
            <a:off x="2548991" y="5753437"/>
            <a:ext cx="267037" cy="97105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ukarı Ok 4"/>
          <p:cNvSpPr/>
          <p:nvPr/>
        </p:nvSpPr>
        <p:spPr>
          <a:xfrm>
            <a:off x="2823697" y="5510676"/>
            <a:ext cx="94695" cy="242761"/>
          </a:xfrm>
          <a:prstGeom prst="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 rot="20901388">
            <a:off x="6404280" y="5664070"/>
            <a:ext cx="283221" cy="9350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karı Ok 6"/>
          <p:cNvSpPr/>
          <p:nvPr/>
        </p:nvSpPr>
        <p:spPr>
          <a:xfrm>
            <a:off x="6303064" y="5510676"/>
            <a:ext cx="54444" cy="242761"/>
          </a:xfrm>
          <a:prstGeom prst="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1899312">
            <a:off x="9694258" y="5753437"/>
            <a:ext cx="202301" cy="12710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karı Ok 8"/>
          <p:cNvSpPr/>
          <p:nvPr/>
        </p:nvSpPr>
        <p:spPr>
          <a:xfrm>
            <a:off x="9564786" y="5510676"/>
            <a:ext cx="126639" cy="212761"/>
          </a:xfrm>
          <a:prstGeom prst="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838200" y="150125"/>
            <a:ext cx="11076296" cy="1910687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MATEMATİK ÇALIŞMA KİTABI 109. SAYFA</a:t>
            </a:r>
          </a:p>
        </p:txBody>
      </p:sp>
    </p:spTree>
    <p:extLst>
      <p:ext uri="{BB962C8B-B14F-4D97-AF65-F5344CB8AC3E}">
        <p14:creationId xmlns:p14="http://schemas.microsoft.com/office/powerpoint/2010/main" val="2004429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219075"/>
            <a:ext cx="11401425" cy="5957888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1670538" y="2048608"/>
            <a:ext cx="2338754" cy="3341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üç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5046785" y="1987062"/>
            <a:ext cx="2312377" cy="378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dokuz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8273562" y="2048608"/>
            <a:ext cx="2329961" cy="3341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on iki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1354015" y="5838092"/>
            <a:ext cx="2198077" cy="3388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9 buçuk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009292" y="5820508"/>
            <a:ext cx="2154116" cy="42203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11 buçuk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6453554" y="5838092"/>
            <a:ext cx="2189284" cy="3388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3 buçuk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9091246" y="5750169"/>
            <a:ext cx="2136531" cy="4267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Saat 4 buçuk</a:t>
            </a:r>
          </a:p>
        </p:txBody>
      </p:sp>
      <p:sp>
        <p:nvSpPr>
          <p:cNvPr id="11" name="Sağ Ok 10"/>
          <p:cNvSpPr/>
          <p:nvPr/>
        </p:nvSpPr>
        <p:spPr>
          <a:xfrm rot="10336396">
            <a:off x="2208369" y="3593578"/>
            <a:ext cx="322378" cy="8670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2539219" y="3560885"/>
            <a:ext cx="45719" cy="35169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5046785" y="3560885"/>
            <a:ext cx="131884" cy="35169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 rot="7566581">
            <a:off x="4936457" y="3642775"/>
            <a:ext cx="246696" cy="11430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şağı Ok 16"/>
          <p:cNvSpPr/>
          <p:nvPr/>
        </p:nvSpPr>
        <p:spPr>
          <a:xfrm rot="11900788">
            <a:off x="7545647" y="3375947"/>
            <a:ext cx="149537" cy="22237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şağı Ok 17"/>
          <p:cNvSpPr/>
          <p:nvPr/>
        </p:nvSpPr>
        <p:spPr>
          <a:xfrm>
            <a:off x="7498372" y="3560885"/>
            <a:ext cx="95544" cy="35169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şağı Ok 18"/>
          <p:cNvSpPr/>
          <p:nvPr/>
        </p:nvSpPr>
        <p:spPr>
          <a:xfrm>
            <a:off x="9913618" y="3572299"/>
            <a:ext cx="212148" cy="340278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 flipV="1">
            <a:off x="9973110" y="3527454"/>
            <a:ext cx="372801" cy="10947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5502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247650"/>
            <a:ext cx="11506200" cy="6200775"/>
          </a:xfrm>
        </p:spPr>
      </p:pic>
      <p:cxnSp>
        <p:nvCxnSpPr>
          <p:cNvPr id="6" name="Düz Ok Bağlayıcısı 5"/>
          <p:cNvCxnSpPr/>
          <p:nvPr/>
        </p:nvCxnSpPr>
        <p:spPr>
          <a:xfrm flipH="1">
            <a:off x="1626577" y="2347546"/>
            <a:ext cx="105508" cy="13188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1758462" y="2171700"/>
            <a:ext cx="8792" cy="2022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4739054" y="2540977"/>
            <a:ext cx="211015" cy="879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4958862" y="2479431"/>
            <a:ext cx="8792" cy="2637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3666392" y="4941277"/>
            <a:ext cx="0" cy="1670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3683977" y="4765431"/>
            <a:ext cx="0" cy="1494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V="1">
            <a:off x="7200900" y="4009292"/>
            <a:ext cx="237392" cy="175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7174523" y="4018085"/>
            <a:ext cx="0" cy="2110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8590086" y="2286000"/>
            <a:ext cx="79129" cy="1934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8581292" y="2479431"/>
            <a:ext cx="8793" cy="2637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 flipH="1" flipV="1">
            <a:off x="3587262" y="3938954"/>
            <a:ext cx="254976" cy="703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 flipH="1" flipV="1">
            <a:off x="3833446" y="3763108"/>
            <a:ext cx="17585" cy="2461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>
            <a:off x="8669215" y="3244362"/>
            <a:ext cx="290147" cy="439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 flipV="1">
            <a:off x="8669215" y="3074744"/>
            <a:ext cx="0" cy="1696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 flipH="1">
            <a:off x="4853354" y="5952392"/>
            <a:ext cx="237392" cy="615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 flipV="1">
            <a:off x="5099538" y="5741377"/>
            <a:ext cx="8793" cy="2022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 flipH="1">
            <a:off x="8590085" y="5108331"/>
            <a:ext cx="23739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 flipV="1">
            <a:off x="8836269" y="4914900"/>
            <a:ext cx="8793" cy="1934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70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23532" y="125172"/>
            <a:ext cx="9404723" cy="9939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Saat kaç şarkısını dinleyelim.</a:t>
            </a:r>
          </a:p>
        </p:txBody>
      </p:sp>
      <p:pic>
        <p:nvPicPr>
          <p:cNvPr id="8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9433" y="1119116"/>
            <a:ext cx="11068333" cy="4735774"/>
          </a:xfrm>
        </p:spPr>
      </p:pic>
    </p:spTree>
    <p:extLst>
      <p:ext uri="{BB962C8B-B14F-4D97-AF65-F5344CB8AC3E}">
        <p14:creationId xmlns:p14="http://schemas.microsoft.com/office/powerpoint/2010/main" val="26387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" y="219075"/>
            <a:ext cx="11582400" cy="6153150"/>
          </a:xfrm>
        </p:spPr>
      </p:pic>
      <p:sp>
        <p:nvSpPr>
          <p:cNvPr id="3" name="Oval 2"/>
          <p:cNvSpPr/>
          <p:nvPr/>
        </p:nvSpPr>
        <p:spPr>
          <a:xfrm>
            <a:off x="1459523" y="2883877"/>
            <a:ext cx="545123" cy="31652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573823" y="4958862"/>
            <a:ext cx="378069" cy="2198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295292" y="3200400"/>
            <a:ext cx="430823" cy="4220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6260123" y="5249008"/>
            <a:ext cx="360485" cy="2373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0942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931C7AB-6027-434A-A20F-C13C8155E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panose="030F0702030302020204" pitchFamily="66" charset="0"/>
              </a:rPr>
              <a:t>Saatlerin üzerinde iki kalın çubuk vardır.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3" y="2052638"/>
            <a:ext cx="8833449" cy="4195762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06715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B0226A-9F66-4583-A308-96BB0B722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TTKB Dik Temel Abece" pitchFamily="2" charset="-94"/>
              </a:rPr>
              <a:t>Saatin üzerindeki </a:t>
            </a:r>
            <a:r>
              <a:rPr lang="tr-TR" dirty="0">
                <a:solidFill>
                  <a:schemeClr val="bg1"/>
                </a:solidFill>
                <a:highlight>
                  <a:srgbClr val="FFFF00"/>
                </a:highlight>
                <a:latin typeface="TTKB Dik Temel Abece" pitchFamily="2" charset="-94"/>
              </a:rPr>
              <a:t>kısa</a:t>
            </a:r>
            <a:r>
              <a:rPr lang="tr-TR" dirty="0">
                <a:latin typeface="TTKB Dik Temel Abece" pitchFamily="2" charset="-94"/>
              </a:rPr>
              <a:t> çubuğa </a:t>
            </a:r>
            <a:r>
              <a:rPr lang="tr-TR" dirty="0">
                <a:solidFill>
                  <a:schemeClr val="bg1"/>
                </a:solidFill>
                <a:highlight>
                  <a:srgbClr val="FFFF00"/>
                </a:highlight>
                <a:latin typeface="TTKB Dik Temel Abece" pitchFamily="2" charset="-94"/>
              </a:rPr>
              <a:t>akrep</a:t>
            </a:r>
            <a:r>
              <a:rPr lang="tr-TR" dirty="0">
                <a:latin typeface="TTKB Dik Temel Abece" pitchFamily="2" charset="-94"/>
              </a:rPr>
              <a:t> denir.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Saatin üzerindeki </a:t>
            </a:r>
            <a:r>
              <a:rPr lang="tr-TR" dirty="0">
                <a:highlight>
                  <a:srgbClr val="FF0000"/>
                </a:highlight>
                <a:latin typeface="TTKB Dik Temel Abece" pitchFamily="2" charset="-94"/>
              </a:rPr>
              <a:t>uzun</a:t>
            </a:r>
            <a:r>
              <a:rPr lang="tr-TR" dirty="0">
                <a:latin typeface="TTKB Dik Temel Abece" pitchFamily="2" charset="-94"/>
              </a:rPr>
              <a:t> çubuğa </a:t>
            </a:r>
            <a:r>
              <a:rPr lang="tr-TR" dirty="0">
                <a:highlight>
                  <a:srgbClr val="FF0000"/>
                </a:highlight>
                <a:latin typeface="TTKB Dik Temel Abece" pitchFamily="2" charset="-94"/>
              </a:rPr>
              <a:t>yelkovan</a:t>
            </a:r>
            <a:r>
              <a:rPr lang="tr-TR" dirty="0">
                <a:latin typeface="TTKB Dik Temel Abece" pitchFamily="2" charset="-94"/>
              </a:rPr>
              <a:t> denir.</a:t>
            </a:r>
          </a:p>
        </p:txBody>
      </p:sp>
      <p:pic>
        <p:nvPicPr>
          <p:cNvPr id="4" name="Picture 2">
            <a:hlinkClick r:id="rId3"/>
            <a:extLst>
              <a:ext uri="{FF2B5EF4-FFF2-40B4-BE49-F238E27FC236}">
                <a16:creationId xmlns:a16="http://schemas.microsoft.com/office/drawing/2014/main" id="{059DBEFE-862C-498F-9D02-91B1A7CBEA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03" y="1690688"/>
            <a:ext cx="4993105" cy="470017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02ACB8-9F88-4E6D-9CF5-7E6232674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772" y="4030581"/>
            <a:ext cx="1024407" cy="181750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1C35704-DA76-48AC-A5C9-D3086243E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09" y="2458452"/>
            <a:ext cx="2809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400A3236-8A31-4A94-8C9D-D104FB47431D}"/>
              </a:ext>
            </a:extLst>
          </p:cNvPr>
          <p:cNvSpPr txBox="1"/>
          <p:nvPr/>
        </p:nvSpPr>
        <p:spPr>
          <a:xfrm>
            <a:off x="6515994" y="4611748"/>
            <a:ext cx="50000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002060"/>
                </a:solidFill>
                <a:latin typeface="TTKB Dik Temel Abece" pitchFamily="2" charset="-94"/>
              </a:rPr>
              <a:t>Akrep saati gösterir. İlk önce akrebin gösterdiği sayı okunur. Akrebi hemen okumazsak akrep bizi gıdıklayabilir</a:t>
            </a:r>
            <a:r>
              <a:rPr lang="tr-TR" b="1" dirty="0">
                <a:solidFill>
                  <a:srgbClr val="002060"/>
                </a:solidFill>
                <a:latin typeface="TTKB Dik Temel Abece" pitchFamily="2" charset="-94"/>
              </a:rPr>
              <a:t>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8" name="Gülen Yüz 7">
            <a:extLst>
              <a:ext uri="{FF2B5EF4-FFF2-40B4-BE49-F238E27FC236}">
                <a16:creationId xmlns:a16="http://schemas.microsoft.com/office/drawing/2014/main" id="{73CBF377-9652-4B5A-A0AB-0D53623589B6}"/>
              </a:ext>
            </a:extLst>
          </p:cNvPr>
          <p:cNvSpPr/>
          <p:nvPr/>
        </p:nvSpPr>
        <p:spPr>
          <a:xfrm>
            <a:off x="9304757" y="5765216"/>
            <a:ext cx="625642" cy="625642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 descr="Beyaz Arka Plan Üzerinde Vektör El Çizimi Izole Karakter Boyalı Çizgi Film Komik  Akrep Stok Vektör Sanatı &amp; Akrep - Hayvan'nin Daha Fazla Görseli - iStock">
            <a:extLst>
              <a:ext uri="{FF2B5EF4-FFF2-40B4-BE49-F238E27FC236}">
                <a16:creationId xmlns:a16="http://schemas.microsoft.com/office/drawing/2014/main" id="{CA85E0F2-38B1-4839-A9C2-9314AC884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892" y="4199061"/>
            <a:ext cx="1123699" cy="98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id="{6DB4DABC-E306-46D5-97A2-5965F44CB4A9}"/>
              </a:ext>
            </a:extLst>
          </p:cNvPr>
          <p:cNvSpPr/>
          <p:nvPr/>
        </p:nvSpPr>
        <p:spPr>
          <a:xfrm>
            <a:off x="3607381" y="1960876"/>
            <a:ext cx="4534333" cy="1799516"/>
          </a:xfrm>
          <a:prstGeom prst="cloudCallout">
            <a:avLst>
              <a:gd name="adj1" fmla="val -30496"/>
              <a:gd name="adj2" fmla="val 587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7030A0"/>
                </a:solidFill>
                <a:latin typeface="TTKB Dik Temel Abece" pitchFamily="2" charset="-94"/>
              </a:rPr>
              <a:t>İlk beni okumaz isen ÇOK KIZARIM ÇOKK.</a:t>
            </a:r>
          </a:p>
        </p:txBody>
      </p:sp>
    </p:spTree>
    <p:extLst>
      <p:ext uri="{BB962C8B-B14F-4D97-AF65-F5344CB8AC3E}">
        <p14:creationId xmlns:p14="http://schemas.microsoft.com/office/powerpoint/2010/main" val="604664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1EB682C-FCEC-41E6-825E-99851DC91E4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solidFill>
                  <a:srgbClr val="002060"/>
                </a:solidFill>
                <a:latin typeface="TTKB Dik Temel Abece" pitchFamily="2" charset="-94"/>
              </a:rPr>
              <a:t>Size bir ipucu vereyim mi 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A52A318-028C-4FA5-A03D-B302BE073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3099"/>
            <a:ext cx="10515600" cy="4351338"/>
          </a:xfrm>
        </p:spPr>
        <p:txBody>
          <a:bodyPr>
            <a:normAutofit/>
          </a:bodyPr>
          <a:lstStyle/>
          <a:p>
            <a:r>
              <a:rPr lang="tr-TR" sz="3900" dirty="0">
                <a:latin typeface="TTKB Dik Temel Abece" pitchFamily="2" charset="-94"/>
              </a:rPr>
              <a:t>Akrep ile yelkovanı karıştırıyorsan aklına şunu getir :</a:t>
            </a:r>
          </a:p>
          <a:p>
            <a:pPr marL="0" indent="0">
              <a:buNone/>
            </a:pPr>
            <a:endParaRPr lang="tr-TR" sz="3900" dirty="0">
              <a:latin typeface="TTKB Dik Temel Abece" pitchFamily="2" charset="-94"/>
            </a:endParaRPr>
          </a:p>
          <a:p>
            <a:r>
              <a:rPr lang="tr-TR" sz="3900" dirty="0">
                <a:latin typeface="TTKB Dik Temel Abece" pitchFamily="2" charset="-94"/>
              </a:rPr>
              <a:t>Akrebin yazılışı kısa kendi boyu da kısa.</a:t>
            </a:r>
          </a:p>
          <a:p>
            <a:endParaRPr lang="tr-TR" sz="3900" dirty="0">
              <a:latin typeface="TTKB Dik Temel Abece" pitchFamily="2" charset="-94"/>
            </a:endParaRPr>
          </a:p>
          <a:p>
            <a:r>
              <a:rPr lang="tr-TR" sz="3900" dirty="0">
                <a:latin typeface="TTKB Dik Temel Abece" pitchFamily="2" charset="-94"/>
              </a:rPr>
              <a:t>Yelkovanın yazılışı uzun kendi boyu da uzun.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6F046E4-B465-4BFF-BC87-364373A4C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34321" y="4030898"/>
            <a:ext cx="405406" cy="256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4215A7-99A3-46E7-BC30-BB3E1B7D1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186" y="3786064"/>
            <a:ext cx="1750587" cy="40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018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47CED37-B626-4F1B-9E9F-9B59ABAFD0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115" y="1991756"/>
            <a:ext cx="4138863" cy="4009208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443CF57-E0C1-4BB6-A081-658E396DF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47" y="2669987"/>
            <a:ext cx="229226" cy="136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03B6E4E-1501-4ED6-8F0A-20FA1E25E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649" y="3996360"/>
            <a:ext cx="847913" cy="150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7" name="Alt Başlık 2">
            <a:extLst>
              <a:ext uri="{FF2B5EF4-FFF2-40B4-BE49-F238E27FC236}">
                <a16:creationId xmlns:a16="http://schemas.microsoft.com/office/drawing/2014/main" id="{D2F48C9C-7BA7-4A30-AFDB-9F3A67C69663}"/>
              </a:ext>
            </a:extLst>
          </p:cNvPr>
          <p:cNvSpPr txBox="1">
            <a:spLocks/>
          </p:cNvSpPr>
          <p:nvPr/>
        </p:nvSpPr>
        <p:spPr>
          <a:xfrm>
            <a:off x="6713621" y="3353781"/>
            <a:ext cx="5478379" cy="2904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b="1" dirty="0">
                <a:latin typeface="TTKB Dik Temel Abece" pitchFamily="2" charset="-94"/>
              </a:rPr>
              <a:t>Yelkovan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TTKB Dik Temel Abece" pitchFamily="2" charset="-94"/>
              </a:rPr>
              <a:t>   12</a:t>
            </a:r>
            <a:r>
              <a:rPr lang="tr-TR" b="1" dirty="0">
                <a:latin typeface="TTKB Dik Temel Abece" pitchFamily="2" charset="-94"/>
              </a:rPr>
              <a:t>’de ise </a:t>
            </a:r>
            <a:r>
              <a:rPr lang="tr-TR" b="1" dirty="0">
                <a:solidFill>
                  <a:schemeClr val="bg1"/>
                </a:solidFill>
                <a:highlight>
                  <a:srgbClr val="FFFF00"/>
                </a:highlight>
                <a:latin typeface="TTKB Dik Temel Abece" pitchFamily="2" charset="-94"/>
              </a:rPr>
              <a:t>tam</a:t>
            </a:r>
            <a:r>
              <a:rPr lang="tr-TR" b="1" dirty="0">
                <a:latin typeface="TTKB Dik Temel Abece" pitchFamily="2" charset="-94"/>
              </a:rPr>
              <a:t> saat olarak,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TTKB Dik Temel Abece" pitchFamily="2" charset="-94"/>
              </a:rPr>
              <a:t>    6’</a:t>
            </a:r>
            <a:r>
              <a:rPr lang="tr-TR" b="1" dirty="0">
                <a:latin typeface="TTKB Dik Temel Abece" pitchFamily="2" charset="-94"/>
              </a:rPr>
              <a:t> da ise </a:t>
            </a:r>
            <a:r>
              <a:rPr lang="tr-TR" b="1" dirty="0">
                <a:solidFill>
                  <a:schemeClr val="bg1"/>
                </a:solidFill>
                <a:highlight>
                  <a:srgbClr val="FFFF00"/>
                </a:highlight>
                <a:latin typeface="TTKB Dik Temel Abece" pitchFamily="2" charset="-94"/>
              </a:rPr>
              <a:t>buçuk</a:t>
            </a:r>
            <a:r>
              <a:rPr lang="tr-TR" b="1" dirty="0">
                <a:latin typeface="TTKB Dik Temel Abece" pitchFamily="2" charset="-94"/>
              </a:rPr>
              <a:t> diye okuruz</a:t>
            </a:r>
            <a:r>
              <a:rPr lang="tr-TR" dirty="0">
                <a:latin typeface="TTKB Dik Temel Abece" pitchFamily="2" charset="-94"/>
              </a:rPr>
              <a:t>.</a:t>
            </a:r>
          </a:p>
        </p:txBody>
      </p:sp>
      <p:sp>
        <p:nvSpPr>
          <p:cNvPr id="10" name="Konuşma Balonu: Köşeleri Yuvarlanmış Dikdörtgen 9">
            <a:extLst>
              <a:ext uri="{FF2B5EF4-FFF2-40B4-BE49-F238E27FC236}">
                <a16:creationId xmlns:a16="http://schemas.microsoft.com/office/drawing/2014/main" id="{9878C439-1772-492C-9742-648A6042524B}"/>
              </a:ext>
            </a:extLst>
          </p:cNvPr>
          <p:cNvSpPr/>
          <p:nvPr/>
        </p:nvSpPr>
        <p:spPr>
          <a:xfrm>
            <a:off x="2582489" y="137588"/>
            <a:ext cx="5951095" cy="171261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TTKB Dik Temel Abece" pitchFamily="2" charset="-94"/>
              </a:rPr>
              <a:t>Benim adım yelkovan. Boyum uzundur. Ben dakikayı gösteririm. Akrebi okuduktan sonra beni okumalısın.</a:t>
            </a:r>
          </a:p>
        </p:txBody>
      </p:sp>
    </p:spTree>
    <p:extLst>
      <p:ext uri="{BB962C8B-B14F-4D97-AF65-F5344CB8AC3E}">
        <p14:creationId xmlns:p14="http://schemas.microsoft.com/office/powerpoint/2010/main" val="432506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3CE6AA0-B6AE-4386-BF08-9412C35C5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195728"/>
            <a:ext cx="10515600" cy="1325563"/>
          </a:xfr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>
                <a:latin typeface="TTKB Dik Temel Abece" pitchFamily="2" charset="-94"/>
              </a:rPr>
              <a:t>Tam saatlerde yelkovan 12’yi gösterir.</a:t>
            </a:r>
          </a:p>
        </p:txBody>
      </p:sp>
      <p:pic>
        <p:nvPicPr>
          <p:cNvPr id="4" name="Resim 25">
            <a:extLst>
              <a:ext uri="{FF2B5EF4-FFF2-40B4-BE49-F238E27FC236}">
                <a16:creationId xmlns:a16="http://schemas.microsoft.com/office/drawing/2014/main" id="{7511C976-2AC3-4E05-8BB2-48E9759DA9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939530"/>
            <a:ext cx="4333407" cy="35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5EC64B8A-38D0-401A-A85D-0DB047A8ACC7}"/>
              </a:ext>
            </a:extLst>
          </p:cNvPr>
          <p:cNvSpPr txBox="1"/>
          <p:nvPr/>
        </p:nvSpPr>
        <p:spPr>
          <a:xfrm>
            <a:off x="1492734" y="5652614"/>
            <a:ext cx="3024336" cy="52322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latin typeface="TTKB Dik Temel Abece" pitchFamily="2" charset="-94"/>
              </a:rPr>
              <a:t>Saat tam on bir</a:t>
            </a:r>
          </a:p>
        </p:txBody>
      </p:sp>
      <p:pic>
        <p:nvPicPr>
          <p:cNvPr id="6" name="Resim 24">
            <a:extLst>
              <a:ext uri="{FF2B5EF4-FFF2-40B4-BE49-F238E27FC236}">
                <a16:creationId xmlns:a16="http://schemas.microsoft.com/office/drawing/2014/main" id="{8A1C6B58-B3B1-48B6-9B2F-A747BEE8A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43" y="1798820"/>
            <a:ext cx="4047343" cy="288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73F14AB2-230B-458D-A495-26C835068513}"/>
              </a:ext>
            </a:extLst>
          </p:cNvPr>
          <p:cNvSpPr txBox="1"/>
          <p:nvPr/>
        </p:nvSpPr>
        <p:spPr>
          <a:xfrm>
            <a:off x="7674932" y="5516380"/>
            <a:ext cx="252028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latin typeface="TTKB Dik Temel Abece" pitchFamily="2" charset="-94"/>
              </a:rPr>
              <a:t>Saat sekiz</a:t>
            </a:r>
          </a:p>
        </p:txBody>
      </p:sp>
    </p:spTree>
    <p:extLst>
      <p:ext uri="{BB962C8B-B14F-4D97-AF65-F5344CB8AC3E}">
        <p14:creationId xmlns:p14="http://schemas.microsoft.com/office/powerpoint/2010/main" val="4130402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BFA4270-66EF-43A2-8A75-FD395188A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atin typeface="TTKB Dik Temel Abece" pitchFamily="2" charset="-94"/>
              </a:rPr>
              <a:t>Hep birlikte yapalım. İlk önce akrebi sonra yelkovanı çizelim.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5C9DDED-7D1F-4310-A8CD-0801394AD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6" name="Picture 4" descr="Saatler çalýþma Kaðýdý 3 Sýnýf robot trenler key boyama sayfasý ~  Gazetesujin">
            <a:extLst>
              <a:ext uri="{FF2B5EF4-FFF2-40B4-BE49-F238E27FC236}">
                <a16:creationId xmlns:a16="http://schemas.microsoft.com/office/drawing/2014/main" id="{8F9E9046-FE90-4417-9DFB-8D762795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85" y="996096"/>
            <a:ext cx="12192000" cy="577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ağ Ok 2"/>
          <p:cNvSpPr/>
          <p:nvPr/>
        </p:nvSpPr>
        <p:spPr>
          <a:xfrm rot="12707429">
            <a:off x="1488608" y="4213217"/>
            <a:ext cx="657225" cy="335523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 rot="10800000">
            <a:off x="2061090" y="3307040"/>
            <a:ext cx="247650" cy="1152525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 rot="1863186">
            <a:off x="6144208" y="4792565"/>
            <a:ext cx="733425" cy="2857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 rot="10800000">
            <a:off x="5971591" y="3185114"/>
            <a:ext cx="302943" cy="1438763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10010515" y="4812937"/>
            <a:ext cx="276225" cy="86812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  <p:sp>
        <p:nvSpPr>
          <p:cNvPr id="9" name="Sağ Ok 8"/>
          <p:cNvSpPr/>
          <p:nvPr/>
        </p:nvSpPr>
        <p:spPr>
          <a:xfrm rot="16200000">
            <a:off x="9478354" y="3747667"/>
            <a:ext cx="1266825" cy="27126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258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67708" y="288195"/>
            <a:ext cx="8574459" cy="140053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>
                <a:latin typeface="TTKB Dik Temel Abece" pitchFamily="2" charset="-94"/>
              </a:rPr>
              <a:t>      ŞİMDİ YARIM SAATİ OKUYALIM</a:t>
            </a:r>
            <a:endParaRPr lang="tr-TR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2636912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207568" y="5465550"/>
            <a:ext cx="2520280" cy="46166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iki buçuk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3683732" y="3897052"/>
            <a:ext cx="0" cy="82809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3684193" y="3789040"/>
            <a:ext cx="540060" cy="1080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79" y="2527385"/>
            <a:ext cx="2473834" cy="252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7801690" y="3922689"/>
            <a:ext cx="0" cy="82809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>
            <a:cxnSpLocks/>
          </p:cNvCxnSpPr>
          <p:nvPr/>
        </p:nvCxnSpPr>
        <p:spPr>
          <a:xfrm flipH="1" flipV="1">
            <a:off x="7430484" y="3340814"/>
            <a:ext cx="371206" cy="4897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6456040" y="5373217"/>
            <a:ext cx="280831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on buçuk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56" y="288195"/>
            <a:ext cx="2385743" cy="171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08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132</TotalTime>
  <Words>330</Words>
  <PresentationFormat>Geniş ekran</PresentationFormat>
  <Paragraphs>102</Paragraphs>
  <Slides>20</Slides>
  <Notes>9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Gothic</vt:lpstr>
      <vt:lpstr>Comic Sans MS</vt:lpstr>
      <vt:lpstr>TTKB Dik Temel Abece</vt:lpstr>
      <vt:lpstr>Wingdings 3</vt:lpstr>
      <vt:lpstr>İyon</vt:lpstr>
      <vt:lpstr>TAM SAAT VE YARIM SAAT</vt:lpstr>
      <vt:lpstr>Saat kaç şarkısını dinleyelim.</vt:lpstr>
      <vt:lpstr>Saatlerin üzerinde iki kalın çubuk vardır.</vt:lpstr>
      <vt:lpstr>Saatin üzerindeki kısa çubuğa akrep denir. Saatin üzerindeki uzun çubuğa yelkovan denir.</vt:lpstr>
      <vt:lpstr>Size bir ipucu vereyim mi ?</vt:lpstr>
      <vt:lpstr>PowerPoint Sunusu</vt:lpstr>
      <vt:lpstr>Tam saatlerde yelkovan 12’yi gösterir.</vt:lpstr>
      <vt:lpstr>Hep birlikte yapalım. İlk önce akrebi sonra yelkovanı çizelim. </vt:lpstr>
      <vt:lpstr>      ŞİMDİ YARIM SAATİ OKUYALIM</vt:lpstr>
      <vt:lpstr>      Şimdi hep beraber yapalım.</vt:lpstr>
      <vt:lpstr>          AKREP:    SAATİ GÖSTERİR.      YELKOVAN:  DAKİKAYI GÖSTERİR.</vt:lpstr>
      <vt:lpstr>        DİKKAT !!! BUÇUKLU  SAATLERİ  SÖYLERKEN  AKREBİN  ARASINDA KALDIĞI  SAYILARDAN  KÜÇÜK  OLANI  SÖYLENİR.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2021-04-17T16:07:10Z</dcterms:created>
  <dcterms:modified xsi:type="dcterms:W3CDTF">2021-04-19T10:59:26Z</dcterms:modified>
  <cp:category>https://www.sorubak.com</cp:category>
</cp:coreProperties>
</file>