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888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035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2982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1069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563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1792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5416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485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0969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2952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422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B3CB6-79AF-41FB-A231-6EC5AA5CF33E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257E8-EFEB-4D8B-AD16-39B6190C65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4699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20837"/>
          </a:xfrm>
        </p:spPr>
        <p:txBody>
          <a:bodyPr>
            <a:normAutofit/>
          </a:bodyPr>
          <a:lstStyle/>
          <a:p>
            <a:r>
              <a:rPr lang="tr-TR" sz="8800" b="1" dirty="0">
                <a:solidFill>
                  <a:srgbClr val="FF0000"/>
                </a:solidFill>
              </a:rPr>
              <a:t>DESTE  VE  DÜZİNE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020147"/>
            <a:ext cx="9144000" cy="471198"/>
          </a:xfrm>
        </p:spPr>
        <p:txBody>
          <a:bodyPr/>
          <a:lstStyle/>
          <a:p>
            <a:r>
              <a:rPr lang="tr-TR" dirty="0"/>
              <a:t>BAHAR BAŞOĞLU</a:t>
            </a:r>
          </a:p>
        </p:txBody>
      </p:sp>
      <p:pic>
        <p:nvPicPr>
          <p:cNvPr id="7172" name="Picture 4" descr="düzine | Matematik, Sınıf, 3. sınıf matemati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962" y="2563090"/>
            <a:ext cx="3080038" cy="410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este duzine | Matematik, Matematik oyunları, 2. sınıf matemati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01"/>
          <a:stretch/>
        </p:blipFill>
        <p:spPr bwMode="auto">
          <a:xfrm rot="5400000">
            <a:off x="513233" y="3187255"/>
            <a:ext cx="4142603" cy="289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357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609690"/>
            <a:ext cx="10515600" cy="699887"/>
          </a:xfrm>
        </p:spPr>
        <p:txBody>
          <a:bodyPr>
            <a:normAutofit fontScale="90000"/>
          </a:bodyPr>
          <a:lstStyle/>
          <a:p>
            <a:r>
              <a:rPr lang="tr-TR" b="1" dirty="0">
                <a:latin typeface="Comic Sans MS" panose="030F0702030302020204" pitchFamily="66" charset="0"/>
              </a:rPr>
              <a:t>HANGİSİ DESTE, HANGİSİ DÜZİNE?</a:t>
            </a:r>
          </a:p>
        </p:txBody>
      </p:sp>
      <p:pic>
        <p:nvPicPr>
          <p:cNvPr id="10242" name="Picture 2" descr="Aquarium Cartoon Empty Vector Images (87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65" y="1683328"/>
            <a:ext cx="4319444" cy="453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Aquarium Cartoon Empty Vector Images (87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556" y="1884176"/>
            <a:ext cx="4128237" cy="433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460" y="4294909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525" y="3514003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590" y="2822293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226" y="4430004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96" y="3796658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737" y="3098367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797" y="4286944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84" y="3639763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957" y="3045474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479" y="2507181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805" y="2431840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525" y="3104291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65" y="3758210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302" y="4412129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054" y="2641078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656" y="4577564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04" y="3938959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935" y="3295463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6751" y="4645144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139" y="4021676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153" y="3336055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lipart palyaço balığı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464" y="2780167"/>
            <a:ext cx="975701" cy="78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78189" y="5955065"/>
            <a:ext cx="2213680" cy="655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DESTE</a:t>
            </a:r>
          </a:p>
        </p:txBody>
      </p:sp>
      <p:sp>
        <p:nvSpPr>
          <p:cNvPr id="29" name="Dikdörtgen 28"/>
          <p:cNvSpPr/>
          <p:nvPr/>
        </p:nvSpPr>
        <p:spPr>
          <a:xfrm>
            <a:off x="6504956" y="5962131"/>
            <a:ext cx="2213680" cy="655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DÜZİNE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3313329" y="5962131"/>
            <a:ext cx="2213680" cy="655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10 TANE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8921139" y="5945628"/>
            <a:ext cx="2213680" cy="655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>
                <a:solidFill>
                  <a:schemeClr val="tx1"/>
                </a:solidFill>
                <a:latin typeface="Comic Sans MS" panose="030F0702030302020204" pitchFamily="66" charset="0"/>
              </a:rPr>
              <a:t>12 TANE</a:t>
            </a:r>
            <a:endParaRPr lang="tr-TR" sz="2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04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▷ Çiçekçiler: Hareketli Resimleri, Gifleri &amp; Animasyonları - %100 ÜCRETSİZ!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81" y="599207"/>
            <a:ext cx="5968134" cy="5358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80364" y="816696"/>
            <a:ext cx="5839691" cy="2979450"/>
          </a:xfrm>
        </p:spPr>
        <p:txBody>
          <a:bodyPr>
            <a:normAutofit/>
          </a:bodyPr>
          <a:lstStyle/>
          <a:p>
            <a:r>
              <a:rPr lang="tr-TR" b="1" dirty="0"/>
              <a:t>BİR ÇOCUK ÇİÇEKÇİYE GİTMİŞ.</a:t>
            </a:r>
            <a:br>
              <a:rPr lang="tr-TR" b="1" dirty="0"/>
            </a:br>
            <a:r>
              <a:rPr lang="tr-TR" b="1" dirty="0"/>
              <a:t>ÇİÇEKÇİDEN </a:t>
            </a:r>
            <a:r>
              <a:rPr lang="tr-TR" b="1" dirty="0">
                <a:solidFill>
                  <a:srgbClr val="FF0000"/>
                </a:solidFill>
              </a:rPr>
              <a:t>1 DESTE </a:t>
            </a:r>
            <a:r>
              <a:rPr lang="tr-TR" b="1" dirty="0"/>
              <a:t>ÇİÇEK İSTEMİŞ.</a:t>
            </a:r>
          </a:p>
        </p:txBody>
      </p:sp>
    </p:spTree>
    <p:extLst>
      <p:ext uri="{BB962C8B-B14F-4D97-AF65-F5344CB8AC3E}">
        <p14:creationId xmlns:p14="http://schemas.microsoft.com/office/powerpoint/2010/main" val="2001272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11091" y="1002434"/>
            <a:ext cx="5715000" cy="4193020"/>
          </a:xfrm>
        </p:spPr>
        <p:txBody>
          <a:bodyPr/>
          <a:lstStyle/>
          <a:p>
            <a:r>
              <a:rPr lang="tr-TR" b="1" dirty="0"/>
              <a:t>ÇİÇEKÇİ </a:t>
            </a:r>
            <a:r>
              <a:rPr lang="tr-TR" b="1" dirty="0">
                <a:solidFill>
                  <a:srgbClr val="FF0000"/>
                </a:solidFill>
              </a:rPr>
              <a:t>10</a:t>
            </a:r>
            <a:r>
              <a:rPr lang="tr-TR" b="1" dirty="0"/>
              <a:t> TANE GÜL </a:t>
            </a:r>
            <a:br>
              <a:rPr lang="tr-TR" b="1" dirty="0"/>
            </a:br>
            <a:r>
              <a:rPr lang="tr-TR" b="1" dirty="0"/>
              <a:t>HAZIRLAMIŞ.</a:t>
            </a:r>
          </a:p>
        </p:txBody>
      </p:sp>
      <p:pic>
        <p:nvPicPr>
          <p:cNvPr id="2050" name="Picture 2" descr="▷ Çiçekçiler: Hareketli Resimleri, Gifleri &amp; Animasyonları - %100 ÜCRETSİZ!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45128"/>
            <a:ext cx="4487802" cy="5521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667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10 GÜL , 1 DESTE  EDER.</a:t>
            </a:r>
          </a:p>
        </p:txBody>
      </p:sp>
      <p:pic>
        <p:nvPicPr>
          <p:cNvPr id="3074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2" y="1690688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467" y="1734417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830" y="1690688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922" y="1690688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014" y="1690688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858" y="3699597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197" y="3743326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2" y="3743326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633" y="3743326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688" y="3699597"/>
            <a:ext cx="2800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040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lipart bayana çiçek uzatan erkek | Yeni Slayt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4"/>
          <a:stretch/>
        </p:blipFill>
        <p:spPr bwMode="auto">
          <a:xfrm>
            <a:off x="5033105" y="1816387"/>
            <a:ext cx="2503767" cy="457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ırmızı gül buketi Çıkartması Pixerstick • Pixers® - Haydi dünyanızı  değiştirel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552" y="3422900"/>
            <a:ext cx="1547802" cy="179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919307"/>
            <a:ext cx="10515600" cy="1325563"/>
          </a:xfrm>
        </p:spPr>
        <p:txBody>
          <a:bodyPr/>
          <a:lstStyle/>
          <a:p>
            <a:r>
              <a:rPr lang="tr-TR" b="1" dirty="0"/>
              <a:t>ÇOCUK 1 </a:t>
            </a:r>
            <a:r>
              <a:rPr lang="tr-TR" b="1" dirty="0">
                <a:solidFill>
                  <a:srgbClr val="FF0000"/>
                </a:solidFill>
              </a:rPr>
              <a:t>DESTE</a:t>
            </a:r>
            <a:r>
              <a:rPr lang="tr-TR" b="1" dirty="0"/>
              <a:t> GÜLÜ, YANİ </a:t>
            </a:r>
            <a:r>
              <a:rPr lang="tr-TR" b="1" dirty="0">
                <a:solidFill>
                  <a:srgbClr val="FF0000"/>
                </a:solidFill>
              </a:rPr>
              <a:t>10</a:t>
            </a:r>
            <a:r>
              <a:rPr lang="tr-TR" b="1" dirty="0"/>
              <a:t> TANE GÜLÜ</a:t>
            </a:r>
            <a:br>
              <a:rPr lang="tr-TR" b="1" dirty="0"/>
            </a:br>
            <a:r>
              <a:rPr lang="tr-TR" b="1" dirty="0"/>
              <a:t>ALMIŞ. VE ANNESİNE GÖTÜRMÜŞ.</a:t>
            </a:r>
          </a:p>
        </p:txBody>
      </p:sp>
      <p:pic>
        <p:nvPicPr>
          <p:cNvPr id="4098" name="Picture 2" descr="Clipart birbirine çiçek veren çocuklar | Yeni Slayt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22"/>
          <a:stretch/>
        </p:blipFill>
        <p:spPr bwMode="auto">
          <a:xfrm>
            <a:off x="1150649" y="2428298"/>
            <a:ext cx="2767734" cy="396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999+ Flower Clipart Black And White [Free Download] - Cloud Clipart | Rose  coloring pages, Flower garden drawing, Rose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012" y="4318322"/>
            <a:ext cx="644081" cy="65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329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88818" y="1043998"/>
            <a:ext cx="11353800" cy="1948585"/>
          </a:xfrm>
        </p:spPr>
        <p:txBody>
          <a:bodyPr>
            <a:noAutofit/>
          </a:bodyPr>
          <a:lstStyle/>
          <a:p>
            <a:r>
              <a:rPr lang="tr-TR" sz="8800" dirty="0">
                <a:latin typeface="Comic Sans MS" panose="030F0702030302020204" pitchFamily="66" charset="0"/>
              </a:rPr>
              <a:t>1 DESTE =  10  TANE </a:t>
            </a:r>
          </a:p>
        </p:txBody>
      </p:sp>
      <p:pic>
        <p:nvPicPr>
          <p:cNvPr id="4" name="Picture 2" descr="Etkinlikbur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1" t="6784" r="31233" b="43535"/>
          <a:stretch/>
        </p:blipFill>
        <p:spPr bwMode="auto">
          <a:xfrm>
            <a:off x="2202873" y="2729345"/>
            <a:ext cx="6151418" cy="375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07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82781" y="740929"/>
            <a:ext cx="10515600" cy="2059421"/>
          </a:xfrm>
        </p:spPr>
        <p:txBody>
          <a:bodyPr/>
          <a:lstStyle/>
          <a:p>
            <a:r>
              <a:rPr lang="tr-TR" b="1" dirty="0">
                <a:latin typeface="Comic Sans MS" panose="030F0702030302020204" pitchFamily="66" charset="0"/>
              </a:rPr>
              <a:t>BİR ÇOCUK KIRTASİYEYE GİTMİŞ.</a:t>
            </a:r>
            <a:br>
              <a:rPr lang="tr-TR" b="1" dirty="0">
                <a:latin typeface="Comic Sans MS" panose="030F0702030302020204" pitchFamily="66" charset="0"/>
              </a:rPr>
            </a:br>
            <a:r>
              <a:rPr lang="tr-TR" b="1" dirty="0">
                <a:latin typeface="Comic Sans MS" panose="030F0702030302020204" pitchFamily="66" charset="0"/>
              </a:rPr>
              <a:t>BİR </a:t>
            </a:r>
            <a:r>
              <a:rPr lang="tr-TR" b="1" dirty="0">
                <a:solidFill>
                  <a:srgbClr val="C00000"/>
                </a:solidFill>
                <a:latin typeface="Comic Sans MS" panose="030F0702030302020204" pitchFamily="66" charset="0"/>
              </a:rPr>
              <a:t>DÜZİNE</a:t>
            </a:r>
            <a:r>
              <a:rPr lang="tr-TR" b="1" dirty="0">
                <a:latin typeface="Comic Sans MS" panose="030F0702030302020204" pitchFamily="66" charset="0"/>
              </a:rPr>
              <a:t> KALEM İSTEMİŞ.</a:t>
            </a:r>
          </a:p>
        </p:txBody>
      </p:sp>
      <p:pic>
        <p:nvPicPr>
          <p:cNvPr id="5124" name="Picture 4" descr="Kırtasiyelerde 'Eğitim' Hareketliliği Başladı - Son Dakik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011" y="2481696"/>
            <a:ext cx="60960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54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90600" y="570273"/>
            <a:ext cx="10515600" cy="1325563"/>
          </a:xfrm>
        </p:spPr>
        <p:txBody>
          <a:bodyPr/>
          <a:lstStyle/>
          <a:p>
            <a:r>
              <a:rPr lang="tr-TR" b="1" dirty="0">
                <a:latin typeface="Comic Sans MS" panose="030F0702030302020204" pitchFamily="66" charset="0"/>
              </a:rPr>
              <a:t>KIRTASİYECİ ÇOCUĞA </a:t>
            </a:r>
            <a:r>
              <a:rPr lang="tr-TR" b="1" dirty="0">
                <a:solidFill>
                  <a:srgbClr val="C00000"/>
                </a:solidFill>
                <a:latin typeface="Comic Sans MS" panose="030F0702030302020204" pitchFamily="66" charset="0"/>
              </a:rPr>
              <a:t>12</a:t>
            </a:r>
            <a:r>
              <a:rPr lang="tr-TR" b="1" dirty="0">
                <a:latin typeface="Comic Sans MS" panose="030F0702030302020204" pitchFamily="66" charset="0"/>
              </a:rPr>
              <a:t> TANE YANİ 1 </a:t>
            </a:r>
            <a:r>
              <a:rPr lang="tr-TR" b="1" dirty="0">
                <a:solidFill>
                  <a:srgbClr val="C00000"/>
                </a:solidFill>
                <a:latin typeface="Comic Sans MS" panose="030F0702030302020204" pitchFamily="66" charset="0"/>
              </a:rPr>
              <a:t>DÜZİNE</a:t>
            </a:r>
            <a:r>
              <a:rPr lang="tr-TR" b="1" dirty="0">
                <a:latin typeface="Comic Sans MS" panose="030F0702030302020204" pitchFamily="66" charset="0"/>
              </a:rPr>
              <a:t> KALEM VERMİŞ.</a:t>
            </a:r>
          </a:p>
        </p:txBody>
      </p:sp>
      <p:pic>
        <p:nvPicPr>
          <p:cNvPr id="6148" name="Picture 4" descr="Premium Vector | Set of cartoon cartoon pencil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9"/>
          <a:stretch/>
        </p:blipFill>
        <p:spPr bwMode="auto">
          <a:xfrm>
            <a:off x="1427018" y="2134033"/>
            <a:ext cx="5237018" cy="455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lipart parmağı havada gözlüklü erkek çocuk resmi png | Meb Der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036" y="2134033"/>
            <a:ext cx="2352928" cy="425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115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3400" y="1113271"/>
            <a:ext cx="11353800" cy="1948585"/>
          </a:xfrm>
        </p:spPr>
        <p:txBody>
          <a:bodyPr>
            <a:noAutofit/>
          </a:bodyPr>
          <a:lstStyle/>
          <a:p>
            <a:r>
              <a:rPr lang="tr-TR" sz="7200" dirty="0">
                <a:latin typeface="Comic Sans MS" panose="030F0702030302020204" pitchFamily="66" charset="0"/>
              </a:rPr>
              <a:t>1 DÜZİNE =  12  TANE </a:t>
            </a:r>
          </a:p>
        </p:txBody>
      </p:sp>
      <p:pic>
        <p:nvPicPr>
          <p:cNvPr id="3" name="Picture 2" descr="Etkinlikbur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3" t="56689" r="13208" b="-6370"/>
          <a:stretch/>
        </p:blipFill>
        <p:spPr bwMode="auto">
          <a:xfrm>
            <a:off x="1122219" y="2729345"/>
            <a:ext cx="7980218" cy="375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32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90</Words>
  <PresentationFormat>Geniş ekran</PresentationFormat>
  <Paragraphs>15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Teması</vt:lpstr>
      <vt:lpstr>DESTE  VE  DÜZİNE</vt:lpstr>
      <vt:lpstr>BİR ÇOCUK ÇİÇEKÇİYE GİTMİŞ. ÇİÇEKÇİDEN 1 DESTE ÇİÇEK İSTEMİŞ.</vt:lpstr>
      <vt:lpstr>ÇİÇEKÇİ 10 TANE GÜL  HAZIRLAMIŞ.</vt:lpstr>
      <vt:lpstr>10 GÜL , 1 DESTE  EDER.</vt:lpstr>
      <vt:lpstr>ÇOCUK 1 DESTE GÜLÜ, YANİ 10 TANE GÜLÜ ALMIŞ. VE ANNESİNE GÖTÜRMÜŞ.</vt:lpstr>
      <vt:lpstr>1 DESTE =  10  TANE </vt:lpstr>
      <vt:lpstr>BİR ÇOCUK KIRTASİYEYE GİTMİŞ. BİR DÜZİNE KALEM İSTEMİŞ.</vt:lpstr>
      <vt:lpstr>KIRTASİYECİ ÇOCUĞA 12 TANE YANİ 1 DÜZİNE KALEM VERMİŞ.</vt:lpstr>
      <vt:lpstr>1 DÜZİNE =  12  TANE </vt:lpstr>
      <vt:lpstr>HANGİSİ DESTE, HANGİSİ DÜZİNE?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2021-03-16T20:55:54Z</dcterms:created>
  <dcterms:modified xsi:type="dcterms:W3CDTF">2021-03-18T07:52:25Z</dcterms:modified>
  <cp:category>https://www.sorubak.com</cp:category>
</cp:coreProperties>
</file>