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0"/>
  </p:notesMasterIdLst>
  <p:sldIdLst>
    <p:sldId id="257" r:id="rId2"/>
    <p:sldId id="272" r:id="rId3"/>
    <p:sldId id="273" r:id="rId4"/>
    <p:sldId id="274" r:id="rId5"/>
    <p:sldId id="275" r:id="rId6"/>
    <p:sldId id="276" r:id="rId7"/>
    <p:sldId id="267" r:id="rId8"/>
    <p:sldId id="259" r:id="rId9"/>
    <p:sldId id="260" r:id="rId10"/>
    <p:sldId id="261" r:id="rId11"/>
    <p:sldId id="262" r:id="rId12"/>
    <p:sldId id="266" r:id="rId13"/>
    <p:sldId id="268" r:id="rId14"/>
    <p:sldId id="269" r:id="rId15"/>
    <p:sldId id="270" r:id="rId16"/>
    <p:sldId id="277" r:id="rId17"/>
    <p:sldId id="278" r:id="rId18"/>
    <p:sldId id="279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inimized">
    <p:restoredLeft sz="0" autoAdjust="0"/>
    <p:restoredTop sz="0" autoAdjust="0"/>
  </p:normalViewPr>
  <p:slideViewPr>
    <p:cSldViewPr snapToGrid="0">
      <p:cViewPr varScale="1">
        <p:scale>
          <a:sx n="27" d="100"/>
          <a:sy n="27" d="100"/>
        </p:scale>
        <p:origin x="2796" y="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621AD-BE58-4428-B2D5-6923B744CC3F}" type="datetimeFigureOut">
              <a:rPr lang="tr-TR" smtClean="0"/>
              <a:t>30.05.2021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2F74E1-5204-4811-914B-4088ED25350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4768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F74E1-5204-4811-914B-4088ED25350F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25414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F74E1-5204-4811-914B-4088ED25350F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8599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F74E1-5204-4811-914B-4088ED25350F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2760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F74E1-5204-4811-914B-4088ED25350F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57594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F74E1-5204-4811-914B-4088ED25350F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82154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F74E1-5204-4811-914B-4088ED25350F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74772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3EB5-58B1-4F5D-AC91-AB83840F00BF}" type="datetimeFigureOut">
              <a:rPr lang="tr-TR" smtClean="0"/>
              <a:pPr/>
              <a:t>30.05.2021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84ECE-EB58-4926-9C2C-4A4F3D1F0AD2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3120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3EB5-58B1-4F5D-AC91-AB83840F00BF}" type="datetimeFigureOut">
              <a:rPr lang="tr-TR" smtClean="0"/>
              <a:pPr/>
              <a:t>30.05.2021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84ECE-EB58-4926-9C2C-4A4F3D1F0A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4783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3EB5-58B1-4F5D-AC91-AB83840F00BF}" type="datetimeFigureOut">
              <a:rPr lang="tr-TR" smtClean="0"/>
              <a:pPr/>
              <a:t>30.05.2021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84ECE-EB58-4926-9C2C-4A4F3D1F0A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1500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3EB5-58B1-4F5D-AC91-AB83840F00BF}" type="datetimeFigureOut">
              <a:rPr lang="tr-TR" smtClean="0"/>
              <a:pPr/>
              <a:t>30.05.2021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84ECE-EB58-4926-9C2C-4A4F3D1F0AD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972857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3EB5-58B1-4F5D-AC91-AB83840F00BF}" type="datetimeFigureOut">
              <a:rPr lang="tr-TR" smtClean="0"/>
              <a:pPr/>
              <a:t>30.05.2021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84ECE-EB58-4926-9C2C-4A4F3D1F0A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327690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3EB5-58B1-4F5D-AC91-AB83840F00BF}" type="datetimeFigureOut">
              <a:rPr lang="tr-TR" smtClean="0"/>
              <a:pPr/>
              <a:t>30.05.2021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84ECE-EB58-4926-9C2C-4A4F3D1F0AD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902955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3EB5-58B1-4F5D-AC91-AB83840F00BF}" type="datetimeFigureOut">
              <a:rPr lang="tr-TR" smtClean="0"/>
              <a:pPr/>
              <a:t>30.05.2021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84ECE-EB58-4926-9C2C-4A4F3D1F0A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365513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3EB5-58B1-4F5D-AC91-AB83840F00BF}" type="datetimeFigureOut">
              <a:rPr lang="tr-TR" smtClean="0"/>
              <a:pPr/>
              <a:t>30.05.2021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84ECE-EB58-4926-9C2C-4A4F3D1F0A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381961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3EB5-58B1-4F5D-AC91-AB83840F00BF}" type="datetimeFigureOut">
              <a:rPr lang="tr-TR" smtClean="0"/>
              <a:pPr/>
              <a:t>30.05.2021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84ECE-EB58-4926-9C2C-4A4F3D1F0A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2653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3EB5-58B1-4F5D-AC91-AB83840F00BF}" type="datetimeFigureOut">
              <a:rPr lang="tr-TR" smtClean="0"/>
              <a:pPr/>
              <a:t>30.05.2021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84ECE-EB58-4926-9C2C-4A4F3D1F0A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6056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3EB5-58B1-4F5D-AC91-AB83840F00BF}" type="datetimeFigureOut">
              <a:rPr lang="tr-TR" smtClean="0"/>
              <a:pPr/>
              <a:t>30.05.2021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84ECE-EB58-4926-9C2C-4A4F3D1F0A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77514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3EB5-58B1-4F5D-AC91-AB83840F00BF}" type="datetimeFigureOut">
              <a:rPr lang="tr-TR" smtClean="0"/>
              <a:pPr/>
              <a:t>30.05.2021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84ECE-EB58-4926-9C2C-4A4F3D1F0A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51126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3EB5-58B1-4F5D-AC91-AB83840F00BF}" type="datetimeFigureOut">
              <a:rPr lang="tr-TR" smtClean="0"/>
              <a:pPr/>
              <a:t>30.05.2021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84ECE-EB58-4926-9C2C-4A4F3D1F0A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462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3EB5-58B1-4F5D-AC91-AB83840F00BF}" type="datetimeFigureOut">
              <a:rPr lang="tr-TR" smtClean="0"/>
              <a:pPr/>
              <a:t>30.05.2021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84ECE-EB58-4926-9C2C-4A4F3D1F0A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09733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3EB5-58B1-4F5D-AC91-AB83840F00BF}" type="datetimeFigureOut">
              <a:rPr lang="tr-TR" smtClean="0"/>
              <a:pPr/>
              <a:t>30.05.2021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84ECE-EB58-4926-9C2C-4A4F3D1F0A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71210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3EB5-58B1-4F5D-AC91-AB83840F00BF}" type="datetimeFigureOut">
              <a:rPr lang="tr-TR" smtClean="0"/>
              <a:pPr/>
              <a:t>30.05.2021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84ECE-EB58-4926-9C2C-4A4F3D1F0A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10599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3EB5-58B1-4F5D-AC91-AB83840F00BF}" type="datetimeFigureOut">
              <a:rPr lang="tr-TR" smtClean="0"/>
              <a:pPr/>
              <a:t>30.05.2021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84ECE-EB58-4926-9C2C-4A4F3D1F0A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1519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6673EB5-58B1-4F5D-AC91-AB83840F00BF}" type="datetimeFigureOut">
              <a:rPr lang="tr-TR" smtClean="0"/>
              <a:pPr/>
              <a:t>30.05.2021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8184ECE-EB58-4926-9C2C-4A4F3D1F0A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288857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tr/orman-a%C4%9Fa%C3%A7-a%C4%9Fa%C3%A7lar-ye%C5%9Fillik-215795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yemekciyiz.net/mutfak-gidalari/feslegen/" TargetMode="External"/><Relationship Id="rId3" Type="http://schemas.openxmlformats.org/officeDocument/2006/relationships/image" Target="../media/image33.jpg"/><Relationship Id="rId7" Type="http://schemas.openxmlformats.org/officeDocument/2006/relationships/image" Target="../media/image3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mmons.wikimedia.org/wiki/File:Basilikos.JPG" TargetMode="External"/><Relationship Id="rId5" Type="http://schemas.openxmlformats.org/officeDocument/2006/relationships/image" Target="../media/image34.jpeg"/><Relationship Id="rId4" Type="http://schemas.openxmlformats.org/officeDocument/2006/relationships/hyperlink" Target="https://tr.wikipedia.org/wiki/Ocimum_basilicum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tr/a%C4%9Fa%C3%A7lar-sonbahar-do%C4%9Fa-manzara-233466/" TargetMode="External"/><Relationship Id="rId13" Type="http://schemas.openxmlformats.org/officeDocument/2006/relationships/image" Target="../media/image11.jpg"/><Relationship Id="rId3" Type="http://schemas.openxmlformats.org/officeDocument/2006/relationships/image" Target="../media/image6.jpg"/><Relationship Id="rId7" Type="http://schemas.openxmlformats.org/officeDocument/2006/relationships/image" Target="../media/image8.jpeg"/><Relationship Id="rId12" Type="http://schemas.openxmlformats.org/officeDocument/2006/relationships/hyperlink" Target="http://www.gezenadam.com/flora/AI.php?ID=103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xhere.com/tr/photo/1613419" TargetMode="External"/><Relationship Id="rId11" Type="http://schemas.openxmlformats.org/officeDocument/2006/relationships/image" Target="../media/image10.jpg"/><Relationship Id="rId5" Type="http://schemas.openxmlformats.org/officeDocument/2006/relationships/image" Target="../media/image7.jpeg"/><Relationship Id="rId10" Type="http://schemas.openxmlformats.org/officeDocument/2006/relationships/hyperlink" Target="https://pixabay.com/tr/kay%C4%B1s%C4%B1-ye%C5%9Fil-meyve-a%C4%9Fa%C3%A7lar-%C5%9Fube-214970/" TargetMode="External"/><Relationship Id="rId4" Type="http://schemas.openxmlformats.org/officeDocument/2006/relationships/hyperlink" Target="https://pixabay.com/tr/g%C3%BCl-mor-%C3%A7i%C3%A7eklenme-%C3%A7i%C3%A7ek-g%C3%BCl-%C3%A7i%C3%A7ek-230071/" TargetMode="External"/><Relationship Id="rId9" Type="http://schemas.openxmlformats.org/officeDocument/2006/relationships/image" Target="../media/image9.jpg"/><Relationship Id="rId14" Type="http://schemas.openxmlformats.org/officeDocument/2006/relationships/hyperlink" Target="https://pxhere.com/tr/photo/1629541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aşlık 5">
            <a:extLst>
              <a:ext uri="{FF2B5EF4-FFF2-40B4-BE49-F238E27FC236}">
                <a16:creationId xmlns:a16="http://schemas.microsoft.com/office/drawing/2014/main" id="{8FD118A6-BFE2-4940-808F-1D28A75B67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0428" y="226034"/>
            <a:ext cx="10370650" cy="967155"/>
          </a:xfrm>
        </p:spPr>
        <p:txBody>
          <a:bodyPr>
            <a:noAutofit/>
          </a:bodyPr>
          <a:lstStyle/>
          <a:p>
            <a:r>
              <a:rPr lang="tr-TR" sz="6000" dirty="0"/>
              <a:t>ÇEVREMİZDEKİ BİTKİLER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CF50F257-1F46-4CA0-80BD-073662D2BA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97170" y="1064052"/>
            <a:ext cx="8299938" cy="4729895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821974D8-2E4B-4F68-A056-22B98572B4CF}"/>
              </a:ext>
            </a:extLst>
          </p:cNvPr>
          <p:cNvSpPr txBox="1"/>
          <p:nvPr/>
        </p:nvSpPr>
        <p:spPr>
          <a:xfrm>
            <a:off x="2735750" y="5793947"/>
            <a:ext cx="4759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EGITIMHANE dik temel" panose="00000400000000000000" pitchFamily="2" charset="0"/>
              </a:rPr>
              <a:t>Abdurrahman ÖZTÜRK</a:t>
            </a:r>
          </a:p>
          <a:p>
            <a:r>
              <a:rPr lang="tr-TR" sz="3200" dirty="0">
                <a:solidFill>
                  <a:srgbClr val="FF0000"/>
                </a:solidFill>
                <a:latin typeface="EGITIMHANE dik temel" panose="00000400000000000000" pitchFamily="2" charset="0"/>
              </a:rPr>
              <a:t>Temel Yaşar Çoruh İlkokulu</a:t>
            </a:r>
          </a:p>
        </p:txBody>
      </p:sp>
    </p:spTree>
    <p:extLst>
      <p:ext uri="{BB962C8B-B14F-4D97-AF65-F5344CB8AC3E}">
        <p14:creationId xmlns:p14="http://schemas.microsoft.com/office/powerpoint/2010/main" val="240941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1500">
              <a:srgbClr val="FFC000"/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8">
            <a:extLst>
              <a:ext uri="{FF2B5EF4-FFF2-40B4-BE49-F238E27FC236}">
                <a16:creationId xmlns:a16="http://schemas.microsoft.com/office/drawing/2014/main" id="{86CF84DD-9AD0-4E35-BB4B-62FD14128E46}"/>
              </a:ext>
            </a:extLst>
          </p:cNvPr>
          <p:cNvSpPr/>
          <p:nvPr/>
        </p:nvSpPr>
        <p:spPr>
          <a:xfrm>
            <a:off x="1173232" y="247739"/>
            <a:ext cx="907181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latin typeface="EGITIMHANE dik temel" panose="00000400000000000000" pitchFamily="2" charset="0"/>
              </a:rPr>
              <a:t>YABANİ BİTKİLER</a:t>
            </a:r>
          </a:p>
        </p:txBody>
      </p:sp>
      <p:pic>
        <p:nvPicPr>
          <p:cNvPr id="3" name="Picture 2" descr="Madımak Otunun Faydaları - YabanClub">
            <a:extLst>
              <a:ext uri="{FF2B5EF4-FFF2-40B4-BE49-F238E27FC236}">
                <a16:creationId xmlns:a16="http://schemas.microsoft.com/office/drawing/2014/main" id="{6F4E7EB2-DB64-4654-9EFD-10C218F0ED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18" y="1448068"/>
            <a:ext cx="3906733" cy="2816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Şifa kaynağı hardal otunun faydaları Hardal otu neye iyi gelir?">
            <a:extLst>
              <a:ext uri="{FF2B5EF4-FFF2-40B4-BE49-F238E27FC236}">
                <a16:creationId xmlns:a16="http://schemas.microsoft.com/office/drawing/2014/main" id="{282A698C-444D-4B1E-9BC0-0509161FF7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732" y="1448068"/>
            <a:ext cx="4012055" cy="281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Gelincik Otu Nasıl Pişirilir? Faydaları ve Kullanımı - Nefis Yemek Tarifleri">
            <a:extLst>
              <a:ext uri="{FF2B5EF4-FFF2-40B4-BE49-F238E27FC236}">
                <a16:creationId xmlns:a16="http://schemas.microsoft.com/office/drawing/2014/main" id="{9248DA27-4336-480B-9117-DF88E7709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968" y="1448068"/>
            <a:ext cx="3327506" cy="281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Başlık 1">
            <a:extLst>
              <a:ext uri="{FF2B5EF4-FFF2-40B4-BE49-F238E27FC236}">
                <a16:creationId xmlns:a16="http://schemas.microsoft.com/office/drawing/2014/main" id="{A835E64E-8F1E-4974-96A4-ACF458100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819" y="4442712"/>
            <a:ext cx="12040626" cy="1325563"/>
          </a:xfrm>
        </p:spPr>
        <p:txBody>
          <a:bodyPr>
            <a:normAutofit/>
          </a:bodyPr>
          <a:lstStyle/>
          <a:p>
            <a:r>
              <a:rPr lang="tr-TR" sz="5400" b="1" cap="none" dirty="0">
                <a:latin typeface="EGITIMHANE dik temel" panose="00000400000000000000" pitchFamily="2" charset="0"/>
              </a:rPr>
              <a:t>Madımak        Hardal         Gelincik</a:t>
            </a:r>
          </a:p>
        </p:txBody>
      </p:sp>
    </p:spTree>
    <p:extLst>
      <p:ext uri="{BB962C8B-B14F-4D97-AF65-F5344CB8AC3E}">
        <p14:creationId xmlns:p14="http://schemas.microsoft.com/office/powerpoint/2010/main" val="3818153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apatya Yetiştiriciliği ve Kullanım Alanları - Yetiştirici Rehberi">
            <a:extLst>
              <a:ext uri="{FF2B5EF4-FFF2-40B4-BE49-F238E27FC236}">
                <a16:creationId xmlns:a16="http://schemas.microsoft.com/office/drawing/2014/main" id="{1560CC19-B4C4-47C2-80A3-8D93CCC2E8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475" y="588459"/>
            <a:ext cx="5021704" cy="3897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ISIRGAN OTU Urtica Dioica - Populer Medikal">
            <a:extLst>
              <a:ext uri="{FF2B5EF4-FFF2-40B4-BE49-F238E27FC236}">
                <a16:creationId xmlns:a16="http://schemas.microsoft.com/office/drawing/2014/main" id="{CBDD4F21-D877-4BC9-90EA-CABF28BF86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8564" y="588459"/>
            <a:ext cx="5378346" cy="3897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Başlık 1">
            <a:extLst>
              <a:ext uri="{FF2B5EF4-FFF2-40B4-BE49-F238E27FC236}">
                <a16:creationId xmlns:a16="http://schemas.microsoft.com/office/drawing/2014/main" id="{C950E1E0-B8F5-46A6-B422-89F29B9DC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589" y="4606836"/>
            <a:ext cx="10940322" cy="1325563"/>
          </a:xfrm>
        </p:spPr>
        <p:txBody>
          <a:bodyPr>
            <a:noAutofit/>
          </a:bodyPr>
          <a:lstStyle/>
          <a:p>
            <a:r>
              <a:rPr lang="tr-TR" sz="5400" b="1" cap="none" dirty="0">
                <a:latin typeface="EGITIMHANE dik temel" panose="00000400000000000000" pitchFamily="2" charset="0"/>
              </a:rPr>
              <a:t>Papatya                  Isırgan Otu</a:t>
            </a:r>
          </a:p>
        </p:txBody>
      </p:sp>
    </p:spTree>
    <p:extLst>
      <p:ext uri="{BB962C8B-B14F-4D97-AF65-F5344CB8AC3E}">
        <p14:creationId xmlns:p14="http://schemas.microsoft.com/office/powerpoint/2010/main" val="265523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000CF00-2FF8-45F5-B300-96FA9BBC0E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934" y="1107996"/>
            <a:ext cx="10253419" cy="46363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600" dirty="0">
                <a:solidFill>
                  <a:schemeClr val="tx1"/>
                </a:solidFill>
                <a:latin typeface="EGITIMHANE dik temel" panose="00000400000000000000" pitchFamily="2" charset="0"/>
              </a:rPr>
              <a:t>Bahçe bitkilerini veya yabani bitkilerin tadına bakmamalıyız.</a:t>
            </a:r>
          </a:p>
          <a:p>
            <a:pPr marL="0" indent="0">
              <a:buNone/>
            </a:pPr>
            <a:r>
              <a:rPr lang="tr-TR" sz="3600" dirty="0">
                <a:solidFill>
                  <a:schemeClr val="tx1"/>
                </a:solidFill>
                <a:latin typeface="EGITIMHANE dik temel" panose="00000400000000000000" pitchFamily="2" charset="0"/>
              </a:rPr>
              <a:t>Bazı yabani bitkiler zehirli olabilir.</a:t>
            </a:r>
          </a:p>
          <a:p>
            <a:pPr marL="0" indent="0">
              <a:buNone/>
            </a:pPr>
            <a:r>
              <a:rPr lang="tr-TR" sz="3600" dirty="0">
                <a:solidFill>
                  <a:schemeClr val="tx1"/>
                </a:solidFill>
                <a:latin typeface="EGITIMHANE dik temel" panose="00000400000000000000" pitchFamily="2" charset="0"/>
              </a:rPr>
              <a:t>Bahçe bitkileri de ilaçlanmış olabilir.</a:t>
            </a:r>
          </a:p>
          <a:p>
            <a:pPr marL="0" indent="0">
              <a:buNone/>
            </a:pPr>
            <a:r>
              <a:rPr lang="tr-TR" sz="3600" dirty="0">
                <a:solidFill>
                  <a:schemeClr val="tx1"/>
                </a:solidFill>
                <a:latin typeface="EGITIMHANE dik temel" panose="00000400000000000000" pitchFamily="2" charset="0"/>
              </a:rPr>
              <a:t>Büyüklerimizin gözetiminde güvenli olduğundan emin olduktan sonra yemeli veya içmeliyiz.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10A9D30E-778B-4357-9AAD-223742985E58}"/>
              </a:ext>
            </a:extLst>
          </p:cNvPr>
          <p:cNvSpPr txBox="1"/>
          <p:nvPr/>
        </p:nvSpPr>
        <p:spPr>
          <a:xfrm>
            <a:off x="3271892" y="0"/>
            <a:ext cx="47584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Dikkat !</a:t>
            </a:r>
          </a:p>
        </p:txBody>
      </p:sp>
    </p:spTree>
    <p:extLst>
      <p:ext uri="{BB962C8B-B14F-4D97-AF65-F5344CB8AC3E}">
        <p14:creationId xmlns:p14="http://schemas.microsoft.com/office/powerpoint/2010/main" val="319436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10A9D30E-778B-4357-9AAD-223742985E58}"/>
              </a:ext>
            </a:extLst>
          </p:cNvPr>
          <p:cNvSpPr txBox="1"/>
          <p:nvPr/>
        </p:nvSpPr>
        <p:spPr>
          <a:xfrm>
            <a:off x="3217618" y="158326"/>
            <a:ext cx="44743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Dikkat ! </a:t>
            </a:r>
          </a:p>
        </p:txBody>
      </p:sp>
      <p:sp>
        <p:nvSpPr>
          <p:cNvPr id="6" name="Başlık 1">
            <a:extLst>
              <a:ext uri="{FF2B5EF4-FFF2-40B4-BE49-F238E27FC236}">
                <a16:creationId xmlns:a16="http://schemas.microsoft.com/office/drawing/2014/main" id="{481FD7DB-E852-4F8E-BE4C-4A3B93F29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278" y="5110928"/>
            <a:ext cx="11123951" cy="1325563"/>
          </a:xfrm>
        </p:spPr>
        <p:txBody>
          <a:bodyPr>
            <a:normAutofit/>
          </a:bodyPr>
          <a:lstStyle/>
          <a:p>
            <a:r>
              <a:rPr lang="tr-TR" sz="5400" b="1" cap="none" dirty="0">
                <a:latin typeface="EGITIMHANE dik temel" panose="00000400000000000000" pitchFamily="2" charset="0"/>
              </a:rPr>
              <a:t>Bazı Mantar Türleri Çok Zehirlidir.</a:t>
            </a:r>
          </a:p>
        </p:txBody>
      </p:sp>
      <p:pic>
        <p:nvPicPr>
          <p:cNvPr id="6146" name="Picture 2" descr="Zehirli Mantar Çeşitleri - YabanClub">
            <a:extLst>
              <a:ext uri="{FF2B5EF4-FFF2-40B4-BE49-F238E27FC236}">
                <a16:creationId xmlns:a16="http://schemas.microsoft.com/office/drawing/2014/main" id="{394BFA47-5AE3-446E-890C-E3F5BB637D9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95046" y="1043250"/>
            <a:ext cx="7936523" cy="4067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325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10A9D30E-778B-4357-9AAD-223742985E58}"/>
              </a:ext>
            </a:extLst>
          </p:cNvPr>
          <p:cNvSpPr txBox="1"/>
          <p:nvPr/>
        </p:nvSpPr>
        <p:spPr>
          <a:xfrm>
            <a:off x="3298026" y="0"/>
            <a:ext cx="48297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Dikkat !</a:t>
            </a:r>
          </a:p>
        </p:txBody>
      </p:sp>
      <p:sp>
        <p:nvSpPr>
          <p:cNvPr id="6" name="Başlık 1">
            <a:extLst>
              <a:ext uri="{FF2B5EF4-FFF2-40B4-BE49-F238E27FC236}">
                <a16:creationId xmlns:a16="http://schemas.microsoft.com/office/drawing/2014/main" id="{481FD7DB-E852-4F8E-BE4C-4A3B93F29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555" y="5219638"/>
            <a:ext cx="11123951" cy="530366"/>
          </a:xfrm>
        </p:spPr>
        <p:txBody>
          <a:bodyPr>
            <a:noAutofit/>
          </a:bodyPr>
          <a:lstStyle/>
          <a:p>
            <a:r>
              <a:rPr lang="tr-TR" sz="6000" cap="none" dirty="0">
                <a:latin typeface="EGITIMHANE dik temel" panose="00000400000000000000" pitchFamily="2" charset="0"/>
              </a:rPr>
              <a:t>Görünüşü Güzel Ama Zehirlidir. </a:t>
            </a:r>
            <a:br>
              <a:rPr lang="tr-TR" sz="6000" cap="none" dirty="0">
                <a:latin typeface="EGITIMHANE dik temel" panose="00000400000000000000" pitchFamily="2" charset="0"/>
              </a:rPr>
            </a:br>
            <a:r>
              <a:rPr lang="tr-TR" sz="6000" cap="none" dirty="0">
                <a:latin typeface="EGITIMHANE dik temel" panose="00000400000000000000" pitchFamily="2" charset="0"/>
              </a:rPr>
              <a:t>Hint Yağı Çiçeği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32136482-0CA5-4A8B-8FFC-F32440BCBCD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0216" y="861811"/>
            <a:ext cx="7795846" cy="361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0271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10A9D30E-778B-4357-9AAD-223742985E58}"/>
              </a:ext>
            </a:extLst>
          </p:cNvPr>
          <p:cNvSpPr txBox="1"/>
          <p:nvPr/>
        </p:nvSpPr>
        <p:spPr>
          <a:xfrm>
            <a:off x="4329657" y="46246"/>
            <a:ext cx="50253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Dikkat !</a:t>
            </a:r>
          </a:p>
        </p:txBody>
      </p:sp>
      <p:pic>
        <p:nvPicPr>
          <p:cNvPr id="8196" name="Picture 4" descr="Tehlikeli 10 ev bitkisi – Yeşilist | Herkes için yeşil">
            <a:extLst>
              <a:ext uri="{FF2B5EF4-FFF2-40B4-BE49-F238E27FC236}">
                <a16:creationId xmlns:a16="http://schemas.microsoft.com/office/drawing/2014/main" id="{BF8A9C25-C3F6-4B43-8C36-776B9F50CF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755" y="1154243"/>
            <a:ext cx="4597920" cy="4146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Başlık 1">
            <a:extLst>
              <a:ext uri="{FF2B5EF4-FFF2-40B4-BE49-F238E27FC236}">
                <a16:creationId xmlns:a16="http://schemas.microsoft.com/office/drawing/2014/main" id="{7108162F-9254-43BF-ABA5-2F47DE645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755" y="5300662"/>
            <a:ext cx="11123951" cy="1325563"/>
          </a:xfrm>
        </p:spPr>
        <p:txBody>
          <a:bodyPr>
            <a:normAutofit/>
          </a:bodyPr>
          <a:lstStyle/>
          <a:p>
            <a:r>
              <a:rPr lang="tr-TR" sz="5400" b="1" cap="none" dirty="0">
                <a:latin typeface="EGITIMHANE dik temel" panose="00000400000000000000" pitchFamily="2" charset="0"/>
              </a:rPr>
              <a:t>Difenbahya               Zakkum</a:t>
            </a:r>
          </a:p>
        </p:txBody>
      </p:sp>
      <p:pic>
        <p:nvPicPr>
          <p:cNvPr id="8198" name="Picture 6" descr="beyaz-zakkum-cicegi">
            <a:extLst>
              <a:ext uri="{FF2B5EF4-FFF2-40B4-BE49-F238E27FC236}">
                <a16:creationId xmlns:a16="http://schemas.microsoft.com/office/drawing/2014/main" id="{5BAF39C1-EEC5-4640-950C-ABC0A8BA41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332" y="1154242"/>
            <a:ext cx="6037913" cy="414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788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239035CD-1BA6-44C9-B0CD-5B2386AE23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077" y="109074"/>
            <a:ext cx="10081845" cy="6639852"/>
          </a:xfrm>
          <a:prstGeom prst="rect">
            <a:avLst/>
          </a:prstGeom>
        </p:spPr>
      </p:pic>
      <p:pic>
        <p:nvPicPr>
          <p:cNvPr id="9" name="Grafik 8" descr="Kapat">
            <a:extLst>
              <a:ext uri="{FF2B5EF4-FFF2-40B4-BE49-F238E27FC236}">
                <a16:creationId xmlns:a16="http://schemas.microsoft.com/office/drawing/2014/main" id="{691E7FDE-530F-46D0-8D34-F272415278E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74277" y="1670538"/>
            <a:ext cx="339969" cy="339969"/>
          </a:xfrm>
          <a:prstGeom prst="rect">
            <a:avLst/>
          </a:prstGeom>
        </p:spPr>
      </p:pic>
      <p:pic>
        <p:nvPicPr>
          <p:cNvPr id="10" name="Grafik 9" descr="Kapat">
            <a:extLst>
              <a:ext uri="{FF2B5EF4-FFF2-40B4-BE49-F238E27FC236}">
                <a16:creationId xmlns:a16="http://schemas.microsoft.com/office/drawing/2014/main" id="{6AA2034E-8621-4CDE-81F2-BC478E7CB51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74276" y="2866292"/>
            <a:ext cx="339969" cy="339969"/>
          </a:xfrm>
          <a:prstGeom prst="rect">
            <a:avLst/>
          </a:prstGeom>
        </p:spPr>
      </p:pic>
      <p:pic>
        <p:nvPicPr>
          <p:cNvPr id="11" name="Grafik 10" descr="Kapat">
            <a:extLst>
              <a:ext uri="{FF2B5EF4-FFF2-40B4-BE49-F238E27FC236}">
                <a16:creationId xmlns:a16="http://schemas.microsoft.com/office/drawing/2014/main" id="{94716FB2-BB3E-49FA-811A-910883F18CB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50829" y="3481755"/>
            <a:ext cx="339969" cy="339969"/>
          </a:xfrm>
          <a:prstGeom prst="rect">
            <a:avLst/>
          </a:prstGeom>
        </p:spPr>
      </p:pic>
      <p:sp>
        <p:nvSpPr>
          <p:cNvPr id="12" name="Metin kutusu 11">
            <a:extLst>
              <a:ext uri="{FF2B5EF4-FFF2-40B4-BE49-F238E27FC236}">
                <a16:creationId xmlns:a16="http://schemas.microsoft.com/office/drawing/2014/main" id="{E4913D95-2330-4E55-B295-B75576C7F79C}"/>
              </a:ext>
            </a:extLst>
          </p:cNvPr>
          <p:cNvSpPr txBox="1"/>
          <p:nvPr/>
        </p:nvSpPr>
        <p:spPr>
          <a:xfrm>
            <a:off x="5644661" y="2760784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1E9DE708-B83D-4A32-9B81-A278DCD65551}"/>
              </a:ext>
            </a:extLst>
          </p:cNvPr>
          <p:cNvSpPr txBox="1"/>
          <p:nvPr/>
        </p:nvSpPr>
        <p:spPr>
          <a:xfrm>
            <a:off x="2157046" y="5108306"/>
            <a:ext cx="64828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Fesleğen yetiştirirdim.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9B392A77-2997-48D4-9707-E7636C40C03A}"/>
              </a:ext>
            </a:extLst>
          </p:cNvPr>
          <p:cNvSpPr txBox="1"/>
          <p:nvPr/>
        </p:nvSpPr>
        <p:spPr>
          <a:xfrm>
            <a:off x="1946030" y="5963479"/>
            <a:ext cx="85461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İlkbahar gelince meyve veren ağaçlar  çiçek açarlar. Çiçekler zamanla meyveye dönüşür.</a:t>
            </a:r>
          </a:p>
        </p:txBody>
      </p:sp>
    </p:spTree>
    <p:extLst>
      <p:ext uri="{BB962C8B-B14F-4D97-AF65-F5344CB8AC3E}">
        <p14:creationId xmlns:p14="http://schemas.microsoft.com/office/powerpoint/2010/main" val="199353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39F393BB-E465-4988-955E-A705E9BA60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030" y="181707"/>
            <a:ext cx="10081845" cy="6494585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E61F8BEB-81BB-4022-BAF8-E04E949879C8}"/>
              </a:ext>
            </a:extLst>
          </p:cNvPr>
          <p:cNvSpPr txBox="1"/>
          <p:nvPr/>
        </p:nvSpPr>
        <p:spPr>
          <a:xfrm>
            <a:off x="7385539" y="2072030"/>
            <a:ext cx="16060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chemeClr val="accent1">
                    <a:lumMod val="75000"/>
                    <a:lumOff val="25000"/>
                  </a:schemeClr>
                </a:solidFill>
                <a:latin typeface="EGITIMHANE dik temel" panose="00000400000000000000" pitchFamily="2" charset="0"/>
              </a:rPr>
              <a:t>Fesleğen </a:t>
            </a:r>
          </a:p>
        </p:txBody>
      </p:sp>
      <p:pic>
        <p:nvPicPr>
          <p:cNvPr id="14" name="Resim 13">
            <a:extLst>
              <a:ext uri="{FF2B5EF4-FFF2-40B4-BE49-F238E27FC236}">
                <a16:creationId xmlns:a16="http://schemas.microsoft.com/office/drawing/2014/main" id="{04214727-3231-4A5F-9731-549C5F439BC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526323" y="3974123"/>
            <a:ext cx="2338754" cy="2063262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:a16="http://schemas.microsoft.com/office/drawing/2014/main" id="{D9D62E8C-61F5-4FBA-972D-E1DF7ABB315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980197" y="4015154"/>
            <a:ext cx="2231605" cy="1981200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id="{D7B39EA9-A0CB-45F3-985D-7509D9A732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7326922" y="4038601"/>
            <a:ext cx="2911353" cy="1957753"/>
          </a:xfrm>
          <a:prstGeom prst="rect">
            <a:avLst/>
          </a:prstGeom>
        </p:spPr>
      </p:pic>
      <p:sp>
        <p:nvSpPr>
          <p:cNvPr id="22" name="Metin kutusu 21">
            <a:extLst>
              <a:ext uri="{FF2B5EF4-FFF2-40B4-BE49-F238E27FC236}">
                <a16:creationId xmlns:a16="http://schemas.microsoft.com/office/drawing/2014/main" id="{9347E5E9-337E-41A7-B4BE-8AD534D2E11E}"/>
              </a:ext>
            </a:extLst>
          </p:cNvPr>
          <p:cNvSpPr txBox="1"/>
          <p:nvPr/>
        </p:nvSpPr>
        <p:spPr>
          <a:xfrm>
            <a:off x="2362200" y="2919045"/>
            <a:ext cx="7876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accent1">
                    <a:lumMod val="75000"/>
                    <a:lumOff val="25000"/>
                  </a:schemeClr>
                </a:solidFill>
                <a:latin typeface="EGITIMHANE dik temel" panose="00000400000000000000" pitchFamily="2" charset="0"/>
              </a:rPr>
              <a:t>Fesleğen genelde mart ayında dikilir. Tohumu saksıya dikilir. Haftada bir iki sefer sulamak yeterlidir. Güneş ışığını sever. </a:t>
            </a:r>
          </a:p>
        </p:txBody>
      </p:sp>
    </p:spTree>
    <p:extLst>
      <p:ext uri="{BB962C8B-B14F-4D97-AF65-F5344CB8AC3E}">
        <p14:creationId xmlns:p14="http://schemas.microsoft.com/office/powerpoint/2010/main" val="331642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449FF60-3229-4D91-8C89-AE8FD21C5B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10851296" cy="5586046"/>
          </a:xfrm>
        </p:spPr>
        <p:txBody>
          <a:bodyPr>
            <a:normAutofit fontScale="85000" lnSpcReduction="20000"/>
          </a:bodyPr>
          <a:lstStyle/>
          <a:p>
            <a:pPr algn="l" fontAlgn="base"/>
            <a:r>
              <a:rPr lang="tr-TR" sz="3500" b="1" dirty="0">
                <a:solidFill>
                  <a:srgbClr val="FF0000"/>
                </a:solidFill>
                <a:effectLst/>
                <a:latin typeface="EGITIMHANE dik temel" panose="00000400000000000000" pitchFamily="2" charset="0"/>
              </a:rPr>
              <a:t>Fesleğen Faydaları Nelerdir?</a:t>
            </a:r>
            <a:endParaRPr lang="tr-TR" sz="3500" b="0" dirty="0">
              <a:solidFill>
                <a:srgbClr val="FF0000"/>
              </a:solidFill>
              <a:effectLst/>
              <a:latin typeface="EGITIMHANE dik temel" panose="00000400000000000000" pitchFamily="2" charset="0"/>
            </a:endParaRPr>
          </a:p>
          <a:p>
            <a:pPr algn="l" fontAlgn="base"/>
            <a:r>
              <a:rPr lang="tr-TR" sz="3500" b="0" u="none" strike="noStrike" dirty="0">
                <a:solidFill>
                  <a:schemeClr val="tx1"/>
                </a:solidFill>
                <a:effectLst/>
                <a:latin typeface="EGITIMHANE dik temel" panose="00000400000000000000" pitchFamily="2" charset="0"/>
              </a:rPr>
              <a:t>Fesleğen çok önemli ve seçkin bir bitkidir. Faydaları oldukça fazladır. Bizde birkaç faydasına değinelim.</a:t>
            </a:r>
          </a:p>
          <a:p>
            <a:pPr algn="l" fontAlgn="base"/>
            <a:r>
              <a:rPr lang="tr-TR" sz="3500" b="0" dirty="0">
                <a:solidFill>
                  <a:schemeClr val="tx1"/>
                </a:solidFill>
                <a:effectLst/>
                <a:latin typeface="EGITIMHANE dik temel" panose="00000400000000000000" pitchFamily="2" charset="0"/>
              </a:rPr>
              <a:t>- A ve C vitaminlerinin yanı sıra demir ve kalsiyum bakımından çok zengindir.</a:t>
            </a:r>
          </a:p>
          <a:p>
            <a:pPr algn="l" fontAlgn="base"/>
            <a:r>
              <a:rPr lang="tr-TR" sz="3500" b="0" dirty="0">
                <a:solidFill>
                  <a:schemeClr val="tx1"/>
                </a:solidFill>
                <a:effectLst/>
                <a:latin typeface="EGITIMHANE dik temel" panose="00000400000000000000" pitchFamily="2" charset="0"/>
              </a:rPr>
              <a:t>- Bağışıklık sisteminin güçlenmesine yardımcı oluyor.</a:t>
            </a:r>
          </a:p>
          <a:p>
            <a:pPr algn="l" fontAlgn="base"/>
            <a:r>
              <a:rPr lang="tr-TR" sz="3500" b="0" dirty="0">
                <a:solidFill>
                  <a:schemeClr val="tx1"/>
                </a:solidFill>
                <a:effectLst/>
                <a:latin typeface="EGITIMHANE dik temel" panose="00000400000000000000" pitchFamily="2" charset="0"/>
              </a:rPr>
              <a:t>- Öksürüğün hemen kesilmesinde, grip hastalığının geçirilmesinde etkin olarak kullanılıyor. Mide bulantıları için çok yararlıdır.</a:t>
            </a:r>
          </a:p>
          <a:p>
            <a:pPr algn="l" fontAlgn="base"/>
            <a:r>
              <a:rPr lang="tr-TR" sz="3500" b="0" dirty="0">
                <a:solidFill>
                  <a:schemeClr val="tx1"/>
                </a:solidFill>
                <a:effectLst/>
                <a:latin typeface="EGITIMHANE dik temel" panose="00000400000000000000" pitchFamily="2" charset="0"/>
              </a:rPr>
              <a:t>- Uzun süre kullanıldığı zaman, ağız kokusunun giderilmesine yardımcı olabiliyor.</a:t>
            </a:r>
          </a:p>
          <a:p>
            <a:pPr algn="l" fontAlgn="base"/>
            <a:r>
              <a:rPr lang="tr-TR" sz="3500" b="0" dirty="0">
                <a:solidFill>
                  <a:schemeClr val="tx1"/>
                </a:solidFill>
                <a:effectLst/>
                <a:latin typeface="EGITIMHANE dik temel" panose="00000400000000000000" pitchFamily="2" charset="0"/>
              </a:rPr>
              <a:t>- Baş ağrısına, migren rahatsızlığına ve karaciğer hastalıklarının iyileşmesinde fayda sağlıyor.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4409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09132A54-AC75-4485-8080-C748B8F19D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524" y="363415"/>
            <a:ext cx="10421814" cy="6107723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020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08EAA323-6E77-4DBF-AA1F-822604FFBE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523" y="375138"/>
            <a:ext cx="10105292" cy="6119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42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8C9E211-3AC8-463D-BF8B-1733F6FA86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631" y="351693"/>
            <a:ext cx="10199077" cy="613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22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03A80E66-3B3F-414E-AF2A-9C50B4719C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354" y="398585"/>
            <a:ext cx="10105292" cy="6084277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id="{F3E42986-8EC4-431B-8ABE-875D41FDF6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853712" y="1488830"/>
            <a:ext cx="2870688" cy="1594339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id="{6239F28E-1DB4-4104-BCEA-BC0610BC33C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844562" y="1488830"/>
            <a:ext cx="2623040" cy="1594339"/>
          </a:xfrm>
          <a:prstGeom prst="rect">
            <a:avLst/>
          </a:prstGeom>
        </p:spPr>
      </p:pic>
      <p:pic>
        <p:nvPicPr>
          <p:cNvPr id="22" name="Resim 21">
            <a:extLst>
              <a:ext uri="{FF2B5EF4-FFF2-40B4-BE49-F238E27FC236}">
                <a16:creationId xmlns:a16="http://schemas.microsoft.com/office/drawing/2014/main" id="{6B9F875C-8024-4C9F-9D45-0B4F1003157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7587764" y="1488830"/>
            <a:ext cx="2224451" cy="1594339"/>
          </a:xfrm>
          <a:prstGeom prst="rect">
            <a:avLst/>
          </a:prstGeom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id="{AE488CA7-BB8D-4BBA-8BD8-8C48074C8DC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1853711" y="3235568"/>
            <a:ext cx="2870687" cy="2520463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id="{E0A77A95-D48A-4855-AEFB-6A88FADFE59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4844562" y="3235568"/>
            <a:ext cx="2623040" cy="2520462"/>
          </a:xfrm>
          <a:prstGeom prst="rect">
            <a:avLst/>
          </a:prstGeom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id="{95A25F5D-2211-4B86-B87B-37EC10EBC99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7587764" y="3235567"/>
            <a:ext cx="2224451" cy="2520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35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3A15EA05-0C5C-4F7C-A49B-67B2E0CDE3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661" y="298938"/>
            <a:ext cx="10808677" cy="6260123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tx1"/>
            </a:solidFill>
          </a:ln>
        </p:spPr>
      </p:pic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347738E-A3FE-46F3-AC74-5F46452BEF11}"/>
              </a:ext>
            </a:extLst>
          </p:cNvPr>
          <p:cNvCxnSpPr>
            <a:cxnSpLocks/>
          </p:cNvCxnSpPr>
          <p:nvPr/>
        </p:nvCxnSpPr>
        <p:spPr>
          <a:xfrm flipH="1">
            <a:off x="3089030" y="4888522"/>
            <a:ext cx="879232" cy="715107"/>
          </a:xfrm>
          <a:prstGeom prst="straightConnector1">
            <a:avLst/>
          </a:prstGeom>
          <a:ln w="5715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>
            <a:extLst>
              <a:ext uri="{FF2B5EF4-FFF2-40B4-BE49-F238E27FC236}">
                <a16:creationId xmlns:a16="http://schemas.microsoft.com/office/drawing/2014/main" id="{8A8BD850-DA5B-4E59-B0C8-8A58E2E0A7BF}"/>
              </a:ext>
            </a:extLst>
          </p:cNvPr>
          <p:cNvCxnSpPr>
            <a:cxnSpLocks/>
          </p:cNvCxnSpPr>
          <p:nvPr/>
        </p:nvCxnSpPr>
        <p:spPr>
          <a:xfrm flipH="1">
            <a:off x="6881446" y="4794738"/>
            <a:ext cx="644770" cy="644770"/>
          </a:xfrm>
          <a:prstGeom prst="straightConnector1">
            <a:avLst/>
          </a:prstGeom>
          <a:ln w="5715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Ok Bağlayıcısı 8">
            <a:extLst>
              <a:ext uri="{FF2B5EF4-FFF2-40B4-BE49-F238E27FC236}">
                <a16:creationId xmlns:a16="http://schemas.microsoft.com/office/drawing/2014/main" id="{6E768230-C600-45D8-B66A-04F0D3F779FB}"/>
              </a:ext>
            </a:extLst>
          </p:cNvPr>
          <p:cNvCxnSpPr>
            <a:cxnSpLocks/>
          </p:cNvCxnSpPr>
          <p:nvPr/>
        </p:nvCxnSpPr>
        <p:spPr>
          <a:xfrm>
            <a:off x="8299938" y="4829908"/>
            <a:ext cx="269632" cy="609600"/>
          </a:xfrm>
          <a:prstGeom prst="straightConnector1">
            <a:avLst/>
          </a:prstGeom>
          <a:ln w="5715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Düz Ok Bağlayıcısı 13">
            <a:extLst>
              <a:ext uri="{FF2B5EF4-FFF2-40B4-BE49-F238E27FC236}">
                <a16:creationId xmlns:a16="http://schemas.microsoft.com/office/drawing/2014/main" id="{F58FAEC4-39E7-4C5B-A817-41537323C3C5}"/>
              </a:ext>
            </a:extLst>
          </p:cNvPr>
          <p:cNvCxnSpPr>
            <a:cxnSpLocks/>
          </p:cNvCxnSpPr>
          <p:nvPr/>
        </p:nvCxnSpPr>
        <p:spPr>
          <a:xfrm flipH="1">
            <a:off x="5550877" y="4829908"/>
            <a:ext cx="193431" cy="609600"/>
          </a:xfrm>
          <a:prstGeom prst="straightConnector1">
            <a:avLst/>
          </a:prstGeom>
          <a:ln w="5715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Ok Bağlayıcısı 17">
            <a:extLst>
              <a:ext uri="{FF2B5EF4-FFF2-40B4-BE49-F238E27FC236}">
                <a16:creationId xmlns:a16="http://schemas.microsoft.com/office/drawing/2014/main" id="{760FFD83-0B5B-4DAF-B437-55F4D02EB9EE}"/>
              </a:ext>
            </a:extLst>
          </p:cNvPr>
          <p:cNvCxnSpPr>
            <a:cxnSpLocks/>
          </p:cNvCxnSpPr>
          <p:nvPr/>
        </p:nvCxnSpPr>
        <p:spPr>
          <a:xfrm flipH="1">
            <a:off x="4536831" y="4947138"/>
            <a:ext cx="187569" cy="597877"/>
          </a:xfrm>
          <a:prstGeom prst="straightConnector1">
            <a:avLst/>
          </a:prstGeom>
          <a:ln w="5715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Ok Bağlayıcısı 20">
            <a:extLst>
              <a:ext uri="{FF2B5EF4-FFF2-40B4-BE49-F238E27FC236}">
                <a16:creationId xmlns:a16="http://schemas.microsoft.com/office/drawing/2014/main" id="{47697BFB-B2EA-4209-8BF3-59DD0EFC15F9}"/>
              </a:ext>
            </a:extLst>
          </p:cNvPr>
          <p:cNvCxnSpPr>
            <a:cxnSpLocks/>
          </p:cNvCxnSpPr>
          <p:nvPr/>
        </p:nvCxnSpPr>
        <p:spPr>
          <a:xfrm>
            <a:off x="5955323" y="4484075"/>
            <a:ext cx="3387969" cy="955433"/>
          </a:xfrm>
          <a:prstGeom prst="straightConnector1">
            <a:avLst/>
          </a:prstGeom>
          <a:ln w="5715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821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:a16="http://schemas.microsoft.com/office/drawing/2014/main" id="{6A64BD95-275D-4EF9-B435-E6307D5EEF93}"/>
              </a:ext>
            </a:extLst>
          </p:cNvPr>
          <p:cNvSpPr/>
          <p:nvPr/>
        </p:nvSpPr>
        <p:spPr>
          <a:xfrm>
            <a:off x="1220125" y="199536"/>
            <a:ext cx="90718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EGITIMHANE dik temel" panose="00000400000000000000" pitchFamily="2" charset="0"/>
              </a:rPr>
              <a:t>BAHÇE BİTKİLERİ</a:t>
            </a:r>
          </a:p>
        </p:txBody>
      </p:sp>
      <p:pic>
        <p:nvPicPr>
          <p:cNvPr id="3074" name="Picture 2" descr="Bahçe düzenleme nasıl yapılır?">
            <a:extLst>
              <a:ext uri="{FF2B5EF4-FFF2-40B4-BE49-F238E27FC236}">
                <a16:creationId xmlns:a16="http://schemas.microsoft.com/office/drawing/2014/main" id="{0CA0012C-33ED-4DD4-8F55-18B3AEB53B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2783"/>
            <a:ext cx="11977140" cy="391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85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A9E6582-B211-4691-A727-227417B469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950" y="3675396"/>
            <a:ext cx="12047050" cy="1507067"/>
          </a:xfrm>
        </p:spPr>
        <p:txBody>
          <a:bodyPr>
            <a:normAutofit/>
          </a:bodyPr>
          <a:lstStyle/>
          <a:p>
            <a:r>
              <a:rPr lang="tr-TR" sz="5400" cap="none" dirty="0">
                <a:latin typeface="EGITIMHANE dik temel" panose="00000400000000000000" pitchFamily="2" charset="0"/>
              </a:rPr>
              <a:t>  Lale           Karanfil         Menekşe </a:t>
            </a:r>
          </a:p>
        </p:txBody>
      </p:sp>
      <p:pic>
        <p:nvPicPr>
          <p:cNvPr id="1026" name="Picture 2" descr="Karışık Renk Lale Soğanı 5 Adet">
            <a:extLst>
              <a:ext uri="{FF2B5EF4-FFF2-40B4-BE49-F238E27FC236}">
                <a16:creationId xmlns:a16="http://schemas.microsoft.com/office/drawing/2014/main" id="{64BEE4E3-70DA-4AC4-A94A-099D5802DE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38" y="546684"/>
            <a:ext cx="3477628" cy="312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rzuman Karanfil Tohumu 100 Adet Fiyatı - Taksit Seçenekleri">
            <a:hlinkClick r:id="rId3"/>
            <a:extLst>
              <a:ext uri="{FF2B5EF4-FFF2-40B4-BE49-F238E27FC236}">
                <a16:creationId xmlns:a16="http://schemas.microsoft.com/office/drawing/2014/main" id="{1297A11E-BF65-43D4-9DC7-F8EAB2E2D7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180" y="546684"/>
            <a:ext cx="3814011" cy="312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İsviçre Hercai Menekşe Tohumu- Dev Çiçekli Özel Seri - 213">
            <a:extLst>
              <a:ext uri="{FF2B5EF4-FFF2-40B4-BE49-F238E27FC236}">
                <a16:creationId xmlns:a16="http://schemas.microsoft.com/office/drawing/2014/main" id="{99B32F73-6988-49ED-8788-69AA63465E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1759" y="546684"/>
            <a:ext cx="3224463" cy="312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Metin kutusu 10">
            <a:extLst>
              <a:ext uri="{FF2B5EF4-FFF2-40B4-BE49-F238E27FC236}">
                <a16:creationId xmlns:a16="http://schemas.microsoft.com/office/drawing/2014/main" id="{67B1504B-A5FC-4F59-82C1-BBA225D91CA7}"/>
              </a:ext>
            </a:extLst>
          </p:cNvPr>
          <p:cNvSpPr txBox="1"/>
          <p:nvPr/>
        </p:nvSpPr>
        <p:spPr>
          <a:xfrm>
            <a:off x="591397" y="5110987"/>
            <a:ext cx="10864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>
                <a:latin typeface="EGITIMHANE dik temel" panose="00000400000000000000" pitchFamily="2" charset="0"/>
              </a:rPr>
              <a:t>Bahçe bitkilerinden bazıları…</a:t>
            </a:r>
          </a:p>
        </p:txBody>
      </p:sp>
    </p:spTree>
    <p:extLst>
      <p:ext uri="{BB962C8B-B14F-4D97-AF65-F5344CB8AC3E}">
        <p14:creationId xmlns:p14="http://schemas.microsoft.com/office/powerpoint/2010/main" val="1612957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0226EAB-3E2E-4A47-BE0A-BFF5D77B2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63" y="3057394"/>
            <a:ext cx="12015537" cy="1507067"/>
          </a:xfrm>
        </p:spPr>
        <p:txBody>
          <a:bodyPr>
            <a:noAutofit/>
          </a:bodyPr>
          <a:lstStyle/>
          <a:p>
            <a:r>
              <a:rPr lang="tr-TR" sz="6000" cap="none" dirty="0">
                <a:latin typeface="EGITIMHANE dik temel" panose="00000400000000000000" pitchFamily="2" charset="0"/>
              </a:rPr>
              <a:t>Domates         Biber        Nane</a:t>
            </a:r>
          </a:p>
        </p:txBody>
      </p:sp>
      <p:pic>
        <p:nvPicPr>
          <p:cNvPr id="2050" name="Picture 2" descr="Yerli Domates Fidesi (10 adet) Doğal Organik Sebze Fidani | ÇiftçidenEve,  Sağlıklı Nesillere">
            <a:extLst>
              <a:ext uri="{FF2B5EF4-FFF2-40B4-BE49-F238E27FC236}">
                <a16:creationId xmlns:a16="http://schemas.microsoft.com/office/drawing/2014/main" id="{420234D6-93C4-48E8-BB21-494C52FDBC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63" y="402632"/>
            <a:ext cx="3777915" cy="2644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BİBER FİDESİ (MOR,SİYAH BİBER) - TARIM TEDARİK .org /Antalya /+90 532 702  54 45">
            <a:hlinkClick r:id="rId3"/>
            <a:extLst>
              <a:ext uri="{FF2B5EF4-FFF2-40B4-BE49-F238E27FC236}">
                <a16:creationId xmlns:a16="http://schemas.microsoft.com/office/drawing/2014/main" id="{359CF007-91B1-4C24-99C3-6DBE338A24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682" y="402633"/>
            <a:ext cx="3308685" cy="264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Yerli Nane fidesi 3lü set - 4,90 TL">
            <a:extLst>
              <a:ext uri="{FF2B5EF4-FFF2-40B4-BE49-F238E27FC236}">
                <a16:creationId xmlns:a16="http://schemas.microsoft.com/office/drawing/2014/main" id="{5D08D7C8-17AA-44CC-9539-FB0A3F0C6B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3905" y="450381"/>
            <a:ext cx="2971799" cy="254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7E72818C-3596-4AB8-93C5-CFA79D8A08D5}"/>
              </a:ext>
            </a:extLst>
          </p:cNvPr>
          <p:cNvSpPr txBox="1"/>
          <p:nvPr/>
        </p:nvSpPr>
        <p:spPr>
          <a:xfrm>
            <a:off x="257446" y="4792888"/>
            <a:ext cx="111182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b="1" dirty="0">
                <a:latin typeface="EGITIMHANE dik temel" panose="00000400000000000000" pitchFamily="2" charset="0"/>
              </a:rPr>
              <a:t>Bahçe bitkilerinden bazıları…</a:t>
            </a:r>
          </a:p>
        </p:txBody>
      </p:sp>
    </p:spTree>
    <p:extLst>
      <p:ext uri="{BB962C8B-B14F-4D97-AF65-F5344CB8AC3E}">
        <p14:creationId xmlns:p14="http://schemas.microsoft.com/office/powerpoint/2010/main" val="80891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Dilim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151</TotalTime>
  <Words>223</Words>
  <PresentationFormat>Geniş ekran</PresentationFormat>
  <Paragraphs>40</Paragraphs>
  <Slides>18</Slides>
  <Notes>6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23" baseType="lpstr">
      <vt:lpstr>Calibri</vt:lpstr>
      <vt:lpstr>Century Gothic</vt:lpstr>
      <vt:lpstr>EGITIMHANE dik temel</vt:lpstr>
      <vt:lpstr>Wingdings 3</vt:lpstr>
      <vt:lpstr>Dilim</vt:lpstr>
      <vt:lpstr>ÇEVREMİZDEKİ BİTKİLER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  Lale           Karanfil         Menekşe </vt:lpstr>
      <vt:lpstr>Domates         Biber        Nane</vt:lpstr>
      <vt:lpstr>Madımak        Hardal         Gelincik</vt:lpstr>
      <vt:lpstr>Papatya                  Isırgan Otu</vt:lpstr>
      <vt:lpstr>PowerPoint Sunusu</vt:lpstr>
      <vt:lpstr>Bazı Mantar Türleri Çok Zehirlidir.</vt:lpstr>
      <vt:lpstr>Görünüşü Güzel Ama Zehirlidir.  Hint Yağı Çiçeği</vt:lpstr>
      <vt:lpstr>Difenbahya               Zakkum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2021-04-03T09:54:41Z</dcterms:created>
  <dcterms:modified xsi:type="dcterms:W3CDTF">2021-05-30T07:56:56Z</dcterms:modified>
  <cp:category>https://www.sorubak.com</cp:category>
</cp:coreProperties>
</file>