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8" r:id="rId22"/>
    <p:sldId id="276" r:id="rId23"/>
    <p:sldId id="277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301" r:id="rId45"/>
    <p:sldId id="299" r:id="rId46"/>
    <p:sldId id="302" r:id="rId47"/>
    <p:sldId id="300" r:id="rId48"/>
    <p:sldId id="303" r:id="rId49"/>
    <p:sldId id="304" r:id="rId50"/>
    <p:sldId id="305" r:id="rId51"/>
    <p:sldId id="333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1" r:id="rId76"/>
    <p:sldId id="330" r:id="rId77"/>
    <p:sldId id="332" r:id="rId7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23720DD-5B6D-40BF-8493-A6B52D484E6B}" type="datetimeFigureOut">
              <a:rPr lang="tr-TR" smtClean="0"/>
              <a:pPr/>
              <a:t>30/09/2020</a:t>
            </a:fld>
            <a:endParaRPr lang="tr-T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30/09/2020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30/09/2020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30/09/2020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30/09/2020</a:t>
            </a:fld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30/09/2020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SÖZCÜKTE ANLAM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4506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Mecaz Çeşitleri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1.Ad </a:t>
            </a:r>
            <a:r>
              <a:rPr lang="tr-TR" b="1" dirty="0"/>
              <a:t>Aktarması (</a:t>
            </a:r>
            <a:r>
              <a:rPr lang="tr-TR" b="1" dirty="0" smtClean="0"/>
              <a:t>Mecaz-ı </a:t>
            </a:r>
            <a:r>
              <a:rPr lang="tr-TR" b="1" dirty="0" err="1" smtClean="0"/>
              <a:t>mürsel</a:t>
            </a:r>
            <a:r>
              <a:rPr lang="tr-TR" b="1" dirty="0"/>
              <a:t>) (Düz </a:t>
            </a:r>
            <a:r>
              <a:rPr lang="tr-TR" b="1" dirty="0" err="1"/>
              <a:t>Değişmece</a:t>
            </a:r>
            <a:r>
              <a:rPr lang="tr-TR" b="1" dirty="0"/>
              <a:t>)</a:t>
            </a:r>
          </a:p>
          <a:p>
            <a:r>
              <a:rPr lang="tr-TR" dirty="0"/>
              <a:t>Bir sözcüğün </a:t>
            </a:r>
            <a:r>
              <a:rPr lang="tr-TR" u="sng" dirty="0"/>
              <a:t>benzetme amacı güdülmeden</a:t>
            </a:r>
            <a:r>
              <a:rPr lang="tr-TR" dirty="0"/>
              <a:t> başka bir sözcüğün yerine kullanılmasıdır.</a:t>
            </a:r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Seni </a:t>
            </a:r>
            <a:r>
              <a:rPr lang="tr-TR" b="1" dirty="0"/>
              <a:t>şirketten</a:t>
            </a:r>
            <a:r>
              <a:rPr lang="tr-TR" dirty="0"/>
              <a:t> aradılar.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3526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b="1" u="sng" dirty="0"/>
              <a:t>Ad aktarması şu ilişkiler çerçevesinde kurulabilir:</a:t>
            </a:r>
            <a:endParaRPr lang="tr-TR" dirty="0"/>
          </a:p>
          <a:p>
            <a:r>
              <a:rPr lang="tr-TR" b="1" dirty="0"/>
              <a:t>İç-Dış İlişkisi: </a:t>
            </a:r>
            <a:r>
              <a:rPr lang="tr-TR" dirty="0"/>
              <a:t>Bir varlığın dışı söylenerek içi ya da içi söylenerek dışı kastedilir. </a:t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</a:t>
            </a:r>
            <a:r>
              <a:rPr lang="tr-TR" b="1" dirty="0"/>
              <a:t>Evi</a:t>
            </a:r>
            <a:r>
              <a:rPr lang="tr-TR" dirty="0"/>
              <a:t> gelecek hafta taşıyoruz.  (Evin eşyalarını)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 </a:t>
            </a:r>
            <a:r>
              <a:rPr lang="tr-TR" b="1" dirty="0"/>
              <a:t>Çayı</a:t>
            </a:r>
            <a:r>
              <a:rPr lang="tr-TR" dirty="0"/>
              <a:t> ocağa koyuver.               (Çaydanlığı) 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9192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tr-TR" b="1" dirty="0"/>
              <a:t>Bütün-Parça İlişkisi: </a:t>
            </a:r>
            <a:r>
              <a:rPr lang="tr-TR" dirty="0"/>
              <a:t>Bir varlığın bütünü söylenerek parçası, parçası söylenerek bütünü kastedilir.</a:t>
            </a:r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Sokağın </a:t>
            </a:r>
            <a:r>
              <a:rPr lang="tr-TR" dirty="0" smtClean="0"/>
              <a:t>ilk girişindeki</a:t>
            </a:r>
            <a:r>
              <a:rPr lang="tr-TR" dirty="0"/>
              <a:t> </a:t>
            </a:r>
            <a:r>
              <a:rPr lang="tr-TR" b="1" dirty="0"/>
              <a:t>apartmanda</a:t>
            </a:r>
            <a:r>
              <a:rPr lang="tr-TR" dirty="0"/>
              <a:t> oturuyorum.  (Apartmanın dairesi)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Herkes başının üstünde bir </a:t>
            </a:r>
            <a:r>
              <a:rPr lang="tr-TR" b="1" dirty="0"/>
              <a:t>çatı</a:t>
            </a:r>
            <a:r>
              <a:rPr lang="tr-TR" dirty="0"/>
              <a:t> olmasını ister.    (Ev)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4572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Somut-Soyut İlişkisi: </a:t>
            </a:r>
            <a:r>
              <a:rPr lang="tr-TR" dirty="0"/>
              <a:t>Soyut bir kavram söylenerek somut bir varlık kastedilir.</a:t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Düşük bir maaşla beş </a:t>
            </a:r>
            <a:r>
              <a:rPr lang="tr-TR" b="1" dirty="0"/>
              <a:t>canı</a:t>
            </a:r>
            <a:r>
              <a:rPr lang="tr-TR" dirty="0"/>
              <a:t> besliyor. (İnsan)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471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Sanatçı-Eser İlişkisi: </a:t>
            </a:r>
            <a:r>
              <a:rPr lang="tr-TR" dirty="0"/>
              <a:t>Sanatçının adı söylenerek eseri ya da eserleri kastedilir.</a:t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Biz </a:t>
            </a:r>
            <a:r>
              <a:rPr lang="tr-TR" b="1" dirty="0"/>
              <a:t>Yahya Kemal’i</a:t>
            </a:r>
            <a:r>
              <a:rPr lang="tr-TR" dirty="0"/>
              <a:t> okuyarak yetiştik.  (Romanını)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1011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Yer (Şehir, Kasaba, Köy) – İnsan İlişkisi: </a:t>
            </a:r>
            <a:r>
              <a:rPr lang="tr-TR" dirty="0"/>
              <a:t>Yer adı söylenerek insan adı kastedilir.</a:t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Takımı şampiyon olunca tüm </a:t>
            </a:r>
            <a:r>
              <a:rPr lang="tr-TR" b="1" dirty="0"/>
              <a:t>Adana</a:t>
            </a:r>
            <a:r>
              <a:rPr lang="tr-TR" dirty="0"/>
              <a:t> bayram etti. (Şehir halkı)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 Törende bütün </a:t>
            </a:r>
            <a:r>
              <a:rPr lang="tr-TR" b="1" dirty="0"/>
              <a:t>kasaba</a:t>
            </a:r>
            <a:r>
              <a:rPr lang="tr-TR" dirty="0"/>
              <a:t> meydanda toplanmıştı.</a:t>
            </a:r>
            <a:r>
              <a:rPr lang="tr-TR" b="1" dirty="0"/>
              <a:t>   </a:t>
            </a:r>
            <a:r>
              <a:rPr lang="tr-TR" dirty="0"/>
              <a:t>(Kasaba halkı)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1275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tr-TR" b="1" dirty="0"/>
              <a:t>Şehir-Yönetim ilişkisi:</a:t>
            </a:r>
            <a:r>
              <a:rPr lang="tr-TR" dirty="0"/>
              <a:t> Bir ülkenin başkenti söylenerek yöneticileri kastedilir.</a:t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</a:t>
            </a:r>
            <a:r>
              <a:rPr lang="tr-TR" b="1" dirty="0"/>
              <a:t>Ankara</a:t>
            </a:r>
            <a:r>
              <a:rPr lang="tr-TR" dirty="0"/>
              <a:t> bu olayda duyarsız kaldı.   (Devlet yöneticileri)</a:t>
            </a:r>
          </a:p>
          <a:p>
            <a:r>
              <a:rPr lang="tr-TR" b="1" dirty="0"/>
              <a:t>Yön – Bölge, İnsan İlişkisi: </a:t>
            </a:r>
            <a:r>
              <a:rPr lang="tr-TR" dirty="0"/>
              <a:t>Yön adı söylenerek o yerde oturan insanlar kastedilir.</a:t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</a:t>
            </a:r>
            <a:r>
              <a:rPr lang="tr-TR" b="1" dirty="0"/>
              <a:t>Batı</a:t>
            </a:r>
            <a:r>
              <a:rPr lang="tr-TR" dirty="0"/>
              <a:t>’nın tavrını anlamak güç.  (Avrupa ülkeleri) 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33030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Bir Kap Söyleyip İçindekileri Çağrıştırma: </a:t>
            </a:r>
            <a:endParaRPr lang="tr-TR" dirty="0"/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</a:t>
            </a:r>
            <a:r>
              <a:rPr lang="tr-TR" b="1" dirty="0"/>
              <a:t>Bardağını</a:t>
            </a:r>
            <a:r>
              <a:rPr lang="tr-TR" dirty="0"/>
              <a:t> bitir de sana çay doldurayım.  (Çayını bitir) 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303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2. </a:t>
            </a:r>
            <a:r>
              <a:rPr lang="tr-TR" b="1" dirty="0"/>
              <a:t>Anlam (Deyim) Aktarması</a:t>
            </a:r>
            <a:br>
              <a:rPr lang="tr-TR" b="1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772816"/>
            <a:ext cx="6777317" cy="4059813"/>
          </a:xfrm>
        </p:spPr>
        <p:txBody>
          <a:bodyPr>
            <a:normAutofit/>
          </a:bodyPr>
          <a:lstStyle/>
          <a:p>
            <a:r>
              <a:rPr lang="tr-TR" dirty="0" smtClean="0"/>
              <a:t>Anlam </a:t>
            </a:r>
            <a:r>
              <a:rPr lang="tr-TR" dirty="0"/>
              <a:t>aktarması, anlatımı güçlendirmek ya da duygu ve düşünceleri kısa yoldan anlatmak için başvurulan bir yöntemdir.</a:t>
            </a:r>
          </a:p>
          <a:p>
            <a:r>
              <a:rPr lang="tr-TR" b="1" dirty="0" smtClean="0"/>
              <a:t>İstiare , teşbih </a:t>
            </a:r>
            <a:r>
              <a:rPr lang="tr-TR" dirty="0" smtClean="0"/>
              <a:t>gibi sanatlar deyim aktarmasına dayanır.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9019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u="sng" dirty="0"/>
              <a:t>Deyim aktarmalarını şu alt bölümlerde inceleyebiliriz:</a:t>
            </a:r>
            <a:endParaRPr lang="tr-TR" dirty="0"/>
          </a:p>
          <a:p>
            <a:r>
              <a:rPr lang="tr-TR" b="1" dirty="0"/>
              <a:t>İnsandan Doğaya Aktarma: </a:t>
            </a:r>
            <a:r>
              <a:rPr lang="tr-TR" dirty="0"/>
              <a:t>Organ adları ya da giysi parçalarının doğaya aktarımı şeklinde olursa </a:t>
            </a:r>
            <a:r>
              <a:rPr lang="tr-TR" b="1" dirty="0"/>
              <a:t>yan anlamlı </a:t>
            </a:r>
            <a:r>
              <a:rPr lang="tr-TR" dirty="0"/>
              <a:t>kelime, </a:t>
            </a:r>
            <a:r>
              <a:rPr lang="tr-TR" b="1" dirty="0"/>
              <a:t>kişileştirme </a:t>
            </a:r>
            <a:r>
              <a:rPr lang="tr-TR" dirty="0"/>
              <a:t>şeklinde olursa mecaz anlamlı kelime ortaya çıkar</a:t>
            </a:r>
          </a:p>
        </p:txBody>
      </p:sp>
    </p:spTree>
    <p:extLst>
      <p:ext uri="{BB962C8B-B14F-4D97-AF65-F5344CB8AC3E}">
        <p14:creationId xmlns:p14="http://schemas.microsoft.com/office/powerpoint/2010/main" xmlns="" val="327387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Sözcükler tek ve çok anlamlı olmak üzere iki gruba ayrılır.</a:t>
            </a:r>
          </a:p>
          <a:p>
            <a:pPr lvl="1"/>
            <a:r>
              <a:rPr lang="tr-TR" dirty="0" smtClean="0"/>
              <a:t>Termometre</a:t>
            </a:r>
          </a:p>
          <a:p>
            <a:pPr lvl="1"/>
            <a:r>
              <a:rPr lang="tr-TR" dirty="0" smtClean="0"/>
              <a:t>Göz</a:t>
            </a:r>
          </a:p>
          <a:p>
            <a:pPr lvl="1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2988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Bir </a:t>
            </a:r>
            <a:r>
              <a:rPr lang="tr-TR" b="1" dirty="0"/>
              <a:t>diş</a:t>
            </a:r>
            <a:r>
              <a:rPr lang="tr-TR" dirty="0"/>
              <a:t> sarımsak ( Yan Anlam )</a:t>
            </a:r>
            <a:br>
              <a:rPr lang="tr-TR" dirty="0"/>
            </a:br>
            <a:r>
              <a:rPr lang="tr-TR" b="1" dirty="0"/>
              <a:t>» Gülen</a:t>
            </a:r>
            <a:r>
              <a:rPr lang="tr-TR" dirty="0"/>
              <a:t> Güneş       ( Mecaz Anlam </a:t>
            </a:r>
            <a:r>
              <a:rPr lang="tr-TR" dirty="0" smtClean="0"/>
              <a:t>)</a:t>
            </a:r>
          </a:p>
          <a:p>
            <a:endParaRPr lang="tr-TR" dirty="0"/>
          </a:p>
          <a:p>
            <a:r>
              <a:rPr lang="tr-TR" b="1" dirty="0" smtClean="0"/>
              <a:t>Yollar </a:t>
            </a:r>
            <a:r>
              <a:rPr lang="tr-TR" dirty="0" smtClean="0"/>
              <a:t>yine anlatıyor hasreti</a:t>
            </a:r>
            <a:r>
              <a:rPr lang="tr-TR" dirty="0"/>
              <a:t> </a:t>
            </a:r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959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Doğadan İnsana Aktarma: </a:t>
            </a:r>
            <a:r>
              <a:rPr lang="tr-TR" dirty="0"/>
              <a:t>Doğayla ilgili öğelerin insan için kullanılmasıdır.</a:t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 Aslanım</a:t>
            </a:r>
            <a:r>
              <a:rPr lang="tr-TR" dirty="0"/>
              <a:t>, yaptığın bu iş doğru değil!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O </a:t>
            </a:r>
            <a:r>
              <a:rPr lang="tr-TR" b="1" dirty="0"/>
              <a:t>tilkiye</a:t>
            </a:r>
            <a:r>
              <a:rPr lang="tr-TR" dirty="0"/>
              <a:t> söyle, borcunu ödesin.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Senin kadar </a:t>
            </a:r>
            <a:r>
              <a:rPr lang="tr-TR" b="1" dirty="0"/>
              <a:t>pişkinini</a:t>
            </a:r>
            <a:r>
              <a:rPr lang="tr-TR" dirty="0"/>
              <a:t> de görmedim.</a:t>
            </a:r>
            <a:br>
              <a:rPr lang="tr-TR" dirty="0"/>
            </a:br>
            <a:r>
              <a:rPr lang="tr-TR" b="1" dirty="0"/>
              <a:t>» Paslanmış</a:t>
            </a:r>
            <a:r>
              <a:rPr lang="tr-TR" dirty="0"/>
              <a:t> beyinlerle olmaz bu iş. 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9884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Doğayla İlgili Kavramların Doğaya Aktarılması: </a:t>
            </a:r>
            <a:r>
              <a:rPr lang="tr-TR" dirty="0"/>
              <a:t>Doğayla ilgili öğelerin doğanın bir başka öğesi için kullanılmasıdır.</a:t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Karlar </a:t>
            </a:r>
            <a:r>
              <a:rPr lang="tr-TR" b="1" dirty="0"/>
              <a:t>uçuşurdu</a:t>
            </a:r>
            <a:r>
              <a:rPr lang="tr-TR" dirty="0"/>
              <a:t> camlarda.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Rüzgârlar </a:t>
            </a:r>
            <a:r>
              <a:rPr lang="tr-TR" b="1" dirty="0"/>
              <a:t>ulurdu</a:t>
            </a:r>
            <a:r>
              <a:rPr lang="tr-TR" dirty="0"/>
              <a:t> sabaha kadar.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6489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tr-TR" b="1" dirty="0"/>
              <a:t>Duyular Arası Aktarma: </a:t>
            </a:r>
            <a:r>
              <a:rPr lang="tr-TR" dirty="0"/>
              <a:t>Bir duyuya ait olan kavramların başka duyular ile birlikte kullanılmasıdır.</a:t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</a:t>
            </a:r>
            <a:r>
              <a:rPr lang="tr-TR" b="1" dirty="0"/>
              <a:t>Acı</a:t>
            </a:r>
            <a:r>
              <a:rPr lang="tr-TR" dirty="0"/>
              <a:t> bir çığlık duyuldu. (Tat alma duyusundan işitme duyusuna)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</a:t>
            </a:r>
            <a:r>
              <a:rPr lang="tr-TR" b="1" dirty="0"/>
              <a:t>Keskin</a:t>
            </a:r>
            <a:r>
              <a:rPr lang="tr-TR" dirty="0"/>
              <a:t> bir koku içeriye yayılmıştı. (Dokunma duyusundan koklama duyusuna)</a:t>
            </a:r>
            <a:br>
              <a:rPr lang="tr-TR" dirty="0"/>
            </a:br>
            <a:r>
              <a:rPr lang="tr-TR" b="1" dirty="0"/>
              <a:t>» Yumuşak</a:t>
            </a:r>
            <a:r>
              <a:rPr lang="tr-TR" dirty="0"/>
              <a:t> bir sesi var. (Dokunma duyusundan işitme duyusuna)</a:t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4371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Üzgündü deniz yine gülmüyordu.</a:t>
            </a:r>
          </a:p>
          <a:p>
            <a:r>
              <a:rPr lang="tr-TR" dirty="0" smtClean="0"/>
              <a:t>Ay damladı geceme</a:t>
            </a:r>
          </a:p>
          <a:p>
            <a:r>
              <a:rPr lang="tr-TR" dirty="0"/>
              <a:t>Babası faturayı görünce </a:t>
            </a:r>
            <a:r>
              <a:rPr lang="tr-TR" dirty="0" smtClean="0"/>
              <a:t>kükredi</a:t>
            </a:r>
          </a:p>
          <a:p>
            <a:r>
              <a:rPr lang="tr-TR" dirty="0"/>
              <a:t> Yanık bir türkü tutturdu. </a:t>
            </a: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8089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b="1" dirty="0" smtClean="0"/>
              <a:t>3.Dolaylama</a:t>
            </a:r>
            <a:endParaRPr lang="tr-TR" b="1" dirty="0"/>
          </a:p>
          <a:p>
            <a:r>
              <a:rPr lang="tr-TR" dirty="0"/>
              <a:t>Söze etkileyicilik katmak için, tek sözcükle ifade edilebilen bir kavramı birden çok sözcükle ifade etmeye </a:t>
            </a:r>
            <a:r>
              <a:rPr lang="tr-TR" b="1" dirty="0"/>
              <a:t>dolaylama</a:t>
            </a:r>
            <a:r>
              <a:rPr lang="tr-TR" dirty="0"/>
              <a:t> denir.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9138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92500"/>
          </a:bodyPr>
          <a:lstStyle/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Tür adları için kullanılanlar</a:t>
            </a:r>
            <a:r>
              <a:rPr lang="tr-TR" dirty="0"/>
              <a:t>:</a:t>
            </a:r>
            <a:br>
              <a:rPr lang="tr-TR" dirty="0"/>
            </a:br>
            <a:r>
              <a:rPr lang="tr-TR" dirty="0"/>
              <a:t>File bekçisi (kaleci), meşin yuvarlak (top),  bacasız sanayi (turizm),  delikli demir (tüfek),  evin direği (baba), beyaz perde(sinema), beyaz cam (televizyon), ekmek kapısı (iş), baba ocağı (yurt, ev)…</a:t>
            </a:r>
          </a:p>
          <a:p>
            <a:r>
              <a:rPr lang="tr-TR" b="1" dirty="0"/>
              <a:t>Yer adları için kullanılanlar</a:t>
            </a:r>
            <a:r>
              <a:rPr lang="tr-TR" dirty="0"/>
              <a:t>:</a:t>
            </a:r>
            <a:br>
              <a:rPr lang="tr-TR" dirty="0"/>
            </a:br>
            <a:r>
              <a:rPr lang="tr-TR" dirty="0"/>
              <a:t>Altın boynuz (Haliç), Kara kıta (Afrika), Yavru vatan (Kıbrıs), Güller diyarı (Isparta), Kızıl gezegen (Mars), Yedi tepeli şehir (İstanbul), Medeniyetler beşiği (Mezopotamya), Ege’nin incisi (İzmir)…</a:t>
            </a:r>
          </a:p>
          <a:p>
            <a:r>
              <a:rPr lang="tr-TR" b="1" dirty="0"/>
              <a:t>Kişi adları için kullanılanlar: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Ulu önder (Atatürk), Sanat güneşi (Zeki Müren), Minik serçe (Sezen Aksu), Cep </a:t>
            </a:r>
            <a:r>
              <a:rPr lang="tr-TR" dirty="0" err="1"/>
              <a:t>Herkülü</a:t>
            </a:r>
            <a:r>
              <a:rPr lang="tr-TR" dirty="0"/>
              <a:t> (Naim Süleymanoğlu)…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1615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4.Güzel </a:t>
            </a:r>
            <a:r>
              <a:rPr lang="tr-TR" b="1" dirty="0"/>
              <a:t>Adlandırma</a:t>
            </a:r>
            <a:br>
              <a:rPr lang="tr-TR" b="1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Günlük </a:t>
            </a:r>
            <a:r>
              <a:rPr lang="tr-TR" dirty="0"/>
              <a:t>yaşamda söylenmesi kaba sayılan bazı sözlerin daha ince ve güzel bir şekilde söylenmesine </a:t>
            </a:r>
            <a:r>
              <a:rPr lang="tr-TR" b="1" dirty="0"/>
              <a:t>güzel adlandırma</a:t>
            </a:r>
            <a:r>
              <a:rPr lang="tr-TR" dirty="0"/>
              <a:t> denir.</a:t>
            </a:r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Sevilen biri için “</a:t>
            </a:r>
            <a:r>
              <a:rPr lang="tr-TR" b="1" dirty="0"/>
              <a:t>öldü</a:t>
            </a:r>
            <a:r>
              <a:rPr lang="tr-TR" dirty="0"/>
              <a:t>” sözcüğü yerine </a:t>
            </a:r>
            <a:r>
              <a:rPr lang="tr-TR" b="1" dirty="0"/>
              <a:t>“hayata gözlerini yumdu, sizlere ömür, son yolculuğuna çıktı, onu kaybettik” </a:t>
            </a:r>
            <a:r>
              <a:rPr lang="tr-TR" dirty="0"/>
              <a:t>sözlerinin kullanılması.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Tüberküloz (verem) yerine </a:t>
            </a:r>
            <a:r>
              <a:rPr lang="tr-TR" b="1" dirty="0"/>
              <a:t>“ince hastalık”</a:t>
            </a:r>
            <a:r>
              <a:rPr lang="tr-TR" dirty="0"/>
              <a:t> sözünün kullanılması.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9862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5. Kinaye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 sözcüğün hem gerçek hem de mecaz anlama gelecek şekilde kullanılmasıdır. Asıl amaçlanan ise mecaz anlamdır.</a:t>
            </a:r>
          </a:p>
          <a:p>
            <a:r>
              <a:rPr lang="tr-TR" dirty="0" smtClean="0"/>
              <a:t>Onun kapısı herkese açıktır.</a:t>
            </a:r>
          </a:p>
          <a:p>
            <a:r>
              <a:rPr lang="tr-TR" dirty="0" smtClean="0"/>
              <a:t>Kulağı deliktir.</a:t>
            </a:r>
          </a:p>
          <a:p>
            <a:r>
              <a:rPr lang="tr-TR" dirty="0" smtClean="0"/>
              <a:t>Sırtında ağır bir yük vardı.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0775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6. Tariz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Anlatılmak istenenin tam tersinin ifade edilmesidir.</a:t>
            </a:r>
          </a:p>
          <a:p>
            <a:r>
              <a:rPr lang="tr-TR" dirty="0" smtClean="0"/>
              <a:t>O kadar güzeldi ki bekar öldü.</a:t>
            </a:r>
          </a:p>
          <a:p>
            <a:r>
              <a:rPr lang="tr-TR" dirty="0" smtClean="0"/>
              <a:t>O kadar zeki ki kırk kere anlat.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1265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Tek anlam                       gerçek anlam</a:t>
            </a:r>
          </a:p>
          <a:p>
            <a:r>
              <a:rPr lang="tr-TR" dirty="0" smtClean="0"/>
              <a:t>Çok anlamlılık                 yan anlam</a:t>
            </a:r>
          </a:p>
          <a:p>
            <a:pPr marL="3657600" lvl="8" indent="0">
              <a:buNone/>
            </a:pPr>
            <a:r>
              <a:rPr lang="tr-TR" sz="3200" dirty="0" smtClean="0"/>
              <a:t>      mecaz anlam</a:t>
            </a:r>
          </a:p>
          <a:p>
            <a:pPr marL="3657600" lvl="8" indent="0">
              <a:buNone/>
            </a:pPr>
            <a:r>
              <a:rPr lang="tr-TR" sz="3200" dirty="0"/>
              <a:t> </a:t>
            </a:r>
            <a:r>
              <a:rPr lang="tr-TR" sz="3200" dirty="0" smtClean="0"/>
              <a:t>     terim anlam</a:t>
            </a:r>
            <a:endParaRPr lang="tr-TR" sz="3200" dirty="0"/>
          </a:p>
        </p:txBody>
      </p:sp>
      <p:sp>
        <p:nvSpPr>
          <p:cNvPr id="5" name="Sağ Ok 4"/>
          <p:cNvSpPr/>
          <p:nvPr/>
        </p:nvSpPr>
        <p:spPr>
          <a:xfrm>
            <a:off x="3491880" y="2492896"/>
            <a:ext cx="100811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8889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7. Somutlaştırma Soyutlaştırma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tr-TR" b="1" dirty="0"/>
              <a:t>SOYUTLAŞTIRMA</a:t>
            </a:r>
            <a:endParaRPr lang="tr-TR" dirty="0"/>
          </a:p>
          <a:p>
            <a:pPr fontAlgn="base"/>
            <a:r>
              <a:rPr lang="tr-TR" dirty="0"/>
              <a:t>Somut bir sözcüğün anlam genişlemesi yoluyla soyut anlam kazanmasıdır.</a:t>
            </a:r>
          </a:p>
          <a:p>
            <a:pPr fontAlgn="base"/>
            <a:r>
              <a:rPr lang="tr-TR" dirty="0"/>
              <a:t>Bu işte kesinlikle onun </a:t>
            </a:r>
            <a:r>
              <a:rPr lang="tr-TR" b="1" dirty="0"/>
              <a:t>parmağı</a:t>
            </a:r>
            <a:r>
              <a:rPr lang="tr-TR" dirty="0"/>
              <a:t> var. </a:t>
            </a:r>
            <a:r>
              <a:rPr lang="tr-TR" dirty="0" smtClean="0"/>
              <a:t>Başarının</a:t>
            </a:r>
            <a:r>
              <a:rPr lang="tr-TR" dirty="0"/>
              <a:t> </a:t>
            </a:r>
            <a:r>
              <a:rPr lang="tr-TR" b="1" dirty="0"/>
              <a:t>anahtarı </a:t>
            </a:r>
            <a:r>
              <a:rPr lang="tr-TR" dirty="0"/>
              <a:t>çalışmaktır.                     </a:t>
            </a:r>
            <a:endParaRPr lang="tr-TR" dirty="0" smtClean="0"/>
          </a:p>
          <a:p>
            <a:pPr fontAlgn="base"/>
            <a:r>
              <a:rPr lang="tr-TR" dirty="0"/>
              <a:t> </a:t>
            </a:r>
            <a:r>
              <a:rPr lang="tr-TR" dirty="0" smtClean="0"/>
              <a:t>Olaylara </a:t>
            </a:r>
            <a:r>
              <a:rPr lang="tr-TR" dirty="0"/>
              <a:t>bir de bu </a:t>
            </a:r>
            <a:r>
              <a:rPr lang="tr-TR" b="1" dirty="0"/>
              <a:t>pencereden</a:t>
            </a:r>
            <a:r>
              <a:rPr lang="tr-TR" dirty="0"/>
              <a:t> bak. </a:t>
            </a:r>
          </a:p>
        </p:txBody>
      </p:sp>
    </p:spTree>
    <p:extLst>
      <p:ext uri="{BB962C8B-B14F-4D97-AF65-F5344CB8AC3E}">
        <p14:creationId xmlns:p14="http://schemas.microsoft.com/office/powerpoint/2010/main" xmlns="" val="69437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tr-TR" b="1" dirty="0"/>
              <a:t>SOMUTLAŞTIRMA</a:t>
            </a:r>
            <a:endParaRPr lang="tr-TR" dirty="0"/>
          </a:p>
          <a:p>
            <a:pPr fontAlgn="base"/>
            <a:r>
              <a:rPr lang="tr-TR" dirty="0"/>
              <a:t>Soyut bir sözcüğün anlam genişlemesi yoluyla somut anlam kazanmasıdır</a:t>
            </a:r>
            <a:r>
              <a:rPr lang="tr-TR" dirty="0" smtClean="0"/>
              <a:t>. Genellikle benzetme ile yapılır.</a:t>
            </a:r>
          </a:p>
          <a:p>
            <a:pPr fontAlgn="base"/>
            <a:r>
              <a:rPr lang="tr-TR" dirty="0" smtClean="0"/>
              <a:t>Aşk beyaz bir güvercin.</a:t>
            </a:r>
          </a:p>
          <a:p>
            <a:pPr fontAlgn="base"/>
            <a:r>
              <a:rPr lang="tr-TR" dirty="0" smtClean="0"/>
              <a:t>İyilerin ömrü azdır.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3675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SÖZCÜKLER ARASI ANLAM İLİŞKİLERİ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1.Eş Anlamlı Sözcükler</a:t>
            </a:r>
          </a:p>
          <a:p>
            <a:r>
              <a:rPr lang="tr-TR" dirty="0" smtClean="0"/>
              <a:t>Yazılışları </a:t>
            </a:r>
            <a:r>
              <a:rPr lang="tr-TR" dirty="0"/>
              <a:t>ve okunuşları farklı olmasına rağmen aynı anlamı taşıyan sözcüklerdir. Bu tür sözcükler birbirlerinin yerine kullanılabilir. Eş anlamlılık çoğunlukla Türkçe sözcüklerle dilimize yabancı dillerden girmiş sözcükler arasındadır.</a:t>
            </a:r>
          </a:p>
        </p:txBody>
      </p:sp>
    </p:spTree>
    <p:extLst>
      <p:ext uri="{BB962C8B-B14F-4D97-AF65-F5344CB8AC3E}">
        <p14:creationId xmlns:p14="http://schemas.microsoft.com/office/powerpoint/2010/main" xmlns="" val="82426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Özgün-orijinal</a:t>
            </a:r>
          </a:p>
          <a:p>
            <a:r>
              <a:rPr lang="tr-TR" dirty="0" smtClean="0"/>
              <a:t>Biçem- üslup</a:t>
            </a:r>
          </a:p>
          <a:p>
            <a:r>
              <a:rPr lang="tr-TR" dirty="0" smtClean="0"/>
              <a:t>İçerik-konu</a:t>
            </a:r>
          </a:p>
          <a:p>
            <a:r>
              <a:rPr lang="tr-TR" dirty="0" smtClean="0"/>
              <a:t>Fark-nüans</a:t>
            </a:r>
          </a:p>
          <a:p>
            <a:r>
              <a:rPr lang="tr-TR" dirty="0" smtClean="0"/>
              <a:t>Ahenk-uyum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2909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tr-TR" b="1" dirty="0"/>
              <a:t>Eş Sesli (Sesteş) Kelimeler</a:t>
            </a:r>
          </a:p>
          <a:p>
            <a:r>
              <a:rPr lang="tr-TR" dirty="0"/>
              <a:t>Yazılış ve okunuşları aynı olan; ama anlamları birbirinden farklı olan sözcüklere </a:t>
            </a:r>
            <a:r>
              <a:rPr lang="tr-TR" b="1" dirty="0"/>
              <a:t>eş sesli (sesteş) sözcükler </a:t>
            </a:r>
            <a:r>
              <a:rPr lang="tr-TR" dirty="0"/>
              <a:t>denir. Bunlar yalın hâlde olabildikleri gibi ek almış hâlde de olabilirler.</a:t>
            </a:r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u="sng" dirty="0"/>
              <a:t>Yol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Bu </a:t>
            </a:r>
            <a:r>
              <a:rPr lang="tr-TR" b="1" dirty="0"/>
              <a:t>yolu</a:t>
            </a:r>
            <a:r>
              <a:rPr lang="tr-TR" dirty="0"/>
              <a:t> takip etmemiz gerek. (yol: Bir yerden bir yere ulaşmak için üzerinde yürüdüğümüz yer) </a:t>
            </a:r>
            <a:r>
              <a:rPr lang="tr-TR" b="1" dirty="0"/>
              <a:t>»</a:t>
            </a:r>
            <a:r>
              <a:rPr lang="tr-TR" dirty="0"/>
              <a:t> Kardeşimle birlikte bahçedeki otları </a:t>
            </a:r>
            <a:r>
              <a:rPr lang="tr-TR" b="1" dirty="0"/>
              <a:t>yolduk</a:t>
            </a:r>
            <a:r>
              <a:rPr lang="tr-TR" dirty="0"/>
              <a:t>. 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6213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tr-TR" b="1" dirty="0"/>
              <a:t>Zıt (Karşıt) Anlamlı Kelimeler</a:t>
            </a:r>
          </a:p>
          <a:p>
            <a:r>
              <a:rPr lang="tr-TR" dirty="0"/>
              <a:t>Anlamca birbirinin karşıtı olan, birbiriyle çelişen kelimelere </a:t>
            </a:r>
            <a:r>
              <a:rPr lang="tr-TR" b="1" dirty="0"/>
              <a:t>zıt anlamlı kelimeler</a:t>
            </a:r>
            <a:r>
              <a:rPr lang="tr-TR" dirty="0"/>
              <a:t> adı verilir. Türkçemizde her sözcüğün eş anlamlısı olmadığı gibi zıt anlamlısı da yoktur. Zıt anlamlı sözcükler genellikle nitelik veya nicelik bildiren sözcüklerde yani sıfat ve zarf özelliğindeki sözcüklerde bulunur.</a:t>
            </a:r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uzak ↔ yakın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bulanık ↔ berrak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kirli ↔ temiz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ileri ↔ geri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güzel ↔ çirkin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iç ↔ dış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3040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Yanıma erken </a:t>
            </a:r>
            <a:r>
              <a:rPr lang="tr-TR" b="1" dirty="0" smtClean="0"/>
              <a:t>gel</a:t>
            </a:r>
          </a:p>
          <a:p>
            <a:r>
              <a:rPr lang="tr-TR" b="1" dirty="0" smtClean="0"/>
              <a:t>Yürüdü </a:t>
            </a:r>
            <a:r>
              <a:rPr lang="tr-TR" dirty="0" smtClean="0"/>
              <a:t>karların üzerinde</a:t>
            </a:r>
          </a:p>
          <a:p>
            <a:r>
              <a:rPr lang="tr-TR" dirty="0" smtClean="0"/>
              <a:t>Ak akçe</a:t>
            </a:r>
            <a:r>
              <a:rPr lang="tr-TR" b="1" dirty="0" smtClean="0"/>
              <a:t> kara </a:t>
            </a:r>
            <a:r>
              <a:rPr lang="tr-TR" dirty="0" smtClean="0"/>
              <a:t>gün içindir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4804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/>
              <a:t>Nicel ve Nitel Anlamlı Sözcükler</a:t>
            </a:r>
            <a:br>
              <a:rPr lang="tr-TR" b="1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b="1" dirty="0" smtClean="0"/>
              <a:t>Nicel </a:t>
            </a:r>
            <a:r>
              <a:rPr lang="tr-TR" b="1" dirty="0"/>
              <a:t>Anlamlı Kelimeler</a:t>
            </a:r>
          </a:p>
          <a:p>
            <a:r>
              <a:rPr lang="tr-TR" dirty="0"/>
              <a:t>Kavramların sayılabilen, ölçülebilen, azalıp çoğalabilen özelliklerini gösteren sözcüklere </a:t>
            </a:r>
            <a:r>
              <a:rPr lang="tr-TR" b="1" dirty="0"/>
              <a:t>nicel anlamlı sözcükler</a:t>
            </a:r>
            <a:r>
              <a:rPr lang="tr-TR" dirty="0"/>
              <a:t> denir.</a:t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Bu binadaki dairelerin oldukça </a:t>
            </a:r>
            <a:r>
              <a:rPr lang="tr-TR" b="1" dirty="0"/>
              <a:t>geniş </a:t>
            </a:r>
            <a:r>
              <a:rPr lang="tr-TR" dirty="0"/>
              <a:t>odaları var. </a:t>
            </a:r>
            <a:r>
              <a:rPr lang="tr-TR" b="1" dirty="0"/>
              <a:t>»</a:t>
            </a:r>
            <a:r>
              <a:rPr lang="tr-TR" dirty="0"/>
              <a:t> Ağacın </a:t>
            </a:r>
            <a:r>
              <a:rPr lang="tr-TR" b="1" dirty="0"/>
              <a:t>uzun </a:t>
            </a:r>
            <a:r>
              <a:rPr lang="tr-TR" dirty="0"/>
              <a:t>dallarını testereyle kestim.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7177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097379"/>
            <a:ext cx="6777317" cy="4779893"/>
          </a:xfrm>
        </p:spPr>
        <p:txBody>
          <a:bodyPr>
            <a:normAutofit/>
          </a:bodyPr>
          <a:lstStyle/>
          <a:p>
            <a:r>
              <a:rPr lang="tr-TR" b="1" dirty="0"/>
              <a:t>Nitel Anlamlı Kelimeler</a:t>
            </a:r>
          </a:p>
          <a:p>
            <a:r>
              <a:rPr lang="tr-TR" dirty="0"/>
              <a:t>Varlıkların nasıl olduğunu, niteliğini gösteren; sayılamayan, ölçülemeyen bir değeri, özelliği ifade eden sözcüklere “</a:t>
            </a:r>
            <a:r>
              <a:rPr lang="tr-TR" b="1" dirty="0"/>
              <a:t>nitel anlamlı sözcükler</a:t>
            </a:r>
            <a:r>
              <a:rPr lang="tr-TR" dirty="0"/>
              <a:t>” denir.</a:t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 Ekşi </a:t>
            </a:r>
            <a:r>
              <a:rPr lang="tr-TR" dirty="0"/>
              <a:t>yoğurdu ayran yaparak değerlendirebilirsin.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Annemin </a:t>
            </a:r>
            <a:r>
              <a:rPr lang="tr-TR" b="1" dirty="0"/>
              <a:t>lezzetli </a:t>
            </a:r>
            <a:r>
              <a:rPr lang="tr-TR" dirty="0"/>
              <a:t>yemekleri burnumda tütüyor.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9260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052736"/>
            <a:ext cx="6777317" cy="4779893"/>
          </a:xfrm>
        </p:spPr>
        <p:txBody>
          <a:bodyPr/>
          <a:lstStyle/>
          <a:p>
            <a:r>
              <a:rPr lang="tr-TR" b="1" dirty="0" err="1" smtClean="0"/>
              <a:t>NOT:</a:t>
            </a:r>
            <a:r>
              <a:rPr lang="tr-TR" dirty="0" err="1" smtClean="0"/>
              <a:t>Sözcükler</a:t>
            </a:r>
            <a:r>
              <a:rPr lang="tr-TR" dirty="0" smtClean="0"/>
              <a:t> </a:t>
            </a:r>
            <a:r>
              <a:rPr lang="tr-TR" dirty="0"/>
              <a:t>cümle içindeki kullanımına göre bazen nicel bazen de nitel anlamlı olabilir.</a:t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Okul yıllarında onunla </a:t>
            </a:r>
            <a:r>
              <a:rPr lang="tr-TR" b="1" dirty="0"/>
              <a:t>yakın </a:t>
            </a:r>
            <a:r>
              <a:rPr lang="tr-TR" dirty="0"/>
              <a:t>arkadaştık. 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Stadyum evimize çok </a:t>
            </a:r>
            <a:r>
              <a:rPr lang="tr-TR" b="1" dirty="0"/>
              <a:t>yakındı</a:t>
            </a:r>
            <a:r>
              <a:rPr lang="tr-TR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108605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Gerçek (Temel) Anlam</a:t>
            </a:r>
          </a:p>
          <a:p>
            <a:r>
              <a:rPr lang="tr-TR" b="1" dirty="0"/>
              <a:t>Gerçek anlam, </a:t>
            </a:r>
            <a:r>
              <a:rPr lang="tr-TR" dirty="0"/>
              <a:t>bir kelimenin aklımıza ilk gelen anlamıdır. Kelimelerin, sözlükte yer alan ilk anlamları da gerçek anlamlarıdır. Bu yüzden gerçek anlama, </a:t>
            </a:r>
            <a:r>
              <a:rPr lang="tr-TR" b="1" dirty="0"/>
              <a:t>sözlük anlamı </a:t>
            </a:r>
            <a:r>
              <a:rPr lang="tr-TR" dirty="0"/>
              <a:t>da denir.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6436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124744"/>
            <a:ext cx="6777317" cy="4707885"/>
          </a:xfrm>
        </p:spPr>
        <p:txBody>
          <a:bodyPr/>
          <a:lstStyle/>
          <a:p>
            <a:r>
              <a:rPr lang="tr-TR" b="1" dirty="0"/>
              <a:t>Genel ve Özel Anlamlı Kelimeler</a:t>
            </a:r>
          </a:p>
          <a:p>
            <a:r>
              <a:rPr lang="tr-TR" dirty="0"/>
              <a:t>Söylenişte tekil olmasına rağmen anlamca geniş kapsamlı olan sözcüklere </a:t>
            </a:r>
            <a:r>
              <a:rPr lang="tr-TR" b="1" dirty="0"/>
              <a:t>genel anlamlı sözcükler</a:t>
            </a:r>
            <a:r>
              <a:rPr lang="tr-TR" dirty="0"/>
              <a:t>; anlamca daha dar kapsamlı olan sözcüklere ise </a:t>
            </a:r>
            <a:r>
              <a:rPr lang="tr-TR" b="1" dirty="0"/>
              <a:t>özel anlamlı sözcükler</a:t>
            </a:r>
            <a:r>
              <a:rPr lang="tr-TR" dirty="0"/>
              <a:t> denir.</a:t>
            </a:r>
          </a:p>
          <a:p>
            <a:r>
              <a:rPr lang="tr-TR" dirty="0" smtClean="0"/>
              <a:t>   varlık </a:t>
            </a:r>
            <a:r>
              <a:rPr lang="tr-TR" dirty="0"/>
              <a:t>– canlı – bitki – çiçek – papatya</a:t>
            </a:r>
            <a:br>
              <a:rPr lang="tr-TR" dirty="0"/>
            </a:br>
            <a:r>
              <a:rPr lang="tr-TR" dirty="0" smtClean="0"/>
              <a:t>   GENEL </a:t>
            </a:r>
            <a:r>
              <a:rPr lang="tr-TR" dirty="0"/>
              <a:t> . . . . . .   ↔   . . . . .  ÖZEL</a:t>
            </a:r>
          </a:p>
        </p:txBody>
      </p:sp>
    </p:spTree>
    <p:extLst>
      <p:ext uri="{BB962C8B-B14F-4D97-AF65-F5344CB8AC3E}">
        <p14:creationId xmlns:p14="http://schemas.microsoft.com/office/powerpoint/2010/main" xmlns="" val="195954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Su hayattır.</a:t>
            </a:r>
          </a:p>
          <a:p>
            <a:r>
              <a:rPr lang="tr-TR" dirty="0" smtClean="0"/>
              <a:t>Bana bir bardak su getir.</a:t>
            </a:r>
          </a:p>
          <a:p>
            <a:r>
              <a:rPr lang="tr-TR" dirty="0" smtClean="0"/>
              <a:t>Gazete okumuyoruz artık.</a:t>
            </a:r>
          </a:p>
          <a:p>
            <a:r>
              <a:rPr lang="tr-TR" dirty="0" smtClean="0"/>
              <a:t>Masadaki gazeteyi bana getir.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9920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/>
              <a:t>Somut ve Soyut Anlamlı Kelimeler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 Somut</a:t>
            </a:r>
            <a:r>
              <a:rPr lang="tr-TR" b="1" dirty="0"/>
              <a:t> Anlamlı Kelimeler</a:t>
            </a:r>
          </a:p>
          <a:p>
            <a:r>
              <a:rPr lang="tr-TR" dirty="0"/>
              <a:t>Beş duyu organımız olan göz, deri, kulak, dil ve burundan en az biriyle algılayabildiğimiz varlıkları karşılayan sözcüklere “</a:t>
            </a:r>
            <a:r>
              <a:rPr lang="tr-TR" b="1" dirty="0"/>
              <a:t>somut anlamlı sözcükler</a:t>
            </a:r>
            <a:r>
              <a:rPr lang="tr-TR" dirty="0"/>
              <a:t>” denir. Bir başka deyişle elle tutup gözle görebildiğimiz, koklayıp tadabildiğimiz veya koklayabildiğimiz varlıkları karşılayan kelimelerdir.</a:t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dirty="0"/>
              <a:t>Rüzgâr, yağmur, soğuk, sıcak, ekşi,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4916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Soyut Anlamlı Kelimeler</a:t>
            </a:r>
          </a:p>
          <a:p>
            <a:r>
              <a:rPr lang="tr-TR" dirty="0"/>
              <a:t>Beş duyu organımızdan herhangi biriyle algılayamadığımız kavramları ifade eden sözcüklere “</a:t>
            </a:r>
            <a:r>
              <a:rPr lang="tr-TR" b="1" dirty="0"/>
              <a:t>soyut anlamlı sözcükler</a:t>
            </a:r>
            <a:r>
              <a:rPr lang="tr-TR" dirty="0"/>
              <a:t>” denir.</a:t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 </a:t>
            </a:r>
            <a:r>
              <a:rPr lang="tr-TR" dirty="0"/>
              <a:t>Kin, iyilik, kötülük, nefret,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4434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Giderken hasretini de koydum heybeme</a:t>
            </a:r>
          </a:p>
          <a:p>
            <a:r>
              <a:rPr lang="tr-TR" dirty="0" smtClean="0"/>
              <a:t>Aşk birine verilen en güzel hediyedir.</a:t>
            </a:r>
          </a:p>
          <a:p>
            <a:r>
              <a:rPr lang="tr-TR" dirty="0" smtClean="0"/>
              <a:t>Onun gölgesinde yaşayamam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2102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196752"/>
            <a:ext cx="6777317" cy="4635877"/>
          </a:xfrm>
        </p:spPr>
        <p:txBody>
          <a:bodyPr>
            <a:normAutofit/>
          </a:bodyPr>
          <a:lstStyle/>
          <a:p>
            <a:r>
              <a:rPr lang="tr-TR" b="1" dirty="0"/>
              <a:t>Terim Anlam</a:t>
            </a:r>
          </a:p>
          <a:p>
            <a:r>
              <a:rPr lang="tr-TR" dirty="0"/>
              <a:t>Bir sözcüğün bilim, sanat, spor ya da meslek alanına özgü kavramları karşılığında kazandığı anlama </a:t>
            </a:r>
            <a:r>
              <a:rPr lang="tr-TR" b="1" dirty="0"/>
              <a:t>terim anlam</a:t>
            </a:r>
            <a:r>
              <a:rPr lang="tr-TR" dirty="0"/>
              <a:t> adı verilir.</a:t>
            </a:r>
          </a:p>
          <a:p>
            <a:r>
              <a:rPr lang="tr-TR" dirty="0"/>
              <a:t>Bazı bilim, sanat ve meslek dalları ile ilgili terimler:</a:t>
            </a:r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Matematik:</a:t>
            </a:r>
            <a:r>
              <a:rPr lang="tr-TR" dirty="0"/>
              <a:t> Doğal sayılar, kare, </a:t>
            </a:r>
            <a:r>
              <a:rPr lang="tr-TR" dirty="0" err="1"/>
              <a:t>polinom</a:t>
            </a:r>
            <a:r>
              <a:rPr lang="tr-TR" dirty="0"/>
              <a:t>…</a:t>
            </a:r>
            <a:br>
              <a:rPr lang="tr-TR" dirty="0"/>
            </a:br>
            <a:r>
              <a:rPr lang="tr-TR" b="1" dirty="0"/>
              <a:t>Tiyatro:</a:t>
            </a:r>
            <a:r>
              <a:rPr lang="tr-TR" dirty="0"/>
              <a:t> Sahne, perde, kostüm…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0397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Toz </a:t>
            </a:r>
            <a:r>
              <a:rPr lang="tr-TR" dirty="0"/>
              <a:t>içinde </a:t>
            </a:r>
            <a:r>
              <a:rPr lang="tr-TR" b="1" dirty="0"/>
              <a:t>yüzen</a:t>
            </a:r>
            <a:r>
              <a:rPr lang="tr-TR" dirty="0"/>
              <a:t> kitaplara yazık oluyordu. </a:t>
            </a:r>
            <a:endParaRPr lang="tr-TR" dirty="0" smtClean="0"/>
          </a:p>
          <a:p>
            <a:r>
              <a:rPr lang="tr-TR" dirty="0" smtClean="0"/>
              <a:t>Buradaki </a:t>
            </a:r>
            <a:r>
              <a:rPr lang="tr-TR" dirty="0"/>
              <a:t>küçük gölde çocuklar her sabah </a:t>
            </a:r>
            <a:r>
              <a:rPr lang="tr-TR" b="1" dirty="0"/>
              <a:t>yüzerdi</a:t>
            </a:r>
            <a:r>
              <a:rPr lang="tr-TR" dirty="0"/>
              <a:t>. </a:t>
            </a:r>
            <a:endParaRPr lang="tr-TR" dirty="0" smtClean="0"/>
          </a:p>
          <a:p>
            <a:r>
              <a:rPr lang="tr-TR" dirty="0" smtClean="0"/>
              <a:t>Uzun </a:t>
            </a:r>
            <a:r>
              <a:rPr lang="tr-TR" dirty="0"/>
              <a:t>zamandan beri borç içinde </a:t>
            </a:r>
            <a:r>
              <a:rPr lang="tr-TR" b="1" dirty="0"/>
              <a:t>yüzüyordu</a:t>
            </a:r>
            <a:r>
              <a:rPr lang="tr-TR" dirty="0"/>
              <a:t>. </a:t>
            </a:r>
          </a:p>
          <a:p>
            <a:r>
              <a:rPr lang="tr-TR" dirty="0"/>
              <a:t>Bırak bu </a:t>
            </a:r>
            <a:r>
              <a:rPr lang="tr-TR" b="1" dirty="0"/>
              <a:t>ayakları</a:t>
            </a:r>
            <a:r>
              <a:rPr lang="tr-TR" dirty="0"/>
              <a:t>. </a:t>
            </a:r>
            <a:endParaRPr lang="tr-TR" dirty="0" smtClean="0"/>
          </a:p>
          <a:p>
            <a:r>
              <a:rPr lang="tr-TR" b="1" dirty="0" smtClean="0"/>
              <a:t>Ayağım</a:t>
            </a:r>
            <a:r>
              <a:rPr lang="tr-TR" b="1" dirty="0"/>
              <a:t> </a:t>
            </a:r>
            <a:r>
              <a:rPr lang="tr-TR" dirty="0"/>
              <a:t>ağrıyor. </a:t>
            </a:r>
            <a:endParaRPr lang="tr-TR" dirty="0" smtClean="0"/>
          </a:p>
          <a:p>
            <a:r>
              <a:rPr lang="tr-TR" dirty="0" smtClean="0"/>
              <a:t>Masanın</a:t>
            </a:r>
            <a:r>
              <a:rPr lang="tr-TR" dirty="0"/>
              <a:t> </a:t>
            </a:r>
            <a:r>
              <a:rPr lang="tr-TR" b="1" dirty="0"/>
              <a:t>ayağı</a:t>
            </a:r>
            <a:r>
              <a:rPr lang="tr-TR" dirty="0"/>
              <a:t> kırılmış. </a:t>
            </a:r>
            <a:endParaRPr lang="tr-TR" dirty="0" smtClean="0"/>
          </a:p>
          <a:p>
            <a:r>
              <a:rPr lang="tr-TR" b="1" dirty="0" smtClean="0"/>
              <a:t>Ayağı</a:t>
            </a:r>
            <a:r>
              <a:rPr lang="tr-TR" dirty="0"/>
              <a:t> olmayan göllerde tuz oranı yüksek olur. </a:t>
            </a:r>
            <a:r>
              <a:rPr lang="tr-TR" dirty="0" smtClean="0"/>
              <a:t>Çocuğun</a:t>
            </a:r>
            <a:r>
              <a:rPr lang="tr-TR" dirty="0"/>
              <a:t> </a:t>
            </a:r>
            <a:r>
              <a:rPr lang="tr-TR" b="1" dirty="0"/>
              <a:t>ağzında</a:t>
            </a:r>
            <a:r>
              <a:rPr lang="tr-TR" dirty="0"/>
              <a:t> bir şey vardı. </a:t>
            </a:r>
            <a:r>
              <a:rPr lang="tr-TR" dirty="0" smtClean="0"/>
              <a:t>Rumeli</a:t>
            </a:r>
            <a:r>
              <a:rPr lang="tr-TR" dirty="0"/>
              <a:t> </a:t>
            </a:r>
            <a:r>
              <a:rPr lang="tr-TR" b="1" dirty="0"/>
              <a:t>ağzıyla </a:t>
            </a:r>
            <a:r>
              <a:rPr lang="tr-TR" dirty="0"/>
              <a:t>konuşuyor. </a:t>
            </a:r>
            <a:endParaRPr lang="tr-TR" dirty="0" smtClean="0"/>
          </a:p>
          <a:p>
            <a:r>
              <a:rPr lang="tr-TR" dirty="0" smtClean="0"/>
              <a:t>Bıçağın</a:t>
            </a:r>
            <a:r>
              <a:rPr lang="tr-TR" dirty="0"/>
              <a:t> </a:t>
            </a:r>
            <a:r>
              <a:rPr lang="tr-TR" b="1" dirty="0"/>
              <a:t>ağzı</a:t>
            </a:r>
            <a:r>
              <a:rPr lang="tr-TR" dirty="0"/>
              <a:t> keskin değildi. </a:t>
            </a:r>
            <a:endParaRPr lang="tr-TR" dirty="0" smtClean="0"/>
          </a:p>
          <a:p>
            <a:r>
              <a:rPr lang="tr-TR" dirty="0" smtClean="0"/>
              <a:t>O</a:t>
            </a:r>
            <a:r>
              <a:rPr lang="tr-TR" dirty="0"/>
              <a:t>, kimseye </a:t>
            </a:r>
            <a:r>
              <a:rPr lang="tr-TR" b="1" dirty="0"/>
              <a:t>ağız</a:t>
            </a:r>
            <a:r>
              <a:rPr lang="tr-TR" dirty="0"/>
              <a:t> açtırmadı. </a:t>
            </a:r>
          </a:p>
        </p:txBody>
      </p:sp>
    </p:spTree>
    <p:extLst>
      <p:ext uri="{BB962C8B-B14F-4D97-AF65-F5344CB8AC3E}">
        <p14:creationId xmlns:p14="http://schemas.microsoft.com/office/powerpoint/2010/main" xmlns="" val="230774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SÖZ ÖBEKLERİ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1.İkilemeler</a:t>
            </a:r>
          </a:p>
          <a:p>
            <a:r>
              <a:rPr lang="tr-TR" dirty="0"/>
              <a:t>Anlamı güçlendirmek amacıyla aynı kelimenin, yakın anlamlı kelimelerin veya zıt anlamlı kelimelerin tekrarıyla oluşan sözcük grubuna </a:t>
            </a:r>
            <a:r>
              <a:rPr lang="tr-TR" b="1" dirty="0"/>
              <a:t>ikileme</a:t>
            </a:r>
            <a:r>
              <a:rPr lang="tr-TR" dirty="0"/>
              <a:t> denir. İkilemeler şu şekillerde </a:t>
            </a:r>
            <a:r>
              <a:rPr lang="tr-TR" dirty="0" smtClean="0"/>
              <a:t>oluşturulur: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9873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b="1" dirty="0"/>
              <a:t>Aynı Sözcüğün Tekrarlanmasıyla Oluşan İkilemeler:</a:t>
            </a:r>
            <a:endParaRPr lang="tr-TR" dirty="0"/>
          </a:p>
          <a:p>
            <a:r>
              <a:rPr lang="tr-TR" b="1" dirty="0"/>
              <a:t>»</a:t>
            </a:r>
            <a:r>
              <a:rPr lang="tr-TR" dirty="0"/>
              <a:t> koşa koşa, ağır ağır, iri iri…</a:t>
            </a:r>
          </a:p>
          <a:p>
            <a:r>
              <a:rPr lang="tr-TR" b="1" dirty="0"/>
              <a:t>Eş Anlamlı Sözcüklerden Oluşan İkilemeler:</a:t>
            </a:r>
            <a:endParaRPr lang="tr-TR" dirty="0"/>
          </a:p>
          <a:p>
            <a:r>
              <a:rPr lang="tr-TR" b="1" dirty="0"/>
              <a:t>»</a:t>
            </a:r>
            <a:r>
              <a:rPr lang="tr-TR" dirty="0"/>
              <a:t> akıllı uslu, ses seda, güçlü kuvvetli, kılık kıyafet…</a:t>
            </a:r>
          </a:p>
          <a:p>
            <a:r>
              <a:rPr lang="tr-TR" b="1" dirty="0"/>
              <a:t>Zıt Anlamlı Sözcüklerden Oluşan İkilemeler:</a:t>
            </a:r>
            <a:endParaRPr lang="tr-TR" dirty="0"/>
          </a:p>
          <a:p>
            <a:r>
              <a:rPr lang="tr-TR" b="1" dirty="0"/>
              <a:t>»</a:t>
            </a:r>
            <a:r>
              <a:rPr lang="tr-TR" dirty="0"/>
              <a:t> ileri geri, az çok, er geç, bata çıka, büyük küçük…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5638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052736"/>
            <a:ext cx="6777317" cy="4779893"/>
          </a:xfrm>
        </p:spPr>
        <p:txBody>
          <a:bodyPr>
            <a:normAutofit lnSpcReduction="10000"/>
          </a:bodyPr>
          <a:lstStyle/>
          <a:p>
            <a:r>
              <a:rPr lang="tr-TR" b="1" dirty="0"/>
              <a:t>Biri Anlamlı, Diğeri Anlamsız Sözcükten Oluşan İkilemeler:</a:t>
            </a:r>
            <a:endParaRPr lang="tr-TR" dirty="0"/>
          </a:p>
          <a:p>
            <a:r>
              <a:rPr lang="tr-TR" b="1" dirty="0"/>
              <a:t>»</a:t>
            </a:r>
            <a:r>
              <a:rPr lang="tr-TR" dirty="0"/>
              <a:t> eski püskü, eğri büğrü, yarım yamalak, çer çöp…</a:t>
            </a:r>
          </a:p>
          <a:p>
            <a:r>
              <a:rPr lang="tr-TR" b="1" dirty="0"/>
              <a:t>Her İkisi de Anlamsız Sözcükten Oluşan İkilemeler:</a:t>
            </a:r>
            <a:endParaRPr lang="tr-TR" dirty="0"/>
          </a:p>
          <a:p>
            <a:r>
              <a:rPr lang="tr-TR" b="1" dirty="0"/>
              <a:t>»</a:t>
            </a:r>
            <a:r>
              <a:rPr lang="tr-TR" dirty="0"/>
              <a:t> ıvır zıvır, eften püften, mırın kırın…</a:t>
            </a:r>
          </a:p>
          <a:p>
            <a:r>
              <a:rPr lang="tr-TR" b="1" dirty="0"/>
              <a:t>Yansımaların Tekrarıyla Oluşan İkilemeler:</a:t>
            </a:r>
            <a:endParaRPr lang="tr-TR" dirty="0"/>
          </a:p>
          <a:p>
            <a:r>
              <a:rPr lang="tr-TR" b="1" dirty="0"/>
              <a:t>»</a:t>
            </a:r>
            <a:r>
              <a:rPr lang="tr-TR" dirty="0"/>
              <a:t> çat pat, kıs kıs, şırıl şırıl, patır kütür, </a:t>
            </a:r>
            <a:r>
              <a:rPr lang="tr-TR" dirty="0" err="1"/>
              <a:t>horul</a:t>
            </a:r>
            <a:r>
              <a:rPr lang="tr-TR" dirty="0"/>
              <a:t> </a:t>
            </a:r>
            <a:r>
              <a:rPr lang="tr-TR" dirty="0" err="1"/>
              <a:t>horul</a:t>
            </a:r>
            <a:r>
              <a:rPr lang="tr-TR" dirty="0"/>
              <a:t>…</a:t>
            </a:r>
          </a:p>
          <a:p>
            <a:r>
              <a:rPr lang="tr-TR" b="1" dirty="0"/>
              <a:t>İsim Tamlaması Şeklindeki İkilemeler:</a:t>
            </a:r>
            <a:endParaRPr lang="tr-TR" dirty="0"/>
          </a:p>
          <a:p>
            <a:r>
              <a:rPr lang="tr-TR" b="1" dirty="0"/>
              <a:t>»</a:t>
            </a:r>
            <a:r>
              <a:rPr lang="tr-TR" dirty="0"/>
              <a:t> suyunun suyu, güzeller güzeli…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1659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Uyanır uyanmaz </a:t>
            </a:r>
            <a:r>
              <a:rPr lang="tr-TR" b="1" dirty="0"/>
              <a:t>perde</a:t>
            </a:r>
            <a:r>
              <a:rPr lang="tr-TR" dirty="0"/>
              <a:t>yi açıp pencereden dışa baktım</a:t>
            </a:r>
            <a:r>
              <a:rPr lang="tr-TR" dirty="0" smtClean="0"/>
              <a:t>.</a:t>
            </a:r>
          </a:p>
          <a:p>
            <a:endParaRPr lang="tr-TR" dirty="0"/>
          </a:p>
          <a:p>
            <a:r>
              <a:rPr lang="tr-TR" b="1" dirty="0"/>
              <a:t>Kör</a:t>
            </a:r>
            <a:r>
              <a:rPr lang="tr-TR" dirty="0"/>
              <a:t> adama kimse yardım etmedi</a:t>
            </a:r>
            <a:r>
              <a:rPr lang="tr-TR" dirty="0" smtClean="0"/>
              <a:t>.</a:t>
            </a:r>
          </a:p>
          <a:p>
            <a:endParaRPr lang="tr-TR" dirty="0" smtClean="0"/>
          </a:p>
          <a:p>
            <a:r>
              <a:rPr lang="tr-TR" dirty="0"/>
              <a:t> Kitaplarını </a:t>
            </a:r>
            <a:r>
              <a:rPr lang="tr-TR" b="1" dirty="0"/>
              <a:t>boş</a:t>
            </a:r>
            <a:r>
              <a:rPr lang="tr-TR" dirty="0"/>
              <a:t> bir kutuya yerleştirdi.</a:t>
            </a:r>
          </a:p>
        </p:txBody>
      </p:sp>
    </p:spTree>
    <p:extLst>
      <p:ext uri="{BB962C8B-B14F-4D97-AF65-F5344CB8AC3E}">
        <p14:creationId xmlns:p14="http://schemas.microsoft.com/office/powerpoint/2010/main" xmlns="" val="314952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92500" lnSpcReduction="10000"/>
          </a:bodyPr>
          <a:lstStyle/>
          <a:p>
            <a:r>
              <a:rPr lang="tr-TR" b="1" dirty="0"/>
              <a:t>Hâl (Durum) Eki Alarak Oluşan İkilemeler:</a:t>
            </a:r>
            <a:endParaRPr lang="tr-TR" dirty="0"/>
          </a:p>
          <a:p>
            <a:r>
              <a:rPr lang="tr-TR" b="1" dirty="0"/>
              <a:t>»</a:t>
            </a:r>
            <a:r>
              <a:rPr lang="tr-TR" dirty="0"/>
              <a:t> baş başa, baştan başa, biz bize, dişe diş, günden güne…</a:t>
            </a:r>
          </a:p>
          <a:p>
            <a:r>
              <a:rPr lang="tr-TR" b="1" dirty="0"/>
              <a:t>M Harfi Eklenerek Oluşturulan İkilemeler:</a:t>
            </a:r>
            <a:endParaRPr lang="tr-TR" dirty="0"/>
          </a:p>
          <a:p>
            <a:r>
              <a:rPr lang="tr-TR" b="1" dirty="0"/>
              <a:t>»</a:t>
            </a:r>
            <a:r>
              <a:rPr lang="tr-TR" dirty="0"/>
              <a:t> Ev </a:t>
            </a:r>
            <a:r>
              <a:rPr lang="tr-TR" dirty="0" err="1"/>
              <a:t>mev</a:t>
            </a:r>
            <a:r>
              <a:rPr lang="tr-TR" dirty="0"/>
              <a:t>, şaka maka, para </a:t>
            </a:r>
            <a:r>
              <a:rPr lang="tr-TR" dirty="0" err="1"/>
              <a:t>mara</a:t>
            </a:r>
            <a:r>
              <a:rPr lang="tr-TR" dirty="0"/>
              <a:t>, kitap </a:t>
            </a:r>
            <a:r>
              <a:rPr lang="tr-TR" dirty="0" err="1"/>
              <a:t>mitap</a:t>
            </a:r>
            <a:r>
              <a:rPr lang="tr-TR" dirty="0"/>
              <a:t>, ders </a:t>
            </a:r>
            <a:r>
              <a:rPr lang="tr-TR" dirty="0" err="1"/>
              <a:t>mers</a:t>
            </a:r>
            <a:r>
              <a:rPr lang="tr-TR" dirty="0"/>
              <a:t>, iş </a:t>
            </a:r>
            <a:r>
              <a:rPr lang="tr-TR" dirty="0" err="1"/>
              <a:t>miş</a:t>
            </a:r>
            <a:r>
              <a:rPr lang="tr-TR" dirty="0"/>
              <a:t>…</a:t>
            </a:r>
          </a:p>
          <a:p>
            <a:r>
              <a:rPr lang="tr-TR" dirty="0"/>
              <a:t> </a:t>
            </a:r>
          </a:p>
          <a:p>
            <a:r>
              <a:rPr lang="tr-TR" b="1" dirty="0" smtClean="0"/>
              <a:t> NOT: </a:t>
            </a:r>
            <a:r>
              <a:rPr lang="tr-TR" dirty="0"/>
              <a:t> İkilemelerle tekrarlar birbirinden farklıdır. Tekrarlarda araya virgül girer; fakat </a:t>
            </a:r>
            <a:r>
              <a:rPr lang="tr-TR" b="1" dirty="0"/>
              <a:t>ikilemelerin arasına hiçbir noktalama işareti </a:t>
            </a:r>
            <a:r>
              <a:rPr lang="tr-TR" b="1" u="sng" dirty="0"/>
              <a:t>girmez</a:t>
            </a:r>
            <a:r>
              <a:rPr lang="tr-TR" b="1" dirty="0"/>
              <a:t>.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</a:t>
            </a:r>
            <a:r>
              <a:rPr lang="tr-TR" b="1" dirty="0"/>
              <a:t>Akşam, akşam</a:t>
            </a:r>
            <a:r>
              <a:rPr lang="tr-TR" dirty="0"/>
              <a:t>, yine akşam… (Tekrar)</a:t>
            </a:r>
            <a:br>
              <a:rPr lang="tr-TR" dirty="0"/>
            </a:br>
            <a:r>
              <a:rPr lang="tr-TR" b="1" dirty="0"/>
              <a:t>» Akşam akşam</a:t>
            </a:r>
            <a:r>
              <a:rPr lang="tr-TR" dirty="0"/>
              <a:t> nereden çıktı bu maç. (İkileme)</a:t>
            </a:r>
          </a:p>
          <a:p>
            <a:r>
              <a:rPr lang="tr-TR" dirty="0"/>
              <a:t> 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9678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u="sng" dirty="0" smtClean="0"/>
              <a:t>NOT:</a:t>
            </a:r>
            <a:r>
              <a:rPr lang="tr-TR" b="1" dirty="0" smtClean="0"/>
              <a:t>  GİTGİDE </a:t>
            </a:r>
            <a:r>
              <a:rPr lang="tr-TR" dirty="0" smtClean="0"/>
              <a:t> ve </a:t>
            </a:r>
            <a:r>
              <a:rPr lang="tr-TR" b="1" dirty="0" smtClean="0"/>
              <a:t>BİRBİRİ</a:t>
            </a:r>
            <a:r>
              <a:rPr lang="tr-TR" dirty="0" smtClean="0"/>
              <a:t> kelimeleri bitişik yazılır. Nedeni ise birleşme esnasında ünlü düşmesi meydana gelir.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876819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2.Deyim</a:t>
            </a:r>
          </a:p>
          <a:p>
            <a:r>
              <a:rPr lang="tr-TR" dirty="0"/>
              <a:t>Bir olayı, bir durumu, bir kavramı daha etkileyici anlatmak için en az iki sözcüğün bir araya gelmesiyle oluşan ve çoğu zaman gerçek anlamdan uzaklaşıp kendine özgü anlam kazanan kelime gruplarına </a:t>
            </a:r>
            <a:r>
              <a:rPr lang="tr-TR" b="1" dirty="0"/>
              <a:t>deyim </a:t>
            </a:r>
            <a:r>
              <a:rPr lang="tr-TR" dirty="0"/>
              <a:t>denir.</a:t>
            </a:r>
          </a:p>
        </p:txBody>
      </p:sp>
    </p:spTree>
    <p:extLst>
      <p:ext uri="{BB962C8B-B14F-4D97-AF65-F5344CB8AC3E}">
        <p14:creationId xmlns:p14="http://schemas.microsoft.com/office/powerpoint/2010/main" xmlns="" val="297058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u="sng" dirty="0"/>
              <a:t>Deyimlerin Özellikleri</a:t>
            </a:r>
            <a:endParaRPr lang="tr-TR" b="1" dirty="0"/>
          </a:p>
          <a:p>
            <a:r>
              <a:rPr lang="tr-TR" b="1" dirty="0"/>
              <a:t> 1.  </a:t>
            </a:r>
            <a:r>
              <a:rPr lang="tr-TR" dirty="0"/>
              <a:t>Deyimler kalıplaşmış sözcüklerdir. </a:t>
            </a:r>
          </a:p>
          <a:p>
            <a:r>
              <a:rPr lang="tr-TR" b="1" dirty="0"/>
              <a:t>2.  </a:t>
            </a:r>
            <a:r>
              <a:rPr lang="tr-TR" dirty="0"/>
              <a:t>Deyimler şahsa ve zamana göre </a:t>
            </a:r>
            <a:r>
              <a:rPr lang="tr-TR" dirty="0" err="1"/>
              <a:t>çekimlenebilir</a:t>
            </a:r>
            <a:r>
              <a:rPr lang="tr-TR" dirty="0"/>
              <a:t>.</a:t>
            </a:r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Ödevimi yapınca öğretmenin</a:t>
            </a:r>
            <a:r>
              <a:rPr lang="tr-TR" b="1" dirty="0"/>
              <a:t> gözüne girdim.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850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3.  </a:t>
            </a:r>
            <a:r>
              <a:rPr lang="tr-TR" dirty="0"/>
              <a:t>Deyimler genellikle mecaz anlamlıdır.</a:t>
            </a:r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“</a:t>
            </a:r>
            <a:r>
              <a:rPr lang="tr-TR" b="1" dirty="0"/>
              <a:t>Kök söktürmek</a:t>
            </a:r>
            <a:r>
              <a:rPr lang="tr-TR" dirty="0"/>
              <a:t>”</a:t>
            </a:r>
          </a:p>
          <a:p>
            <a:r>
              <a:rPr lang="tr-TR" b="1" dirty="0"/>
              <a:t> 4.  </a:t>
            </a:r>
            <a:r>
              <a:rPr lang="tr-TR" dirty="0"/>
              <a:t>Bazı deyimlerin gerçek anlamları da vardır.</a:t>
            </a:r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</a:t>
            </a:r>
            <a:r>
              <a:rPr lang="tr-TR" b="1" dirty="0"/>
              <a:t>Sır saklamak:</a:t>
            </a:r>
            <a:r>
              <a:rPr lang="tr-TR" dirty="0"/>
              <a:t> Sırrı açıklamamak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6343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tr-TR" b="1" dirty="0" smtClean="0"/>
              <a:t>5.</a:t>
            </a:r>
            <a:r>
              <a:rPr lang="tr-TR" dirty="0" smtClean="0"/>
              <a:t>Deyimler </a:t>
            </a:r>
            <a:r>
              <a:rPr lang="tr-TR" dirty="0"/>
              <a:t>bir kavramı ya da bir durumu anlatmak için kullanılır. Ders verme amacı taşımaz.</a:t>
            </a:r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“</a:t>
            </a:r>
            <a:r>
              <a:rPr lang="tr-TR" b="1" dirty="0"/>
              <a:t>Burun kıvırmak</a:t>
            </a:r>
            <a:r>
              <a:rPr lang="tr-TR" dirty="0" smtClean="0"/>
              <a:t>”</a:t>
            </a:r>
          </a:p>
          <a:p>
            <a:r>
              <a:rPr lang="tr-TR" b="1" dirty="0"/>
              <a:t>6.  </a:t>
            </a:r>
            <a:r>
              <a:rPr lang="tr-TR" dirty="0"/>
              <a:t>Deyimler sözcük grubu ya da cümle şeklinde bulunabilir.</a:t>
            </a:r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Ağzı kulaklarına varmak (sözcük grubu)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1289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052736"/>
            <a:ext cx="6777317" cy="4779893"/>
          </a:xfrm>
        </p:spPr>
        <p:txBody>
          <a:bodyPr/>
          <a:lstStyle/>
          <a:p>
            <a:r>
              <a:rPr lang="tr-TR" b="1" dirty="0" smtClean="0"/>
              <a:t>ATASÖZLERİ</a:t>
            </a:r>
          </a:p>
          <a:p>
            <a:r>
              <a:rPr lang="tr-TR" dirty="0" smtClean="0"/>
              <a:t>Uzun </a:t>
            </a:r>
            <a:r>
              <a:rPr lang="tr-TR" dirty="0"/>
              <a:t>gözlem ve deneyimler sonucu oluşmuş, bilgi ve öğüt veren kalıplaşmış sözlere </a:t>
            </a:r>
            <a:r>
              <a:rPr lang="tr-TR" b="1" dirty="0"/>
              <a:t>atasözü</a:t>
            </a:r>
            <a:r>
              <a:rPr lang="tr-TR" dirty="0"/>
              <a:t> denir.</a:t>
            </a:r>
          </a:p>
          <a:p>
            <a:r>
              <a:rPr lang="tr-TR" b="1" dirty="0"/>
              <a:t>Atasözlerinin Özellikleri</a:t>
            </a:r>
          </a:p>
          <a:p>
            <a:r>
              <a:rPr lang="tr-TR" b="1" dirty="0"/>
              <a:t> 1.  </a:t>
            </a:r>
            <a:r>
              <a:rPr lang="tr-TR" dirty="0"/>
              <a:t>Atasözlerinin söyleyeni belli değildir, atasözleri halkın ortak malıdır.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1097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tr-TR" b="1" dirty="0"/>
              <a:t> 2.  </a:t>
            </a:r>
            <a:r>
              <a:rPr lang="tr-TR" dirty="0"/>
              <a:t>Atasözleri kalıplaşmış sözlerdir. </a:t>
            </a:r>
            <a:endParaRPr lang="tr-TR" dirty="0" smtClean="0"/>
          </a:p>
          <a:p>
            <a:r>
              <a:rPr lang="tr-TR" b="1" dirty="0"/>
              <a:t> 3.  </a:t>
            </a:r>
            <a:r>
              <a:rPr lang="tr-TR" dirty="0"/>
              <a:t>Atasözlerinin birçoğunda mecazlı bir söyleyiş vardır.</a:t>
            </a:r>
          </a:p>
          <a:p>
            <a:r>
              <a:rPr lang="tr-TR" b="1" dirty="0" smtClean="0"/>
              <a:t>Örnek</a:t>
            </a:r>
          </a:p>
          <a:p>
            <a:r>
              <a:rPr lang="tr-TR" b="1" dirty="0" smtClean="0"/>
              <a:t> </a:t>
            </a:r>
            <a:r>
              <a:rPr lang="tr-TR" dirty="0" smtClean="0"/>
              <a:t>“</a:t>
            </a:r>
            <a:r>
              <a:rPr lang="tr-TR" b="1" dirty="0"/>
              <a:t>Terzi kendi söküğünü dikemez</a:t>
            </a:r>
            <a:r>
              <a:rPr lang="tr-TR" dirty="0"/>
              <a:t> ” </a:t>
            </a:r>
          </a:p>
          <a:p>
            <a:r>
              <a:rPr lang="tr-TR" b="1" dirty="0"/>
              <a:t>4.  </a:t>
            </a:r>
            <a:r>
              <a:rPr lang="tr-TR" dirty="0"/>
              <a:t>Çok az da olsa gerçek anlam taşıyan atasözleri de vardır.</a:t>
            </a:r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 </a:t>
            </a:r>
            <a:r>
              <a:rPr lang="tr-TR" dirty="0"/>
              <a:t>Dost ile ye, iç; alışveriş etme.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Bugünün işini yarına bırakma.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3268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052736"/>
            <a:ext cx="6777317" cy="4779893"/>
          </a:xfrm>
        </p:spPr>
        <p:txBody>
          <a:bodyPr/>
          <a:lstStyle/>
          <a:p>
            <a:r>
              <a:rPr lang="tr-TR" b="1" dirty="0" smtClean="0"/>
              <a:t>Atasözleri </a:t>
            </a:r>
            <a:r>
              <a:rPr lang="tr-TR" b="1" dirty="0"/>
              <a:t>ile Deyimler Arasındaki Farklar:</a:t>
            </a:r>
          </a:p>
          <a:p>
            <a:r>
              <a:rPr lang="tr-TR" b="1" dirty="0"/>
              <a:t>1. </a:t>
            </a:r>
            <a:r>
              <a:rPr lang="tr-TR" dirty="0"/>
              <a:t>Atasözleri cümle şeklindeyken, deyimler çoğunlukla söz grubu şeklindedir.</a:t>
            </a:r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İşleyen demir ışıldar. 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İki yakası bir araya </a:t>
            </a:r>
            <a:r>
              <a:rPr lang="tr-TR" dirty="0" smtClean="0"/>
              <a:t>gelmemek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0517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268760"/>
            <a:ext cx="6777317" cy="4563869"/>
          </a:xfrm>
        </p:spPr>
        <p:txBody>
          <a:bodyPr>
            <a:normAutofit/>
          </a:bodyPr>
          <a:lstStyle/>
          <a:p>
            <a:r>
              <a:rPr lang="tr-TR" b="1" dirty="0"/>
              <a:t>2. </a:t>
            </a:r>
            <a:r>
              <a:rPr lang="tr-TR" dirty="0"/>
              <a:t>Atasözleri tüm zamanlar için ve herkes için geçerlidir. Deyimler ise anlık durumlar için ve sözü söyleyen kişi ya da kişiler için geçerlidir.</a:t>
            </a:r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 </a:t>
            </a:r>
            <a:r>
              <a:rPr lang="tr-TR" dirty="0"/>
              <a:t>“</a:t>
            </a:r>
            <a:r>
              <a:rPr lang="tr-TR" b="1" dirty="0"/>
              <a:t>Öfkeyle kalkan zararla oturur</a:t>
            </a:r>
            <a:r>
              <a:rPr lang="tr-TR" dirty="0"/>
              <a:t>” </a:t>
            </a:r>
            <a:endParaRPr lang="tr-TR" dirty="0" smtClean="0"/>
          </a:p>
          <a:p>
            <a:r>
              <a:rPr lang="tr-TR" dirty="0" smtClean="0"/>
              <a:t>“</a:t>
            </a:r>
            <a:r>
              <a:rPr lang="tr-TR" b="1" dirty="0"/>
              <a:t>kulak kabartmak</a:t>
            </a:r>
            <a:r>
              <a:rPr lang="tr-TR" dirty="0" smtClean="0"/>
              <a:t>”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1517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tr-TR" b="1" dirty="0"/>
              <a:t>2. Yan Anlam</a:t>
            </a:r>
            <a:br>
              <a:rPr lang="tr-TR" b="1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Bir </a:t>
            </a:r>
            <a:r>
              <a:rPr lang="tr-TR" dirty="0"/>
              <a:t>sözcüğün </a:t>
            </a:r>
            <a:r>
              <a:rPr lang="tr-TR" b="1" u="sng" dirty="0"/>
              <a:t>temel (gerçek) anlamından kopmadan</a:t>
            </a:r>
            <a:r>
              <a:rPr lang="tr-TR" b="1" dirty="0"/>
              <a:t> </a:t>
            </a:r>
            <a:r>
              <a:rPr lang="tr-TR" dirty="0"/>
              <a:t>kazandığı yeni anlamlara </a:t>
            </a:r>
            <a:r>
              <a:rPr lang="tr-TR" b="1" dirty="0"/>
              <a:t>yan anlam</a:t>
            </a:r>
            <a:r>
              <a:rPr lang="tr-TR" dirty="0"/>
              <a:t> denir. Sözcük, gerçek anlamından farklıdır; ancak gerçek anlamından tamamen kopmamıştır. Sözcüklerin yan anlam kazanmasında </a:t>
            </a:r>
            <a:r>
              <a:rPr lang="tr-TR" b="1" dirty="0"/>
              <a:t>“gerçek anlamıyla görev, şekil (görünüş) </a:t>
            </a:r>
            <a:r>
              <a:rPr lang="tr-TR" b="1" u="sng" dirty="0"/>
              <a:t>benzerliği</a:t>
            </a:r>
            <a:r>
              <a:rPr lang="tr-TR" b="1" dirty="0"/>
              <a:t> veya yakıştırması”</a:t>
            </a:r>
            <a:r>
              <a:rPr lang="tr-TR" dirty="0"/>
              <a:t> etkilidir.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3211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268760"/>
            <a:ext cx="6777317" cy="4563869"/>
          </a:xfrm>
        </p:spPr>
        <p:txBody>
          <a:bodyPr/>
          <a:lstStyle/>
          <a:p>
            <a:r>
              <a:rPr lang="tr-TR" b="1" dirty="0"/>
              <a:t>3. </a:t>
            </a:r>
            <a:r>
              <a:rPr lang="tr-TR" dirty="0"/>
              <a:t>Atasözleri topluma öğüt verirken, deyimler </a:t>
            </a:r>
            <a:r>
              <a:rPr lang="tr-TR" dirty="0" smtClean="0"/>
              <a:t>sadece </a:t>
            </a:r>
            <a:r>
              <a:rPr lang="tr-TR" dirty="0"/>
              <a:t>içinde bulunulan durumları bildirir</a:t>
            </a:r>
            <a:r>
              <a:rPr lang="tr-TR" dirty="0" smtClean="0"/>
              <a:t>.</a:t>
            </a:r>
          </a:p>
          <a:p>
            <a:r>
              <a:rPr lang="tr-TR" dirty="0"/>
              <a:t>“</a:t>
            </a:r>
            <a:r>
              <a:rPr lang="tr-TR" b="1" dirty="0"/>
              <a:t>Çobansız koyunu kurt kapar.</a:t>
            </a:r>
            <a:r>
              <a:rPr lang="tr-TR" dirty="0"/>
              <a:t>” </a:t>
            </a:r>
            <a:endParaRPr lang="tr-TR" dirty="0" smtClean="0"/>
          </a:p>
          <a:p>
            <a:r>
              <a:rPr lang="tr-TR" dirty="0" smtClean="0"/>
              <a:t>“</a:t>
            </a:r>
            <a:r>
              <a:rPr lang="tr-TR" b="1" dirty="0"/>
              <a:t>Burnu havada olmak</a:t>
            </a:r>
            <a:r>
              <a:rPr lang="tr-TR" dirty="0" smtClean="0"/>
              <a:t>”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8894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124744"/>
            <a:ext cx="6777317" cy="4707885"/>
          </a:xfrm>
        </p:spPr>
        <p:txBody>
          <a:bodyPr>
            <a:normAutofit/>
          </a:bodyPr>
          <a:lstStyle/>
          <a:p>
            <a:r>
              <a:rPr lang="tr-TR" b="1" dirty="0"/>
              <a:t>Özdeyişler (Vecizeler)</a:t>
            </a:r>
          </a:p>
          <a:p>
            <a:r>
              <a:rPr lang="tr-TR" dirty="0"/>
              <a:t>Bir düşünceyi kısa ve özlü bir şekilde anlatan, bir veya birkaç cümleden oluşan sözlere </a:t>
            </a:r>
            <a:r>
              <a:rPr lang="tr-TR" b="1" dirty="0"/>
              <a:t>özdeyiş (vecize)</a:t>
            </a:r>
            <a:r>
              <a:rPr lang="tr-TR" dirty="0"/>
              <a:t> denir.</a:t>
            </a:r>
          </a:p>
          <a:p>
            <a:r>
              <a:rPr lang="tr-TR" b="1" dirty="0"/>
              <a:t>Örnek(</a:t>
            </a:r>
            <a:r>
              <a:rPr lang="tr-TR" b="1" dirty="0" err="1"/>
              <a:t>ler</a:t>
            </a:r>
            <a:r>
              <a:rPr lang="tr-TR" b="1" dirty="0"/>
              <a:t>)</a:t>
            </a:r>
          </a:p>
          <a:p>
            <a:r>
              <a:rPr lang="tr-TR" b="1" dirty="0"/>
              <a:t>»</a:t>
            </a:r>
            <a:r>
              <a:rPr lang="tr-TR" dirty="0"/>
              <a:t> Ne kadar bilirsen bil, söylediklerin karşındakinin anlayabileceği kadardır. (Mevlâna)</a:t>
            </a:r>
            <a:br>
              <a:rPr lang="tr-TR" dirty="0"/>
            </a:br>
            <a:r>
              <a:rPr lang="tr-TR" b="1" dirty="0"/>
              <a:t>»</a:t>
            </a:r>
            <a:r>
              <a:rPr lang="tr-TR" dirty="0"/>
              <a:t> Boş bir çuvalın ayakta durması zordur. (B. Franklin)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0218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ALTI ÇİZİLİ SÖZ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1. ÖSYM’nin en fazla kullandığı soru tipidir.</a:t>
            </a:r>
          </a:p>
          <a:p>
            <a:r>
              <a:rPr lang="tr-TR" dirty="0" smtClean="0"/>
              <a:t>2. Altı çizili olan sözcüğün bulunduğu cümle okunmalıdır.</a:t>
            </a:r>
          </a:p>
          <a:p>
            <a:r>
              <a:rPr lang="tr-TR" dirty="0" smtClean="0"/>
              <a:t>3.Sözcüğün cümleye kattığı anlam düşünülerek aynı anlam verilen cümle bulunmalıdır.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371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tr-TR" dirty="0" err="1"/>
              <a:t>Arkeogenetik</a:t>
            </a:r>
            <a:r>
              <a:rPr lang="tr-TR" dirty="0"/>
              <a:t>, insanlığa dair geçmişi moleküler genetik teknikler ---- araştıran bir bilim dalı olarak tanımlanabilir. Bazı temel konular üzerindeki çalışmalar henüz sürmekteyse de hızla ---- bir bilim dalı hâline gelmiştir. Bu parçada boş bırakılan yerlere aşağıdakilerden hangisi sırasıyla getirilmelidir? </a:t>
            </a:r>
            <a:endParaRPr lang="tr-TR" dirty="0" smtClean="0"/>
          </a:p>
          <a:p>
            <a:r>
              <a:rPr lang="tr-TR" dirty="0"/>
              <a:t>yoluyla - değişken </a:t>
            </a:r>
          </a:p>
          <a:p>
            <a:r>
              <a:rPr lang="tr-TR" dirty="0"/>
              <a:t>sayesinde - benimsenen </a:t>
            </a:r>
          </a:p>
          <a:p>
            <a:r>
              <a:rPr lang="tr-TR" dirty="0"/>
              <a:t>deneyerek - bilinen </a:t>
            </a:r>
          </a:p>
          <a:p>
            <a:r>
              <a:rPr lang="tr-TR" dirty="0"/>
              <a:t>geliştirerek - sevilen </a:t>
            </a:r>
          </a:p>
          <a:p>
            <a:r>
              <a:rPr lang="tr-TR" dirty="0"/>
              <a:t>kullanarak - gelişen</a:t>
            </a:r>
          </a:p>
          <a:p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295060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tr-TR" dirty="0"/>
              <a:t>Yüksel </a:t>
            </a:r>
            <a:r>
              <a:rPr lang="tr-TR" dirty="0" err="1"/>
              <a:t>Pazarkaya</a:t>
            </a:r>
            <a:r>
              <a:rPr lang="tr-TR" dirty="0"/>
              <a:t>, ülkemizde </a:t>
            </a:r>
            <a:r>
              <a:rPr lang="tr-TR" b="1" dirty="0"/>
              <a:t>eşine az rastlanan </a:t>
            </a:r>
            <a:r>
              <a:rPr lang="tr-TR" b="1" dirty="0" smtClean="0"/>
              <a:t>(</a:t>
            </a:r>
            <a:r>
              <a:rPr lang="tr-TR" b="1" dirty="0"/>
              <a:t>ender görülen)</a:t>
            </a:r>
            <a:r>
              <a:rPr lang="tr-TR" dirty="0"/>
              <a:t> bir titizlikle, </a:t>
            </a:r>
            <a:r>
              <a:rPr lang="tr-TR" dirty="0" err="1"/>
              <a:t>Rainer</a:t>
            </a:r>
            <a:r>
              <a:rPr lang="tr-TR" dirty="0"/>
              <a:t> Maria </a:t>
            </a:r>
            <a:r>
              <a:rPr lang="tr-TR" dirty="0" err="1"/>
              <a:t>Rilke'nin</a:t>
            </a:r>
            <a:r>
              <a:rPr lang="tr-TR" dirty="0"/>
              <a:t> tüm şiirlerini toplam on iki kitap hâlinde dilimize kazandırdı. Bu </a:t>
            </a:r>
            <a:r>
              <a:rPr lang="tr-TR" b="1" dirty="0"/>
              <a:t>külliyat (toplu eserler), </a:t>
            </a:r>
            <a:r>
              <a:rPr lang="tr-TR" dirty="0" err="1"/>
              <a:t>Rilke'nin</a:t>
            </a:r>
            <a:r>
              <a:rPr lang="tr-TR" dirty="0"/>
              <a:t> </a:t>
            </a:r>
            <a:r>
              <a:rPr lang="tr-TR" dirty="0" smtClean="0"/>
              <a:t>yazın </a:t>
            </a:r>
            <a:r>
              <a:rPr lang="tr-TR" dirty="0"/>
              <a:t>çalışmalarını içeren Kâmuran </a:t>
            </a:r>
            <a:r>
              <a:rPr lang="tr-TR" dirty="0" err="1"/>
              <a:t>Şipal</a:t>
            </a:r>
            <a:r>
              <a:rPr lang="tr-TR" dirty="0"/>
              <a:t> çevirileriyle </a:t>
            </a:r>
            <a:r>
              <a:rPr lang="tr-TR" b="1" dirty="0"/>
              <a:t>birlikte değerlendirildiğinde (aynı kitapta toplandığında) </a:t>
            </a:r>
            <a:r>
              <a:rPr lang="tr-TR" dirty="0" smtClean="0"/>
              <a:t>önemli </a:t>
            </a:r>
            <a:r>
              <a:rPr lang="tr-TR" dirty="0"/>
              <a:t>bir kazanım niteliğinde. Çeviri eylemi, </a:t>
            </a:r>
            <a:r>
              <a:rPr lang="tr-TR" b="1" dirty="0"/>
              <a:t>çoğu kez (genellikle</a:t>
            </a:r>
            <a:r>
              <a:rPr lang="tr-TR" dirty="0"/>
              <a:t>), farklı kültürler arasında </a:t>
            </a:r>
            <a:r>
              <a:rPr lang="tr-TR" dirty="0" smtClean="0"/>
              <a:t> </a:t>
            </a:r>
            <a:r>
              <a:rPr lang="tr-TR" b="1" dirty="0"/>
              <a:t>köprü kurmakla (bağ oluşturmakla) </a:t>
            </a:r>
            <a:r>
              <a:rPr lang="tr-TR" dirty="0"/>
              <a:t>kalmıyor, </a:t>
            </a:r>
            <a:r>
              <a:rPr lang="tr-TR" dirty="0" smtClean="0"/>
              <a:t>yeni </a:t>
            </a:r>
            <a:r>
              <a:rPr lang="tr-TR" dirty="0"/>
              <a:t>imgesel yorumların kapısını da aralayabiliyor. Bu parçadaki numaralanmış sözlerden hangisinin anlamı parantez ( ) içinde verilen açıklamayla uyuşmamaktadır? I II III IV V</a:t>
            </a:r>
          </a:p>
        </p:txBody>
      </p:sp>
    </p:spTree>
    <p:extLst>
      <p:ext uri="{BB962C8B-B14F-4D97-AF65-F5344CB8AC3E}">
        <p14:creationId xmlns:p14="http://schemas.microsoft.com/office/powerpoint/2010/main" xmlns="" val="293159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/>
              <a:t>Kimileri robotları insanlığın sonunu getirecek bir </a:t>
            </a:r>
            <a:r>
              <a:rPr lang="tr-TR" b="1" dirty="0"/>
              <a:t>tehdit </a:t>
            </a:r>
            <a:r>
              <a:rPr lang="tr-TR" b="1" dirty="0" smtClean="0"/>
              <a:t> </a:t>
            </a:r>
            <a:r>
              <a:rPr lang="tr-TR" b="1" dirty="0"/>
              <a:t>(tehlikeli bir durum) </a:t>
            </a:r>
            <a:r>
              <a:rPr lang="tr-TR" dirty="0"/>
              <a:t>olarak görüyor, kimileri de insanları </a:t>
            </a:r>
            <a:r>
              <a:rPr lang="tr-TR" b="1" dirty="0"/>
              <a:t>çalışmaktan kurtaracak (alıkoyacak)</a:t>
            </a:r>
            <a:r>
              <a:rPr lang="tr-TR" dirty="0"/>
              <a:t> bir </a:t>
            </a:r>
            <a:r>
              <a:rPr lang="tr-TR" dirty="0" smtClean="0"/>
              <a:t> </a:t>
            </a:r>
            <a:r>
              <a:rPr lang="tr-TR" dirty="0"/>
              <a:t>yardımcı olarak. </a:t>
            </a:r>
            <a:r>
              <a:rPr lang="tr-TR" b="1" dirty="0"/>
              <a:t>Suya sabuna dokunmayan (sakıncalı </a:t>
            </a:r>
            <a:r>
              <a:rPr lang="tr-TR" b="1" dirty="0" smtClean="0"/>
              <a:t>konularla </a:t>
            </a:r>
            <a:r>
              <a:rPr lang="tr-TR" b="1" dirty="0"/>
              <a:t>ilgilenmeyen</a:t>
            </a:r>
            <a:r>
              <a:rPr lang="tr-TR" dirty="0"/>
              <a:t>), evcil hayvan benzeri robotlar </a:t>
            </a:r>
            <a:r>
              <a:rPr lang="tr-TR" b="1" dirty="0"/>
              <a:t>hâlihazırda (şu anda)</a:t>
            </a:r>
            <a:r>
              <a:rPr lang="tr-TR" dirty="0"/>
              <a:t> satılıyor. Bu robotlar etrafındaki </a:t>
            </a:r>
            <a:r>
              <a:rPr lang="tr-TR" dirty="0" smtClean="0"/>
              <a:t>nesnelerin </a:t>
            </a:r>
            <a:r>
              <a:rPr lang="tr-TR" dirty="0"/>
              <a:t>ne olduğunu </a:t>
            </a:r>
            <a:r>
              <a:rPr lang="tr-TR" b="1" dirty="0"/>
              <a:t>anlıyor (kavrıyor), </a:t>
            </a:r>
            <a:r>
              <a:rPr lang="tr-TR" dirty="0"/>
              <a:t>yüksekten </a:t>
            </a:r>
            <a:r>
              <a:rPr lang="tr-TR" dirty="0" smtClean="0"/>
              <a:t>düşmemeyi </a:t>
            </a:r>
            <a:r>
              <a:rPr lang="tr-TR" dirty="0"/>
              <a:t>başarıyor, komutlara cevap veriyor hatta oyunlar oynayabiliyor</a:t>
            </a:r>
          </a:p>
        </p:txBody>
      </p:sp>
    </p:spTree>
    <p:extLst>
      <p:ext uri="{BB962C8B-B14F-4D97-AF65-F5344CB8AC3E}">
        <p14:creationId xmlns:p14="http://schemas.microsoft.com/office/powerpoint/2010/main" xmlns="" val="7796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Kemalettin Tuğcu bizlere yoksulluğu, yaşamla savaşmayı, acımayı, yardımlaşmayı ve paylaşmayı öğretti. Kahramanları hiç yüzüstü, umarsız bırakmadı. Eserleriyle Tuğcu okurlarına bir bakıma </a:t>
            </a:r>
            <a:r>
              <a:rPr lang="tr-TR" b="1" u="sng" dirty="0"/>
              <a:t>acı aşısı </a:t>
            </a:r>
            <a:r>
              <a:rPr lang="tr-TR" dirty="0"/>
              <a:t>yaptı. Bu parçada altı çizili sözle asıl anlatılmak istenen aşağıdakilerden hangisidir? </a:t>
            </a:r>
          </a:p>
        </p:txBody>
      </p:sp>
    </p:spTree>
    <p:extLst>
      <p:ext uri="{BB962C8B-B14F-4D97-AF65-F5344CB8AC3E}">
        <p14:creationId xmlns:p14="http://schemas.microsoft.com/office/powerpoint/2010/main" xmlns="" val="56367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Kitaplarıyla </a:t>
            </a:r>
            <a:r>
              <a:rPr lang="tr-TR" dirty="0"/>
              <a:t>acılara, zorluklara göğüs germe becerisi kazandırmak </a:t>
            </a:r>
            <a:endParaRPr lang="tr-TR" dirty="0" smtClean="0"/>
          </a:p>
          <a:p>
            <a:r>
              <a:rPr lang="tr-TR" dirty="0" smtClean="0"/>
              <a:t>Yaşanan </a:t>
            </a:r>
            <a:r>
              <a:rPr lang="tr-TR" dirty="0"/>
              <a:t>acıların okurla paylaşılarak azalmasını sağlamak </a:t>
            </a:r>
            <a:endParaRPr lang="tr-TR" dirty="0" smtClean="0"/>
          </a:p>
          <a:p>
            <a:r>
              <a:rPr lang="tr-TR" dirty="0" smtClean="0"/>
              <a:t>Odağına </a:t>
            </a:r>
            <a:r>
              <a:rPr lang="tr-TR" dirty="0"/>
              <a:t>acıyı alarak kalemini edebî yönden güçlendirmek </a:t>
            </a:r>
            <a:endParaRPr lang="tr-TR" dirty="0" smtClean="0"/>
          </a:p>
          <a:p>
            <a:r>
              <a:rPr lang="tr-TR" dirty="0" smtClean="0"/>
              <a:t>Acıyla </a:t>
            </a:r>
            <a:r>
              <a:rPr lang="tr-TR" dirty="0"/>
              <a:t>yoğrulmuş hayatların kendi yönünü bulacağını göstermek </a:t>
            </a:r>
            <a:endParaRPr lang="tr-TR" dirty="0" smtClean="0"/>
          </a:p>
          <a:p>
            <a:r>
              <a:rPr lang="tr-TR" dirty="0" smtClean="0"/>
              <a:t>Toplumun </a:t>
            </a:r>
            <a:r>
              <a:rPr lang="tr-TR" dirty="0"/>
              <a:t>yaşadığı acıları yalın hâliyle eserlerine </a:t>
            </a:r>
            <a:r>
              <a:rPr lang="tr-TR" dirty="0" smtClean="0"/>
              <a:t>aktarabilmek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1473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dirty="0"/>
              <a:t>Arka arkaya ses getiren filmler çekmiş, bunların arasına önemli bir su altı belgeseli ekleyerek bu alanda da ustalığını göstermişti. Herkes yeni çalışmalarını merakla beklerken o, uzunca bir süre sessizliğe gömülmüş; röportaj tekliflerini bile geri çevirmişti. Geçen hafta ortak bir dostumuzdan yepyeni bir belgesel çekimi için hazırlıklara başladığını işittim. Meğer </a:t>
            </a:r>
            <a:r>
              <a:rPr lang="tr-TR" b="1" u="sng" dirty="0"/>
              <a:t>inziva </a:t>
            </a:r>
            <a:r>
              <a:rPr lang="tr-TR" dirty="0"/>
              <a:t>süreci, aslında yeni projeleri için kuluçka dönemiymiş.</a:t>
            </a:r>
          </a:p>
        </p:txBody>
      </p:sp>
    </p:spTree>
    <p:extLst>
      <p:ext uri="{BB962C8B-B14F-4D97-AF65-F5344CB8AC3E}">
        <p14:creationId xmlns:p14="http://schemas.microsoft.com/office/powerpoint/2010/main" xmlns="" val="291638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92500"/>
          </a:bodyPr>
          <a:lstStyle/>
          <a:p>
            <a:r>
              <a:rPr lang="tr-TR" dirty="0"/>
              <a:t>Bu cümledeki altı çizili sözü anlamca karşılayabilecek bir kullanım aşağıdakilerin hangisinde vardır? </a:t>
            </a:r>
            <a:endParaRPr lang="tr-TR" dirty="0" smtClean="0"/>
          </a:p>
          <a:p>
            <a:r>
              <a:rPr lang="tr-TR" dirty="0" smtClean="0"/>
              <a:t>Toleranssız </a:t>
            </a:r>
            <a:r>
              <a:rPr lang="tr-TR" dirty="0"/>
              <a:t>ve karamsar mizaçlı olduğu için her şeye siyaha yakın bir grilikte yaklaşmaktan keyif alırdı. Yaşanan olaylara daima aynı pencereden baktığı için hiçbir zaman farklı bir şey göremeyecekti. </a:t>
            </a:r>
            <a:endParaRPr lang="tr-TR" dirty="0" smtClean="0"/>
          </a:p>
          <a:p>
            <a:r>
              <a:rPr lang="tr-TR" dirty="0" smtClean="0"/>
              <a:t>Yaşadığı </a:t>
            </a:r>
            <a:r>
              <a:rPr lang="tr-TR" dirty="0"/>
              <a:t>hayal kırıklıkları sonunda, kabuğuna çekilerek hayatındaki "</a:t>
            </a:r>
            <a:r>
              <a:rPr lang="tr-TR" dirty="0" err="1"/>
              <a:t>keşke"lerin</a:t>
            </a:r>
            <a:r>
              <a:rPr lang="tr-TR" dirty="0"/>
              <a:t> muhasebesini yapmaya başladı. </a:t>
            </a:r>
            <a:endParaRPr lang="tr-TR" dirty="0" smtClean="0"/>
          </a:p>
          <a:p>
            <a:r>
              <a:rPr lang="tr-TR" dirty="0" smtClean="0"/>
              <a:t>Yeni </a:t>
            </a:r>
            <a:r>
              <a:rPr lang="tr-TR" dirty="0"/>
              <a:t>tanıştığı insanlarla iletişim kurarken sergilediği içine kapanık tavır, muhataplarını oldukça rahatsız ediyordu. </a:t>
            </a:r>
            <a:endParaRPr lang="tr-TR" dirty="0" smtClean="0"/>
          </a:p>
          <a:p>
            <a:r>
              <a:rPr lang="tr-TR" dirty="0" smtClean="0"/>
              <a:t>Sabit </a:t>
            </a:r>
            <a:r>
              <a:rPr lang="tr-TR" dirty="0"/>
              <a:t>fikirli ve ben merkezli bir söylem; tek notayla bestelenen, duraksız bir musiki tadı verir dinleyicilerine. </a:t>
            </a:r>
          </a:p>
        </p:txBody>
      </p:sp>
    </p:spTree>
    <p:extLst>
      <p:ext uri="{BB962C8B-B14F-4D97-AF65-F5344CB8AC3E}">
        <p14:creationId xmlns:p14="http://schemas.microsoft.com/office/powerpoint/2010/main" xmlns="" val="370512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Defterin </a:t>
            </a:r>
            <a:r>
              <a:rPr lang="tr-TR" u="sng" dirty="0" smtClean="0"/>
              <a:t>yapraklarını</a:t>
            </a:r>
            <a:r>
              <a:rPr lang="tr-TR" dirty="0" smtClean="0"/>
              <a:t> değiştirdi.</a:t>
            </a:r>
          </a:p>
          <a:p>
            <a:r>
              <a:rPr lang="tr-TR" dirty="0" smtClean="0"/>
              <a:t>Alper’in </a:t>
            </a:r>
            <a:r>
              <a:rPr lang="tr-TR" u="sng" dirty="0" smtClean="0"/>
              <a:t>dilinden</a:t>
            </a:r>
            <a:r>
              <a:rPr lang="tr-TR" dirty="0" smtClean="0"/>
              <a:t> Erzurumlu olduğunu anladım.</a:t>
            </a:r>
          </a:p>
          <a:p>
            <a:r>
              <a:rPr lang="tr-TR" dirty="0" smtClean="0"/>
              <a:t>Vapurun </a:t>
            </a:r>
            <a:r>
              <a:rPr lang="tr-TR" u="sng" dirty="0" smtClean="0"/>
              <a:t>burnu</a:t>
            </a:r>
            <a:r>
              <a:rPr lang="tr-TR" dirty="0" smtClean="0"/>
              <a:t> kıyıya yaklaştı.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7331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smtClean="0"/>
              <a:t>Zaman zaman anılarla yaşamak güzeldir. Eğer bu </a:t>
            </a:r>
            <a:r>
              <a:rPr lang="tr-TR" b="1" dirty="0" smtClean="0"/>
              <a:t>anılar yaşamı renklendiriyorsa</a:t>
            </a:r>
            <a:r>
              <a:rPr lang="tr-TR" dirty="0" smtClean="0"/>
              <a:t> bir başka mutluluk verir.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1367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Özlem duyulması</a:t>
            </a:r>
          </a:p>
          <a:p>
            <a:r>
              <a:rPr lang="tr-TR" dirty="0" smtClean="0"/>
              <a:t>Yargılanıp değerlendirmesi</a:t>
            </a:r>
          </a:p>
          <a:p>
            <a:r>
              <a:rPr lang="tr-TR" dirty="0" smtClean="0"/>
              <a:t>Zamanı güzelleştirmesi</a:t>
            </a:r>
          </a:p>
          <a:p>
            <a:r>
              <a:rPr lang="tr-TR" dirty="0" smtClean="0"/>
              <a:t>Zorluklarla mücadele edilmesi</a:t>
            </a:r>
          </a:p>
          <a:p>
            <a:r>
              <a:rPr lang="tr-TR" dirty="0" smtClean="0"/>
              <a:t>Eski günleri daha anlamlı kılması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0357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/>
              <a:t>Kimi filmlerde </a:t>
            </a:r>
            <a:r>
              <a:rPr lang="tr-TR" b="1" dirty="0"/>
              <a:t>klişe bir sahne (basmakalıp bir görüntü)</a:t>
            </a:r>
            <a:r>
              <a:rPr lang="tr-TR" dirty="0"/>
              <a:t> </a:t>
            </a:r>
            <a:r>
              <a:rPr lang="tr-TR" dirty="0" smtClean="0"/>
              <a:t>vardır</a:t>
            </a:r>
            <a:r>
              <a:rPr lang="tr-TR" dirty="0"/>
              <a:t>: Daktilosunun başına oturup </a:t>
            </a:r>
            <a:r>
              <a:rPr lang="tr-TR" b="1" dirty="0"/>
              <a:t>yaratma sancıları </a:t>
            </a:r>
            <a:r>
              <a:rPr lang="tr-TR" b="1" dirty="0" smtClean="0"/>
              <a:t>çeken </a:t>
            </a:r>
            <a:r>
              <a:rPr lang="tr-TR" b="1" dirty="0"/>
              <a:t>(bir şey üretmeye çabalayan)</a:t>
            </a:r>
            <a:r>
              <a:rPr lang="tr-TR" dirty="0"/>
              <a:t> bir yazar... Bu sahnede aktör, aklındakileri bir an evvel </a:t>
            </a:r>
            <a:r>
              <a:rPr lang="tr-TR" b="1" dirty="0"/>
              <a:t>dışarı vurmak </a:t>
            </a:r>
            <a:r>
              <a:rPr lang="tr-TR" b="1" dirty="0" smtClean="0"/>
              <a:t>(</a:t>
            </a:r>
            <a:r>
              <a:rPr lang="tr-TR" b="1" dirty="0"/>
              <a:t>yazıya dökmek)</a:t>
            </a:r>
            <a:r>
              <a:rPr lang="tr-TR" dirty="0"/>
              <a:t> için daktiloya heyecanla beyaz bir kâğıt takar. Tuşların sert sesleri eşliğinde birkaç satır yazar. Bu arada, </a:t>
            </a:r>
            <a:r>
              <a:rPr lang="tr-TR" b="1" dirty="0"/>
              <a:t>yardım umarcasına (ne yapacağını bilmeden)</a:t>
            </a:r>
            <a:r>
              <a:rPr lang="tr-TR" dirty="0"/>
              <a:t> </a:t>
            </a:r>
            <a:r>
              <a:rPr lang="tr-TR" dirty="0" smtClean="0"/>
              <a:t> </a:t>
            </a:r>
            <a:r>
              <a:rPr lang="tr-TR" dirty="0"/>
              <a:t>kahvesinden birkaç yudum alır. Yazdıklarının </a:t>
            </a:r>
            <a:r>
              <a:rPr lang="tr-TR" b="1" dirty="0"/>
              <a:t>içine </a:t>
            </a:r>
            <a:r>
              <a:rPr lang="tr-TR" b="1" dirty="0" smtClean="0"/>
              <a:t>sinmediği </a:t>
            </a:r>
            <a:r>
              <a:rPr lang="tr-TR" b="1" dirty="0"/>
              <a:t>(yazdıklarından hoşnut olmadığı)</a:t>
            </a:r>
            <a:r>
              <a:rPr lang="tr-TR" dirty="0"/>
              <a:t> yüzündeki ifadeden anlaşılır. </a:t>
            </a:r>
          </a:p>
        </p:txBody>
      </p:sp>
    </p:spTree>
    <p:extLst>
      <p:ext uri="{BB962C8B-B14F-4D97-AF65-F5344CB8AC3E}">
        <p14:creationId xmlns:p14="http://schemas.microsoft.com/office/powerpoint/2010/main" xmlns="" val="148235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tr-TR" dirty="0"/>
              <a:t>Son zamanlarda genç yetişkin edebiyatının hızla </a:t>
            </a:r>
            <a:r>
              <a:rPr lang="tr-TR" b="1" dirty="0"/>
              <a:t>filizlendiği</a:t>
            </a:r>
            <a:r>
              <a:rPr lang="tr-TR" dirty="0"/>
              <a:t> söylenebilir. J. K. </a:t>
            </a:r>
            <a:r>
              <a:rPr lang="tr-TR" dirty="0" err="1"/>
              <a:t>Rowling'in</a:t>
            </a:r>
            <a:r>
              <a:rPr lang="tr-TR" dirty="0"/>
              <a:t> Harry Potter </a:t>
            </a:r>
            <a:r>
              <a:rPr lang="tr-TR" dirty="0" smtClean="0"/>
              <a:t>kitaplarıyla </a:t>
            </a:r>
            <a:r>
              <a:rPr lang="tr-TR" b="1" dirty="0"/>
              <a:t>canlanan</a:t>
            </a:r>
            <a:r>
              <a:rPr lang="tr-TR" dirty="0"/>
              <a:t> ve S. </a:t>
            </a:r>
            <a:r>
              <a:rPr lang="tr-TR" dirty="0" err="1"/>
              <a:t>Meyer'in</a:t>
            </a:r>
            <a:r>
              <a:rPr lang="tr-TR" dirty="0"/>
              <a:t> Alacakaranlık </a:t>
            </a:r>
            <a:r>
              <a:rPr lang="tr-TR" dirty="0" smtClean="0"/>
              <a:t>serisinin</a:t>
            </a:r>
            <a:r>
              <a:rPr lang="tr-TR" dirty="0"/>
              <a:t>, kelimenin tam anlamıyla </a:t>
            </a:r>
            <a:r>
              <a:rPr lang="tr-TR" b="1" dirty="0"/>
              <a:t>parlattığ</a:t>
            </a:r>
            <a:r>
              <a:rPr lang="tr-TR" dirty="0"/>
              <a:t>ı </a:t>
            </a:r>
            <a:r>
              <a:rPr lang="tr-TR" dirty="0" smtClean="0"/>
              <a:t>kahramanlarla </a:t>
            </a:r>
            <a:r>
              <a:rPr lang="tr-TR" dirty="0"/>
              <a:t>devam eden süreç, özellikle S. </a:t>
            </a:r>
            <a:r>
              <a:rPr lang="tr-TR" dirty="0" err="1"/>
              <a:t>Collins'in</a:t>
            </a:r>
            <a:r>
              <a:rPr lang="tr-TR" dirty="0"/>
              <a:t> Açlık Oyunları'yla </a:t>
            </a:r>
            <a:r>
              <a:rPr lang="tr-TR" b="1" dirty="0"/>
              <a:t>taçlandırdığı</a:t>
            </a:r>
            <a:r>
              <a:rPr lang="tr-TR" dirty="0"/>
              <a:t> yoldan ilerliyor. Bu sürece </a:t>
            </a:r>
            <a:r>
              <a:rPr lang="tr-TR" dirty="0" smtClean="0"/>
              <a:t>yüksek </a:t>
            </a:r>
            <a:r>
              <a:rPr lang="tr-TR" dirty="0"/>
              <a:t>bütçeli ve beyaz perdenin genç yıldızlarıyla </a:t>
            </a:r>
            <a:r>
              <a:rPr lang="tr-TR" b="1" dirty="0"/>
              <a:t>renklenen</a:t>
            </a:r>
            <a:r>
              <a:rPr lang="tr-TR" dirty="0"/>
              <a:t> uyarlama filmlerin etkisi </a:t>
            </a:r>
            <a:r>
              <a:rPr lang="tr-TR" b="1" dirty="0"/>
              <a:t>inanılmaz.</a:t>
            </a:r>
            <a:r>
              <a:rPr lang="tr-TR" dirty="0"/>
              <a:t>.. </a:t>
            </a:r>
          </a:p>
        </p:txBody>
      </p:sp>
    </p:spTree>
    <p:extLst>
      <p:ext uri="{BB962C8B-B14F-4D97-AF65-F5344CB8AC3E}">
        <p14:creationId xmlns:p14="http://schemas.microsoft.com/office/powerpoint/2010/main" xmlns="" val="313225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tr-TR" dirty="0"/>
              <a:t>Kazandığı ihalelerden sonra herkes şirketin iyice ---- düşünüyor, patron da her fırsatta bunun bir ---- sonucu olmadığını vurguluyordu. </a:t>
            </a:r>
            <a:endParaRPr lang="tr-TR" dirty="0" smtClean="0"/>
          </a:p>
          <a:p>
            <a:r>
              <a:rPr lang="tr-TR" dirty="0" smtClean="0"/>
              <a:t>zenginleştiğini </a:t>
            </a:r>
            <a:r>
              <a:rPr lang="tr-TR" dirty="0"/>
              <a:t>– çaba </a:t>
            </a:r>
            <a:endParaRPr lang="tr-TR" dirty="0" smtClean="0"/>
          </a:p>
          <a:p>
            <a:r>
              <a:rPr lang="tr-TR" dirty="0" smtClean="0"/>
              <a:t>tanındığını </a:t>
            </a:r>
            <a:r>
              <a:rPr lang="tr-TR" dirty="0"/>
              <a:t>– beklenti </a:t>
            </a:r>
            <a:endParaRPr lang="tr-TR" dirty="0" smtClean="0"/>
          </a:p>
          <a:p>
            <a:r>
              <a:rPr lang="tr-TR" dirty="0" smtClean="0"/>
              <a:t>geliştiğini </a:t>
            </a:r>
            <a:r>
              <a:rPr lang="tr-TR" dirty="0"/>
              <a:t>– tembellik </a:t>
            </a:r>
            <a:endParaRPr lang="tr-TR" dirty="0" smtClean="0"/>
          </a:p>
          <a:p>
            <a:r>
              <a:rPr lang="tr-TR" dirty="0" smtClean="0"/>
              <a:t>büyüdüğünü </a:t>
            </a:r>
            <a:r>
              <a:rPr lang="tr-TR" dirty="0"/>
              <a:t>– rastlantı </a:t>
            </a:r>
            <a:endParaRPr lang="tr-TR" dirty="0" smtClean="0"/>
          </a:p>
          <a:p>
            <a:r>
              <a:rPr lang="tr-TR" dirty="0" smtClean="0"/>
              <a:t>ayrıştığını </a:t>
            </a:r>
            <a:r>
              <a:rPr lang="tr-TR" dirty="0"/>
              <a:t>– tesadüf</a:t>
            </a:r>
          </a:p>
        </p:txBody>
      </p:sp>
    </p:spTree>
    <p:extLst>
      <p:ext uri="{BB962C8B-B14F-4D97-AF65-F5344CB8AC3E}">
        <p14:creationId xmlns:p14="http://schemas.microsoft.com/office/powerpoint/2010/main" xmlns="" val="354840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Kaurismaki'nin</a:t>
            </a:r>
            <a:r>
              <a:rPr lang="tr-TR" dirty="0" smtClean="0"/>
              <a:t> </a:t>
            </a:r>
            <a:r>
              <a:rPr lang="tr-TR" dirty="0"/>
              <a:t>karakterleri her daim çeşitli renklere boyanmış ve illa ki </a:t>
            </a:r>
            <a:r>
              <a:rPr lang="tr-TR" b="1" dirty="0"/>
              <a:t>dekor olduklarını bağıran</a:t>
            </a:r>
            <a:r>
              <a:rPr lang="tr-TR" dirty="0"/>
              <a:t> mekânlarla uyum </a:t>
            </a:r>
            <a:r>
              <a:rPr lang="tr-TR" dirty="0" smtClean="0"/>
              <a:t>içerisindedir </a:t>
            </a:r>
            <a:r>
              <a:rPr lang="tr-TR" dirty="0"/>
              <a:t>Bu cümlede altı çizili söz ile bahsedilen mekânların hangi özelliği vurgulanmıştır? </a:t>
            </a:r>
          </a:p>
        </p:txBody>
      </p:sp>
    </p:spTree>
    <p:extLst>
      <p:ext uri="{BB962C8B-B14F-4D97-AF65-F5344CB8AC3E}">
        <p14:creationId xmlns:p14="http://schemas.microsoft.com/office/powerpoint/2010/main" xmlns="" val="357139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Gündelik </a:t>
            </a:r>
            <a:r>
              <a:rPr lang="tr-TR" dirty="0"/>
              <a:t>yaşamda sıkça rastlanan yerler olmaları </a:t>
            </a:r>
            <a:endParaRPr lang="tr-TR" dirty="0" smtClean="0"/>
          </a:p>
          <a:p>
            <a:r>
              <a:rPr lang="tr-TR" dirty="0" smtClean="0"/>
              <a:t>Dikkat </a:t>
            </a:r>
            <a:r>
              <a:rPr lang="tr-TR" dirty="0"/>
              <a:t>çekici ve akılda kalıcı olmaları </a:t>
            </a:r>
            <a:endParaRPr lang="tr-TR" dirty="0" smtClean="0"/>
          </a:p>
          <a:p>
            <a:r>
              <a:rPr lang="tr-TR" dirty="0" smtClean="0"/>
              <a:t>Gürültülü </a:t>
            </a:r>
            <a:r>
              <a:rPr lang="tr-TR" dirty="0"/>
              <a:t>ve kalabalık alanlardan seçilmeleri Karakterlerin özelliklerine zıt nitelikler taşımaları </a:t>
            </a:r>
            <a:endParaRPr lang="tr-TR" dirty="0" smtClean="0"/>
          </a:p>
          <a:p>
            <a:r>
              <a:rPr lang="tr-TR" dirty="0" smtClean="0"/>
              <a:t>Kurgu </a:t>
            </a:r>
            <a:r>
              <a:rPr lang="tr-TR" dirty="0"/>
              <a:t>için tasarlandıklarını çok belli etmeleri </a:t>
            </a:r>
          </a:p>
        </p:txBody>
      </p:sp>
    </p:spTree>
    <p:extLst>
      <p:ext uri="{BB962C8B-B14F-4D97-AF65-F5344CB8AC3E}">
        <p14:creationId xmlns:p14="http://schemas.microsoft.com/office/powerpoint/2010/main" xmlns="" val="295811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tr-TR" dirty="0"/>
              <a:t>Ben bugünün insanıyım. İnsan devamlı dikiz aynasına bakarak, ---- yaşayamaz. Dünyamız dünden olduğu kadar bugünden ve gelecekten de beslenmelidir. </a:t>
            </a:r>
            <a:endParaRPr lang="tr-TR" dirty="0" smtClean="0"/>
          </a:p>
          <a:p>
            <a:r>
              <a:rPr lang="tr-TR" dirty="0" smtClean="0"/>
              <a:t>endişe </a:t>
            </a:r>
            <a:r>
              <a:rPr lang="tr-TR" dirty="0"/>
              <a:t>ve korku duyarak </a:t>
            </a:r>
            <a:endParaRPr lang="tr-TR" dirty="0" smtClean="0"/>
          </a:p>
          <a:p>
            <a:r>
              <a:rPr lang="tr-TR" dirty="0" smtClean="0"/>
              <a:t>geçmişe </a:t>
            </a:r>
            <a:r>
              <a:rPr lang="tr-TR" dirty="0"/>
              <a:t>sığınarak </a:t>
            </a:r>
            <a:endParaRPr lang="tr-TR" dirty="0" smtClean="0"/>
          </a:p>
          <a:p>
            <a:r>
              <a:rPr lang="tr-TR" dirty="0" smtClean="0"/>
              <a:t>tedbiri </a:t>
            </a:r>
            <a:r>
              <a:rPr lang="tr-TR" dirty="0"/>
              <a:t>elden bırakmayarak </a:t>
            </a:r>
            <a:endParaRPr lang="tr-TR" dirty="0" smtClean="0"/>
          </a:p>
          <a:p>
            <a:r>
              <a:rPr lang="tr-TR" dirty="0" smtClean="0"/>
              <a:t>kendini </a:t>
            </a:r>
            <a:r>
              <a:rPr lang="tr-TR" dirty="0"/>
              <a:t>denetleyerek </a:t>
            </a:r>
            <a:endParaRPr lang="tr-TR" dirty="0" smtClean="0"/>
          </a:p>
          <a:p>
            <a:r>
              <a:rPr lang="tr-TR" dirty="0" smtClean="0"/>
              <a:t>telaşa </a:t>
            </a:r>
            <a:r>
              <a:rPr lang="tr-TR" dirty="0"/>
              <a:t>kapılmayarak</a:t>
            </a:r>
          </a:p>
        </p:txBody>
      </p:sp>
    </p:spTree>
    <p:extLst>
      <p:ext uri="{BB962C8B-B14F-4D97-AF65-F5344CB8AC3E}">
        <p14:creationId xmlns:p14="http://schemas.microsoft.com/office/powerpoint/2010/main" xmlns="" val="271344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3. Mecaz Anlam</a:t>
            </a:r>
          </a:p>
          <a:p>
            <a:r>
              <a:rPr lang="tr-TR" dirty="0"/>
              <a:t>Bir ilgi veya benzetme sonucu sözcüğün </a:t>
            </a:r>
            <a:r>
              <a:rPr lang="tr-TR" u="sng" dirty="0"/>
              <a:t>gerçek anlamından tamamen uzaklaşarak</a:t>
            </a:r>
            <a:r>
              <a:rPr lang="tr-TR" dirty="0"/>
              <a:t> kazandığı yeni anlamlara </a:t>
            </a:r>
            <a:r>
              <a:rPr lang="tr-TR" b="1" dirty="0"/>
              <a:t>mecaz anlam</a:t>
            </a:r>
            <a:r>
              <a:rPr lang="tr-TR" dirty="0"/>
              <a:t> denir. Mecaz anlamda kullanılan sözcükler genellikle </a:t>
            </a:r>
            <a:r>
              <a:rPr lang="tr-TR" b="1" dirty="0" smtClean="0"/>
              <a:t>SOYUT </a:t>
            </a:r>
            <a:r>
              <a:rPr lang="tr-TR" dirty="0" smtClean="0"/>
              <a:t>anlam </a:t>
            </a:r>
            <a:r>
              <a:rPr lang="tr-TR" dirty="0"/>
              <a:t>kazanır.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3437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Konsere gidemeyince biletlerimiz </a:t>
            </a:r>
            <a:r>
              <a:rPr lang="tr-TR" b="1" dirty="0"/>
              <a:t>yandı</a:t>
            </a:r>
            <a:r>
              <a:rPr lang="tr-TR" dirty="0" smtClean="0"/>
              <a:t>.</a:t>
            </a:r>
          </a:p>
          <a:p>
            <a:r>
              <a:rPr lang="tr-TR" dirty="0"/>
              <a:t>Olaylara karşı </a:t>
            </a:r>
            <a:r>
              <a:rPr lang="tr-TR" b="1" dirty="0"/>
              <a:t>kör</a:t>
            </a:r>
            <a:r>
              <a:rPr lang="tr-TR" dirty="0"/>
              <a:t> ve sağırdır</a:t>
            </a:r>
            <a:r>
              <a:rPr lang="tr-TR" dirty="0" smtClean="0"/>
              <a:t>.</a:t>
            </a:r>
          </a:p>
          <a:p>
            <a:r>
              <a:rPr lang="tr-TR" b="1" dirty="0"/>
              <a:t>Boş</a:t>
            </a:r>
            <a:r>
              <a:rPr lang="tr-TR" dirty="0"/>
              <a:t> sözlerle beni oyalamayın.</a:t>
            </a:r>
          </a:p>
        </p:txBody>
      </p:sp>
    </p:spTree>
    <p:extLst>
      <p:ext uri="{BB962C8B-B14F-4D97-AF65-F5344CB8AC3E}">
        <p14:creationId xmlns:p14="http://schemas.microsoft.com/office/powerpoint/2010/main" xmlns="" val="397160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173</TotalTime>
  <Words>1512</Words>
  <PresentationFormat>Ekran Gösterisi (4:3)</PresentationFormat>
  <Paragraphs>291</Paragraphs>
  <Slides>77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77</vt:i4>
      </vt:variant>
    </vt:vector>
  </HeadingPairs>
  <TitlesOfParts>
    <vt:vector size="78" baseType="lpstr">
      <vt:lpstr>Austin</vt:lpstr>
      <vt:lpstr>SÖZCÜKTE ANLAM</vt:lpstr>
      <vt:lpstr>Slayt 2</vt:lpstr>
      <vt:lpstr> </vt:lpstr>
      <vt:lpstr>Slayt 4</vt:lpstr>
      <vt:lpstr>Slayt 5</vt:lpstr>
      <vt:lpstr>2. Yan Anlam </vt:lpstr>
      <vt:lpstr>Slayt 7</vt:lpstr>
      <vt:lpstr>Slayt 8</vt:lpstr>
      <vt:lpstr>Slayt 9</vt:lpstr>
      <vt:lpstr>Mecaz Çeşitleri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2. Anlam (Deyim) Aktarması 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4.Güzel Adlandırma </vt:lpstr>
      <vt:lpstr>5. Kinaye</vt:lpstr>
      <vt:lpstr>6. Tariz</vt:lpstr>
      <vt:lpstr>7. Somutlaştırma Soyutlaştırma</vt:lpstr>
      <vt:lpstr>Slayt 31</vt:lpstr>
      <vt:lpstr>SÖZCÜKLER ARASI ANLAM İLİŞKİLERİ</vt:lpstr>
      <vt:lpstr>Slayt 33</vt:lpstr>
      <vt:lpstr>Slayt 34</vt:lpstr>
      <vt:lpstr>Slayt 35</vt:lpstr>
      <vt:lpstr>Slayt 36</vt:lpstr>
      <vt:lpstr>Nicel ve Nitel Anlamlı Sözcükler </vt:lpstr>
      <vt:lpstr>Slayt 38</vt:lpstr>
      <vt:lpstr>Slayt 39</vt:lpstr>
      <vt:lpstr>Slayt 40</vt:lpstr>
      <vt:lpstr>Slayt 41</vt:lpstr>
      <vt:lpstr>Somut ve Soyut Anlamlı Kelimeler</vt:lpstr>
      <vt:lpstr>Slayt 43</vt:lpstr>
      <vt:lpstr>Slayt 44</vt:lpstr>
      <vt:lpstr>Slayt 45</vt:lpstr>
      <vt:lpstr>Slayt 46</vt:lpstr>
      <vt:lpstr>SÖZ ÖBEKLERİ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ALTI ÇİZİLİ SÖZ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2019-09-06T16:22:59Z</dcterms:created>
  <dcterms:modified xsi:type="dcterms:W3CDTF">2020-09-30T07:37:00Z</dcterms:modified>
  <cp:category>https://www.sorubak.com</cp:category>
</cp:coreProperties>
</file>