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CC0099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24" autoAdjust="0"/>
  </p:normalViewPr>
  <p:slideViewPr>
    <p:cSldViewPr>
      <p:cViewPr varScale="1">
        <p:scale>
          <a:sx n="101" d="100"/>
          <a:sy n="101" d="100"/>
        </p:scale>
        <p:origin x="492" y="96"/>
      </p:cViewPr>
      <p:guideLst>
        <p:guide orient="horz" pos="2160"/>
        <p:guide pos="34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7C746B-3E59-4705-ADA0-AB3D6BC64A77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69B4FCE0-2DD3-4F9C-ABFB-786696AF7445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Siyaset Bilimi</a:t>
          </a:r>
        </a:p>
      </dgm:t>
    </dgm:pt>
    <dgm:pt modelId="{8FD2CF55-D3E2-4F98-8DB9-C636AB77F8B7}" type="parTrans" cxnId="{A3018670-CE5E-410E-8CD7-54677124D7BD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A50E4ABF-C3C3-44D5-88D1-2ABAFB70878D}" type="sibTrans" cxnId="{A3018670-CE5E-410E-8CD7-54677124D7BD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13FB3159-B35F-4D87-AAFA-AFF9E84C5628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Olanı, olduğu gibi açıklar.</a:t>
          </a:r>
        </a:p>
      </dgm:t>
    </dgm:pt>
    <dgm:pt modelId="{BD960069-7671-4B1B-8962-A30C5F2E18FC}" type="parTrans" cxnId="{B0A3FCE4-1CA4-42CC-A25F-589776D37529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52EB1309-408F-4CA2-A659-E5A9EC01B96E}" type="sibTrans" cxnId="{B0A3FCE4-1CA4-42CC-A25F-589776D37529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0F54ED07-4B48-48CA-8B98-D80071035F06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Siyaset Felsefesi</a:t>
          </a:r>
        </a:p>
      </dgm:t>
    </dgm:pt>
    <dgm:pt modelId="{CA64F099-D992-4B01-8095-361F61E48F8E}" type="parTrans" cxnId="{551805CC-7751-4C54-8B03-FC02469BAACD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D7ACA2DC-C212-48F7-9F4D-689C155E266E}" type="sibTrans" cxnId="{551805CC-7751-4C54-8B03-FC02469BAACD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73274CA3-81F3-4C3F-98F8-56E901450D59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Olması gerekeni</a:t>
          </a:r>
          <a:r>
            <a:rPr lang="tr-TR" i="1" dirty="0">
              <a:latin typeface="Arial Narrow" pitchFamily="34" charset="0"/>
            </a:rPr>
            <a:t>(ideal olanı)</a:t>
          </a:r>
          <a:r>
            <a:rPr lang="tr-TR" dirty="0">
              <a:latin typeface="Arial Narrow" pitchFamily="34" charset="0"/>
            </a:rPr>
            <a:t> arar.</a:t>
          </a:r>
        </a:p>
      </dgm:t>
    </dgm:pt>
    <dgm:pt modelId="{B199B8A3-BE9D-4052-82BC-36C8E1B3291A}" type="parTrans" cxnId="{F9CAD7BA-6D08-4136-88B2-6B56A473F504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55430767-33EB-4B37-8742-6C5EABF4FDC7}" type="sibTrans" cxnId="{F9CAD7BA-6D08-4136-88B2-6B56A473F504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B2B5803F-5FC1-4813-B1B7-158E6BE252F2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İyi-kötü değerlendirmesi yapmaz.</a:t>
          </a:r>
        </a:p>
      </dgm:t>
    </dgm:pt>
    <dgm:pt modelId="{799515B8-203F-4998-96D8-DC231BCAC1A1}" type="parTrans" cxnId="{076F01F4-69C1-4D62-85FC-7F1458B9BBF5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871CC9CA-B268-4FEF-97AE-B132A5CF3668}" type="sibTrans" cxnId="{076F01F4-69C1-4D62-85FC-7F1458B9BBF5}">
      <dgm:prSet/>
      <dgm:spPr/>
      <dgm:t>
        <a:bodyPr/>
        <a:lstStyle/>
        <a:p>
          <a:endParaRPr lang="tr-TR">
            <a:latin typeface="Arial Narrow" pitchFamily="34" charset="0"/>
          </a:endParaRPr>
        </a:p>
      </dgm:t>
    </dgm:pt>
    <dgm:pt modelId="{36B26BB6-7E68-4883-837B-AFC2081138C4}">
      <dgm:prSet phldrT="[Metin]"/>
      <dgm:spPr/>
      <dgm:t>
        <a:bodyPr/>
        <a:lstStyle/>
        <a:p>
          <a:r>
            <a:rPr lang="tr-TR" dirty="0">
              <a:latin typeface="Arial Narrow" pitchFamily="34" charset="0"/>
            </a:rPr>
            <a:t>İyi-kötü değerlendirmesi yapar.</a:t>
          </a:r>
        </a:p>
      </dgm:t>
    </dgm:pt>
    <dgm:pt modelId="{CB2D0B6A-82AF-45EF-B702-76A07D9A155C}" type="parTrans" cxnId="{E18CE411-3C26-404C-B676-6B095AB4B171}">
      <dgm:prSet/>
      <dgm:spPr/>
      <dgm:t>
        <a:bodyPr/>
        <a:lstStyle/>
        <a:p>
          <a:endParaRPr lang="tr-TR"/>
        </a:p>
      </dgm:t>
    </dgm:pt>
    <dgm:pt modelId="{BEEE49B0-7432-4B31-9E6C-553C2AE69C6B}" type="sibTrans" cxnId="{E18CE411-3C26-404C-B676-6B095AB4B171}">
      <dgm:prSet/>
      <dgm:spPr/>
      <dgm:t>
        <a:bodyPr/>
        <a:lstStyle/>
        <a:p>
          <a:endParaRPr lang="tr-TR"/>
        </a:p>
      </dgm:t>
    </dgm:pt>
    <dgm:pt modelId="{64E1D000-4146-44E0-84DC-E7967C44DD49}">
      <dgm:prSet phldrT="[Metin]"/>
      <dgm:spPr/>
      <dgm:t>
        <a:bodyPr/>
        <a:lstStyle/>
        <a:p>
          <a:endParaRPr lang="tr-TR" dirty="0">
            <a:latin typeface="Arial Narrow" pitchFamily="34" charset="0"/>
          </a:endParaRPr>
        </a:p>
      </dgm:t>
    </dgm:pt>
    <dgm:pt modelId="{8DF86A89-3C39-45CC-AE30-5CF484E816DA}" type="parTrans" cxnId="{337632C9-788C-48D1-90E1-1CD3863A7E27}">
      <dgm:prSet/>
      <dgm:spPr/>
      <dgm:t>
        <a:bodyPr/>
        <a:lstStyle/>
        <a:p>
          <a:endParaRPr lang="tr-TR"/>
        </a:p>
      </dgm:t>
    </dgm:pt>
    <dgm:pt modelId="{65E2F9CA-4718-49CE-9414-33C19FA9BA89}" type="sibTrans" cxnId="{337632C9-788C-48D1-90E1-1CD3863A7E27}">
      <dgm:prSet/>
      <dgm:spPr/>
      <dgm:t>
        <a:bodyPr/>
        <a:lstStyle/>
        <a:p>
          <a:endParaRPr lang="tr-TR"/>
        </a:p>
      </dgm:t>
    </dgm:pt>
    <dgm:pt modelId="{BF7C1035-FDB0-4676-97FC-485D6D6972E5}" type="pres">
      <dgm:prSet presAssocID="{3F7C746B-3E59-4705-ADA0-AB3D6BC64A77}" presName="linear" presStyleCnt="0">
        <dgm:presLayoutVars>
          <dgm:animLvl val="lvl"/>
          <dgm:resizeHandles val="exact"/>
        </dgm:presLayoutVars>
      </dgm:prSet>
      <dgm:spPr/>
    </dgm:pt>
    <dgm:pt modelId="{1D45B521-3B56-4973-AB64-539C44A4383F}" type="pres">
      <dgm:prSet presAssocID="{69B4FCE0-2DD3-4F9C-ABFB-786696AF744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254D572-DA29-4216-995D-E988F0129AE6}" type="pres">
      <dgm:prSet presAssocID="{69B4FCE0-2DD3-4F9C-ABFB-786696AF7445}" presName="childText" presStyleLbl="revTx" presStyleIdx="0" presStyleCnt="2">
        <dgm:presLayoutVars>
          <dgm:bulletEnabled val="1"/>
        </dgm:presLayoutVars>
      </dgm:prSet>
      <dgm:spPr/>
    </dgm:pt>
    <dgm:pt modelId="{450ED112-3E13-4009-8394-C06EBFDBBB82}" type="pres">
      <dgm:prSet presAssocID="{0F54ED07-4B48-48CA-8B98-D80071035F0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2BB07AD-A4DF-4A6E-AE7E-145AC2F8B5CE}" type="pres">
      <dgm:prSet presAssocID="{0F54ED07-4B48-48CA-8B98-D80071035F0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7FB08D06-04EE-4F3B-BDB4-D7BB6EEFA80F}" type="presOf" srcId="{0F54ED07-4B48-48CA-8B98-D80071035F06}" destId="{450ED112-3E13-4009-8394-C06EBFDBBB82}" srcOrd="0" destOrd="0" presId="urn:microsoft.com/office/officeart/2005/8/layout/vList2"/>
    <dgm:cxn modelId="{E18CE411-3C26-404C-B676-6B095AB4B171}" srcId="{0F54ED07-4B48-48CA-8B98-D80071035F06}" destId="{36B26BB6-7E68-4883-837B-AFC2081138C4}" srcOrd="1" destOrd="0" parTransId="{CB2D0B6A-82AF-45EF-B702-76A07D9A155C}" sibTransId="{BEEE49B0-7432-4B31-9E6C-553C2AE69C6B}"/>
    <dgm:cxn modelId="{7E486F35-F2BD-4ADE-B6B7-0F4DA29AF54E}" type="presOf" srcId="{73274CA3-81F3-4C3F-98F8-56E901450D59}" destId="{F2BB07AD-A4DF-4A6E-AE7E-145AC2F8B5CE}" srcOrd="0" destOrd="0" presId="urn:microsoft.com/office/officeart/2005/8/layout/vList2"/>
    <dgm:cxn modelId="{6DFF5338-13E2-4F72-A0F6-DE85AB4584BC}" type="presOf" srcId="{B2B5803F-5FC1-4813-B1B7-158E6BE252F2}" destId="{3254D572-DA29-4216-995D-E988F0129AE6}" srcOrd="0" destOrd="1" presId="urn:microsoft.com/office/officeart/2005/8/layout/vList2"/>
    <dgm:cxn modelId="{EA4F7A3F-C7AB-4DA9-993E-A03A34471BA8}" type="presOf" srcId="{64E1D000-4146-44E0-84DC-E7967C44DD49}" destId="{3254D572-DA29-4216-995D-E988F0129AE6}" srcOrd="0" destOrd="2" presId="urn:microsoft.com/office/officeart/2005/8/layout/vList2"/>
    <dgm:cxn modelId="{9F31124B-7CBD-4133-AF75-DE7483135AC8}" type="presOf" srcId="{3F7C746B-3E59-4705-ADA0-AB3D6BC64A77}" destId="{BF7C1035-FDB0-4676-97FC-485D6D6972E5}" srcOrd="0" destOrd="0" presId="urn:microsoft.com/office/officeart/2005/8/layout/vList2"/>
    <dgm:cxn modelId="{A3018670-CE5E-410E-8CD7-54677124D7BD}" srcId="{3F7C746B-3E59-4705-ADA0-AB3D6BC64A77}" destId="{69B4FCE0-2DD3-4F9C-ABFB-786696AF7445}" srcOrd="0" destOrd="0" parTransId="{8FD2CF55-D3E2-4F98-8DB9-C636AB77F8B7}" sibTransId="{A50E4ABF-C3C3-44D5-88D1-2ABAFB70878D}"/>
    <dgm:cxn modelId="{618E8F86-0DB0-48B6-91B2-10D64BEA1AEE}" type="presOf" srcId="{13FB3159-B35F-4D87-AAFA-AFF9E84C5628}" destId="{3254D572-DA29-4216-995D-E988F0129AE6}" srcOrd="0" destOrd="0" presId="urn:microsoft.com/office/officeart/2005/8/layout/vList2"/>
    <dgm:cxn modelId="{F72B5F8F-C5E8-4BE3-B721-5270BF13F381}" type="presOf" srcId="{36B26BB6-7E68-4883-837B-AFC2081138C4}" destId="{F2BB07AD-A4DF-4A6E-AE7E-145AC2F8B5CE}" srcOrd="0" destOrd="1" presId="urn:microsoft.com/office/officeart/2005/8/layout/vList2"/>
    <dgm:cxn modelId="{F9CAD7BA-6D08-4136-88B2-6B56A473F504}" srcId="{0F54ED07-4B48-48CA-8B98-D80071035F06}" destId="{73274CA3-81F3-4C3F-98F8-56E901450D59}" srcOrd="0" destOrd="0" parTransId="{B199B8A3-BE9D-4052-82BC-36C8E1B3291A}" sibTransId="{55430767-33EB-4B37-8742-6C5EABF4FDC7}"/>
    <dgm:cxn modelId="{337632C9-788C-48D1-90E1-1CD3863A7E27}" srcId="{69B4FCE0-2DD3-4F9C-ABFB-786696AF7445}" destId="{64E1D000-4146-44E0-84DC-E7967C44DD49}" srcOrd="2" destOrd="0" parTransId="{8DF86A89-3C39-45CC-AE30-5CF484E816DA}" sibTransId="{65E2F9CA-4718-49CE-9414-33C19FA9BA89}"/>
    <dgm:cxn modelId="{551805CC-7751-4C54-8B03-FC02469BAACD}" srcId="{3F7C746B-3E59-4705-ADA0-AB3D6BC64A77}" destId="{0F54ED07-4B48-48CA-8B98-D80071035F06}" srcOrd="1" destOrd="0" parTransId="{CA64F099-D992-4B01-8095-361F61E48F8E}" sibTransId="{D7ACA2DC-C212-48F7-9F4D-689C155E266E}"/>
    <dgm:cxn modelId="{B0A3FCE4-1CA4-42CC-A25F-589776D37529}" srcId="{69B4FCE0-2DD3-4F9C-ABFB-786696AF7445}" destId="{13FB3159-B35F-4D87-AAFA-AFF9E84C5628}" srcOrd="0" destOrd="0" parTransId="{BD960069-7671-4B1B-8962-A30C5F2E18FC}" sibTransId="{52EB1309-408F-4CA2-A659-E5A9EC01B96E}"/>
    <dgm:cxn modelId="{99026BE8-3A9F-4635-91BC-FAC56C15AD20}" type="presOf" srcId="{69B4FCE0-2DD3-4F9C-ABFB-786696AF7445}" destId="{1D45B521-3B56-4973-AB64-539C44A4383F}" srcOrd="0" destOrd="0" presId="urn:microsoft.com/office/officeart/2005/8/layout/vList2"/>
    <dgm:cxn modelId="{076F01F4-69C1-4D62-85FC-7F1458B9BBF5}" srcId="{69B4FCE0-2DD3-4F9C-ABFB-786696AF7445}" destId="{B2B5803F-5FC1-4813-B1B7-158E6BE252F2}" srcOrd="1" destOrd="0" parTransId="{799515B8-203F-4998-96D8-DC231BCAC1A1}" sibTransId="{871CC9CA-B268-4FEF-97AE-B132A5CF3668}"/>
    <dgm:cxn modelId="{7CD3BF48-7AE5-44BE-832F-8DB35219E2C1}" type="presParOf" srcId="{BF7C1035-FDB0-4676-97FC-485D6D6972E5}" destId="{1D45B521-3B56-4973-AB64-539C44A4383F}" srcOrd="0" destOrd="0" presId="urn:microsoft.com/office/officeart/2005/8/layout/vList2"/>
    <dgm:cxn modelId="{5652EA99-2341-4FF9-B1A1-135765041D38}" type="presParOf" srcId="{BF7C1035-FDB0-4676-97FC-485D6D6972E5}" destId="{3254D572-DA29-4216-995D-E988F0129AE6}" srcOrd="1" destOrd="0" presId="urn:microsoft.com/office/officeart/2005/8/layout/vList2"/>
    <dgm:cxn modelId="{1FF040B4-353B-472D-842D-7175DD115228}" type="presParOf" srcId="{BF7C1035-FDB0-4676-97FC-485D6D6972E5}" destId="{450ED112-3E13-4009-8394-C06EBFDBBB82}" srcOrd="2" destOrd="0" presId="urn:microsoft.com/office/officeart/2005/8/layout/vList2"/>
    <dgm:cxn modelId="{56C0FB3A-0D50-432A-8FA8-32FD3A7574A9}" type="presParOf" srcId="{BF7C1035-FDB0-4676-97FC-485D6D6972E5}" destId="{F2BB07AD-A4DF-4A6E-AE7E-145AC2F8B5C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5B521-3B56-4973-AB64-539C44A4383F}">
      <dsp:nvSpPr>
        <dsp:cNvPr id="0" name=""/>
        <dsp:cNvSpPr/>
      </dsp:nvSpPr>
      <dsp:spPr>
        <a:xfrm>
          <a:off x="0" y="14444"/>
          <a:ext cx="7499350" cy="10062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5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5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300" kern="1200" dirty="0">
              <a:latin typeface="Arial Narrow" pitchFamily="34" charset="0"/>
            </a:rPr>
            <a:t>Siyaset Bilimi</a:t>
          </a:r>
        </a:p>
      </dsp:txBody>
      <dsp:txXfrm>
        <a:off x="49119" y="63563"/>
        <a:ext cx="7401112" cy="907962"/>
      </dsp:txXfrm>
    </dsp:sp>
    <dsp:sp modelId="{3254D572-DA29-4216-995D-E988F0129AE6}">
      <dsp:nvSpPr>
        <dsp:cNvPr id="0" name=""/>
        <dsp:cNvSpPr/>
      </dsp:nvSpPr>
      <dsp:spPr>
        <a:xfrm>
          <a:off x="0" y="1020644"/>
          <a:ext cx="7499350" cy="1646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104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3400" kern="1200" dirty="0">
              <a:latin typeface="Arial Narrow" pitchFamily="34" charset="0"/>
            </a:rPr>
            <a:t>Olanı, olduğu gibi açıklar.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3400" kern="1200" dirty="0">
              <a:latin typeface="Arial Narrow" pitchFamily="34" charset="0"/>
            </a:rPr>
            <a:t>İyi-kötü değerlendirmesi yapmaz.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tr-TR" sz="3400" kern="1200" dirty="0">
            <a:latin typeface="Arial Narrow" pitchFamily="34" charset="0"/>
          </a:endParaRPr>
        </a:p>
      </dsp:txBody>
      <dsp:txXfrm>
        <a:off x="0" y="1020644"/>
        <a:ext cx="7499350" cy="1646685"/>
      </dsp:txXfrm>
    </dsp:sp>
    <dsp:sp modelId="{450ED112-3E13-4009-8394-C06EBFDBBB82}">
      <dsp:nvSpPr>
        <dsp:cNvPr id="0" name=""/>
        <dsp:cNvSpPr/>
      </dsp:nvSpPr>
      <dsp:spPr>
        <a:xfrm>
          <a:off x="0" y="2667330"/>
          <a:ext cx="7499350" cy="1006200"/>
        </a:xfrm>
        <a:prstGeom prst="roundRect">
          <a:avLst/>
        </a:prstGeom>
        <a:gradFill rotWithShape="0">
          <a:gsLst>
            <a:gs pos="0">
              <a:schemeClr val="accent5">
                <a:hueOff val="11883694"/>
                <a:satOff val="-60520"/>
                <a:lumOff val="11175"/>
                <a:alphaOff val="0"/>
                <a:tint val="92000"/>
                <a:satMod val="170000"/>
              </a:schemeClr>
            </a:gs>
            <a:gs pos="15000">
              <a:schemeClr val="accent5">
                <a:hueOff val="11883694"/>
                <a:satOff val="-60520"/>
                <a:lumOff val="11175"/>
                <a:alphaOff val="0"/>
                <a:tint val="92000"/>
                <a:shade val="99000"/>
                <a:satMod val="170000"/>
              </a:schemeClr>
            </a:gs>
            <a:gs pos="62000">
              <a:schemeClr val="accent5">
                <a:hueOff val="11883694"/>
                <a:satOff val="-60520"/>
                <a:lumOff val="11175"/>
                <a:alphaOff val="0"/>
                <a:tint val="96000"/>
                <a:shade val="80000"/>
                <a:satMod val="170000"/>
              </a:schemeClr>
            </a:gs>
            <a:gs pos="97000">
              <a:schemeClr val="accent5">
                <a:hueOff val="11883694"/>
                <a:satOff val="-60520"/>
                <a:lumOff val="11175"/>
                <a:alphaOff val="0"/>
                <a:tint val="98000"/>
                <a:shade val="63000"/>
                <a:satMod val="170000"/>
              </a:schemeClr>
            </a:gs>
            <a:gs pos="100000">
              <a:schemeClr val="accent5">
                <a:hueOff val="11883694"/>
                <a:satOff val="-60520"/>
                <a:lumOff val="11175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300" kern="1200" dirty="0">
              <a:latin typeface="Arial Narrow" pitchFamily="34" charset="0"/>
            </a:rPr>
            <a:t>Siyaset Felsefesi</a:t>
          </a:r>
        </a:p>
      </dsp:txBody>
      <dsp:txXfrm>
        <a:off x="49119" y="2716449"/>
        <a:ext cx="7401112" cy="907962"/>
      </dsp:txXfrm>
    </dsp:sp>
    <dsp:sp modelId="{F2BB07AD-A4DF-4A6E-AE7E-145AC2F8B5CE}">
      <dsp:nvSpPr>
        <dsp:cNvPr id="0" name=""/>
        <dsp:cNvSpPr/>
      </dsp:nvSpPr>
      <dsp:spPr>
        <a:xfrm>
          <a:off x="0" y="3673530"/>
          <a:ext cx="7499350" cy="1112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104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3400" kern="1200" dirty="0">
              <a:latin typeface="Arial Narrow" pitchFamily="34" charset="0"/>
            </a:rPr>
            <a:t>Olması gerekeni</a:t>
          </a:r>
          <a:r>
            <a:rPr lang="tr-TR" sz="3400" i="1" kern="1200" dirty="0">
              <a:latin typeface="Arial Narrow" pitchFamily="34" charset="0"/>
            </a:rPr>
            <a:t>(ideal olanı)</a:t>
          </a:r>
          <a:r>
            <a:rPr lang="tr-TR" sz="3400" kern="1200" dirty="0">
              <a:latin typeface="Arial Narrow" pitchFamily="34" charset="0"/>
            </a:rPr>
            <a:t> arar.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3400" kern="1200" dirty="0">
              <a:latin typeface="Arial Narrow" pitchFamily="34" charset="0"/>
            </a:rPr>
            <a:t>İyi-kötü değerlendirmesi yapar.</a:t>
          </a:r>
        </a:p>
      </dsp:txBody>
      <dsp:txXfrm>
        <a:off x="0" y="3673530"/>
        <a:ext cx="7499350" cy="1112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38C8E7-2483-4848-966A-F0515CA84740}" type="datetimeFigureOut">
              <a:rPr lang="tr-TR" smtClean="0"/>
              <a:pPr/>
              <a:t>11.04.2021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02894F2-5C7D-4C29-A4EB-D4FEB459C54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78054" y="620688"/>
            <a:ext cx="7560000" cy="3237160"/>
          </a:xfrm>
        </p:spPr>
        <p:txBody>
          <a:bodyPr>
            <a:prstTxWarp prst="textPlain">
              <a:avLst>
                <a:gd name="adj" fmla="val 49496"/>
              </a:avLst>
            </a:prstTxWarp>
            <a:normAutofit/>
          </a:bodyPr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SİYASET FELSEFESİ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99887" y="4510166"/>
            <a:ext cx="7956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Toplumsal gelişmenin de çürümenin de temelinde yöneticilerin tavırları yatar.</a:t>
            </a:r>
          </a:p>
        </p:txBody>
      </p:sp>
      <p:pic>
        <p:nvPicPr>
          <p:cNvPr id="1026" name="Picture 2" descr="C:\Users\Knk\Desktop\imz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66" y="5833605"/>
            <a:ext cx="3118404" cy="93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Birey, Toplum ve Devlet İlişkileri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Yusuf Has </a:t>
            </a:r>
            <a:r>
              <a:rPr lang="tr-TR" dirty="0" err="1">
                <a:latin typeface="Arial" pitchFamily="34" charset="0"/>
                <a:cs typeface="Arial" pitchFamily="34" charset="0"/>
              </a:rPr>
              <a:t>Hacip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tr-TR" dirty="0">
                <a:latin typeface="Arial" pitchFamily="34" charset="0"/>
                <a:cs typeface="Arial" pitchFamily="34" charset="0"/>
              </a:rPr>
              <a:t>Devletin amacı bireyi mutlu kılmaktır.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Charles De Montesquieu</a:t>
            </a:r>
          </a:p>
          <a:p>
            <a:pPr lvl="1"/>
            <a:r>
              <a:rPr lang="tr-TR" dirty="0">
                <a:latin typeface="Arial" pitchFamily="34" charset="0"/>
                <a:cs typeface="Arial" pitchFamily="34" charset="0"/>
              </a:rPr>
              <a:t>Kuvvetler ayrılığı ilkesi benimsenmelidir.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John Locke</a:t>
            </a:r>
          </a:p>
          <a:p>
            <a:pPr lvl="1"/>
            <a:r>
              <a:rPr lang="tr-TR" dirty="0">
                <a:latin typeface="Arial" pitchFamily="34" charset="0"/>
                <a:cs typeface="Arial" pitchFamily="34" charset="0"/>
              </a:rPr>
              <a:t>Hukukun üstünlüğü, yasama yürütmenin ayrı olması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Karl </a:t>
            </a:r>
            <a:r>
              <a:rPr lang="tr-TR" dirty="0" err="1">
                <a:latin typeface="Arial" pitchFamily="34" charset="0"/>
                <a:cs typeface="Arial" pitchFamily="34" charset="0"/>
              </a:rPr>
              <a:t>Popper</a:t>
            </a:r>
            <a:endParaRPr lang="tr-TR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tr-TR" dirty="0">
                <a:latin typeface="Arial" pitchFamily="34" charset="0"/>
                <a:cs typeface="Arial" pitchFamily="34" charset="0"/>
              </a:rPr>
              <a:t>Açık toplum – Demokrasi – Çok partililik</a:t>
            </a:r>
          </a:p>
        </p:txBody>
      </p:sp>
    </p:spTree>
    <p:extLst>
      <p:ext uri="{BB962C8B-B14F-4D97-AF65-F5344CB8AC3E}">
        <p14:creationId xmlns:p14="http://schemas.microsoft.com/office/powerpoint/2010/main" val="3342299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818072" cy="3384376"/>
          </a:xfrm>
        </p:spPr>
        <p:txBody>
          <a:bodyPr>
            <a:normAutofit fontScale="90000"/>
          </a:bodyPr>
          <a:lstStyle/>
          <a:p>
            <a:pPr marL="82296" indent="0"/>
            <a:r>
              <a:rPr lang="tr-TR" dirty="0">
                <a:solidFill>
                  <a:srgbClr val="FF0000"/>
                </a:solidFill>
                <a:effectLst/>
              </a:rPr>
              <a:t>Siyaset(Arapça):</a:t>
            </a:r>
            <a:br>
              <a:rPr lang="tr-TR" dirty="0">
                <a:solidFill>
                  <a:srgbClr val="FF0000"/>
                </a:solidFill>
                <a:effectLst/>
              </a:rPr>
            </a:br>
            <a:r>
              <a:rPr lang="tr-TR" dirty="0">
                <a:solidFill>
                  <a:srgbClr val="0070C0"/>
                </a:solidFill>
                <a:effectLst/>
              </a:rPr>
              <a:t>«İdare etmek işleri yoluna koymak.»</a:t>
            </a:r>
            <a:br>
              <a:rPr lang="tr-TR" dirty="0">
                <a:solidFill>
                  <a:srgbClr val="0070C0"/>
                </a:solidFill>
                <a:effectLst/>
              </a:rPr>
            </a:br>
            <a:br>
              <a:rPr lang="tr-TR" dirty="0">
                <a:effectLst/>
              </a:rPr>
            </a:br>
            <a:r>
              <a:rPr lang="tr-TR" dirty="0">
                <a:solidFill>
                  <a:srgbClr val="FF0000"/>
                </a:solidFill>
                <a:effectLst/>
              </a:rPr>
              <a:t>Politika(Yunanca):</a:t>
            </a:r>
            <a:br>
              <a:rPr lang="tr-TR" dirty="0">
                <a:solidFill>
                  <a:srgbClr val="FF0000"/>
                </a:solidFill>
                <a:effectLst/>
              </a:rPr>
            </a:br>
            <a:r>
              <a:rPr lang="tr-TR" dirty="0">
                <a:solidFill>
                  <a:srgbClr val="0070C0"/>
                </a:solidFill>
                <a:effectLst/>
              </a:rPr>
              <a:t>«Şehir halkının hayatıyla ilgili her şey.»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115616" y="4941168"/>
            <a:ext cx="78024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i="1" dirty="0">
                <a:latin typeface="Times New Roman" pitchFamily="18" charset="0"/>
                <a:cs typeface="Times New Roman" pitchFamily="18" charset="0"/>
              </a:rPr>
              <a:t>Vatandaşların toplumu ilgilendiren işlerle ilgili yaptığı her şeydir.</a:t>
            </a:r>
            <a:endParaRPr lang="tr-TR" sz="3600" b="1" i="1" dirty="0">
              <a:latin typeface="Monterey BT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724128" y="58052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1600" stA="50000" endPos="34000" dir="5400000" sy="-100000" algn="bl" rotWithShape="0"/>
                </a:effectLst>
                <a:latin typeface="Monterey BT" pitchFamily="66" charset="0"/>
              </a:rPr>
              <a:t>Aristoteles</a:t>
            </a:r>
          </a:p>
        </p:txBody>
      </p:sp>
    </p:spTree>
    <p:extLst>
      <p:ext uri="{BB962C8B-B14F-4D97-AF65-F5344CB8AC3E}">
        <p14:creationId xmlns:p14="http://schemas.microsoft.com/office/powerpoint/2010/main" val="73622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Siyaset Felsefesinin Konusu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35608" y="1977752"/>
            <a:ext cx="7498080" cy="4547592"/>
          </a:xfrm>
        </p:spPr>
        <p:txBody>
          <a:bodyPr>
            <a:normAutofit fontScale="92500" lnSpcReduction="10000"/>
          </a:bodyPr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siyasal otoriteyi,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bu otoritenin oluşumunu,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kaynağını,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gücünü nasıl sürdürdüğünü,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siyasal otoriteyle birey arasındaki ilişkiyi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bunların daha iyi, daha adil duruma gelip gelmeyeceğini</a:t>
            </a:r>
          </a:p>
          <a:p>
            <a:endParaRPr lang="tr-TR" dirty="0">
              <a:latin typeface="Arial" pitchFamily="34" charset="0"/>
              <a:cs typeface="Arial" pitchFamily="34" charset="0"/>
            </a:endParaRPr>
          </a:p>
          <a:p>
            <a:pPr marL="82296" indent="0">
              <a:buNone/>
            </a:pPr>
            <a:r>
              <a:rPr lang="tr-TR" dirty="0">
                <a:latin typeface="Arial" pitchFamily="34" charset="0"/>
                <a:cs typeface="Arial" pitchFamily="34" charset="0"/>
              </a:rPr>
              <a:t>ele alan bir felsefe disiplinidir.</a:t>
            </a:r>
          </a:p>
        </p:txBody>
      </p:sp>
    </p:spTree>
    <p:extLst>
      <p:ext uri="{BB962C8B-B14F-4D97-AF65-F5344CB8AC3E}">
        <p14:creationId xmlns:p14="http://schemas.microsoft.com/office/powerpoint/2010/main" val="2088126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Bilim ve Felsefe Farkı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19680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7437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Siyaset Felsefesinin Temel Kavramları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70922" y="4584774"/>
            <a:ext cx="804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Devlet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70922" y="5207306"/>
            <a:ext cx="660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Birey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70922" y="3339710"/>
            <a:ext cx="87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Toplum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070922" y="3650976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İktidar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070922" y="2094646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Egemenlik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070922" y="2405912"/>
            <a:ext cx="110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Meşruiyet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1070922" y="3028444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Yönetim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070922" y="2717178"/>
            <a:ext cx="1081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Bürokrasi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1070922" y="3962242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Hukuk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070922" y="5518572"/>
            <a:ext cx="580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Yasa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070922" y="1472114"/>
            <a:ext cx="1272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Sivil Toplum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070922" y="1160848"/>
            <a:ext cx="1398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İnsan Hakları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070922" y="582984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Hak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070922" y="1783380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Demokrasi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1070922" y="4273508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Adalet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1070922" y="4896040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Laiklik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Toplumsal ilişkileri düzenleyen uyulması zorunlu kurallar topluluğudur.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Bireyler arası ilişkileri düzenlemek amacıyla devlet tarafından konulmuş, uyulması zorunlu olan ve yaptırımla desteklenen kuraldır.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Sınırları belli bir toprak parçası üzerinde yaşayan bağımsız ve egemen bir toplumun oluşturduğu siyasi ve hukuki bir örgütlenmedir.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Devlet otoritesi ve kurumları dışında kendini yönlendirebilen, haklarını savunabilen özgür vatandaşlardan oluşan toplumdur.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Sahip olduğu özelliklerle diğer insanlardan ayrılan ve toplumu oluşturan insanlardan biridir.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Yapılan eylemin yazılı yasaya uygun olması durumudur.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İktidar gücünü elinde bulunduran kişi ya da grupların toplumu idare etmesidir.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İnsanın herhangi bir koşula veya statüye bağlı kalmaksızın doğuştan sahip olduğu dokunulmaz ve vazgeçilemez üstün nitelikli değerlerdir.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Bir toplumda halkı yönetme gücüne sahip olmadır.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Temel ve sosyal ihtiyaçları karşılamak için etkileşimde bulunan, aynı kültürü ve coğrafyayı paylaşan insanların oluşturduğu topluluktur.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İktidar olmaktan doğan gücü, hiçbir iç ya da dış baskı olmadan kullanabilmektir.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Devletin yasalarla belirlenmiş görevlerini ast-üst ilişkisi içinde yerine getiren memurlar topluluğunu ifade eden yapıdır.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3024873" y="1329761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Din işlerini devlet işlerinden ayıran yönetim şeklidir. Devlet dinlere eşit uzaklıkta durarak inanç özgürlüğünü güvence altına almayı sağlar.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Bireyin, başka bireylerden ya da kurumlardan isteyebileceği her şeydir.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Herkese hak ettiğini vermektir.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3024873" y="1329762"/>
            <a:ext cx="5400000" cy="4680000"/>
          </a:xfrm>
          <a:prstGeom prst="rect">
            <a:avLst/>
          </a:prstGeom>
          <a:ln w="127000" cap="rnd" cmpd="sng">
            <a:prstDash val="sysDot"/>
            <a:rou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r-TR" sz="3600" dirty="0">
                <a:latin typeface="Arial" pitchFamily="34" charset="0"/>
                <a:cs typeface="Arial" pitchFamily="34" charset="0"/>
              </a:rPr>
              <a:t>Halk egemenliğine dayalı yönetim şeklidir.</a:t>
            </a:r>
          </a:p>
          <a:p>
            <a:pPr algn="ctr"/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82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Siyaset Felsefesinin Temel Soruları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1447800"/>
            <a:ext cx="7992888" cy="2413248"/>
          </a:xfrm>
        </p:spPr>
        <p:txBody>
          <a:bodyPr>
            <a:normAutofit fontScale="77500" lnSpcReduction="20000"/>
          </a:bodyPr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İktidarın kaynağı nedir?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Meşruiyetin ölçütü nedir?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Egemenliğin kullanılış biçimleri nelerdir?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Bürokrasiden vazgeçilebilir mi?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Sivil toplumun anlamı nedir?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Bireyin temel hakları nelerdir?</a:t>
            </a:r>
          </a:p>
          <a:p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91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Devlet Nasıl Ortaya Çıkmıştır?</a:t>
            </a:r>
          </a:p>
        </p:txBody>
      </p:sp>
      <p:grpSp>
        <p:nvGrpSpPr>
          <p:cNvPr id="23" name="Grup 22"/>
          <p:cNvGrpSpPr/>
          <p:nvPr/>
        </p:nvGrpSpPr>
        <p:grpSpPr>
          <a:xfrm>
            <a:off x="1413480" y="2348880"/>
            <a:ext cx="7332917" cy="1296144"/>
            <a:chOff x="1437056" y="1916832"/>
            <a:chExt cx="4417067" cy="3960440"/>
          </a:xfrm>
        </p:grpSpPr>
        <p:sp>
          <p:nvSpPr>
            <p:cNvPr id="9" name="Serbest Form 8"/>
            <p:cNvSpPr/>
            <p:nvPr/>
          </p:nvSpPr>
          <p:spPr>
            <a:xfrm>
              <a:off x="4207124" y="3553381"/>
              <a:ext cx="1646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5280"/>
                  </a:lnTo>
                  <a:lnTo>
                    <a:pt x="1646999" y="95280"/>
                  </a:lnTo>
                  <a:lnTo>
                    <a:pt x="1646999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Serbest Form 9"/>
            <p:cNvSpPr/>
            <p:nvPr/>
          </p:nvSpPr>
          <p:spPr>
            <a:xfrm>
              <a:off x="3744875" y="3553381"/>
              <a:ext cx="548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5280"/>
                  </a:lnTo>
                  <a:lnTo>
                    <a:pt x="548999" y="95280"/>
                  </a:lnTo>
                  <a:lnTo>
                    <a:pt x="548999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Serbest Form 10"/>
            <p:cNvSpPr/>
            <p:nvPr/>
          </p:nvSpPr>
          <p:spPr>
            <a:xfrm>
              <a:off x="2988775" y="3553380"/>
              <a:ext cx="548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48999" y="0"/>
                  </a:moveTo>
                  <a:lnTo>
                    <a:pt x="548999" y="95280"/>
                  </a:lnTo>
                  <a:lnTo>
                    <a:pt x="0" y="95280"/>
                  </a:lnTo>
                  <a:lnTo>
                    <a:pt x="0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Serbest Form 11"/>
            <p:cNvSpPr/>
            <p:nvPr/>
          </p:nvSpPr>
          <p:spPr>
            <a:xfrm>
              <a:off x="1890775" y="3553380"/>
              <a:ext cx="1646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46999" y="0"/>
                  </a:moveTo>
                  <a:lnTo>
                    <a:pt x="1646999" y="95280"/>
                  </a:lnTo>
                  <a:lnTo>
                    <a:pt x="0" y="95280"/>
                  </a:lnTo>
                  <a:lnTo>
                    <a:pt x="0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Serbest Form 12"/>
            <p:cNvSpPr/>
            <p:nvPr/>
          </p:nvSpPr>
          <p:spPr>
            <a:xfrm>
              <a:off x="1890775" y="1916832"/>
              <a:ext cx="3293999" cy="1636546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" pitchFamily="34" charset="0"/>
                  <a:cs typeface="Arial" pitchFamily="34" charset="0"/>
                </a:rPr>
                <a:t>Devletin doğal bir varlık olduğunu savunanlar</a:t>
              </a:r>
            </a:p>
          </p:txBody>
        </p:sp>
        <p:sp>
          <p:nvSpPr>
            <p:cNvPr id="14" name="Serbest Form 13"/>
            <p:cNvSpPr/>
            <p:nvPr/>
          </p:nvSpPr>
          <p:spPr>
            <a:xfrm>
              <a:off x="1437056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Platon</a:t>
              </a:r>
            </a:p>
          </p:txBody>
        </p:sp>
        <p:sp>
          <p:nvSpPr>
            <p:cNvPr id="15" name="Serbest Form 14"/>
            <p:cNvSpPr/>
            <p:nvPr/>
          </p:nvSpPr>
          <p:spPr>
            <a:xfrm>
              <a:off x="2535056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Aristoteles</a:t>
              </a:r>
            </a:p>
          </p:txBody>
        </p:sp>
        <p:sp>
          <p:nvSpPr>
            <p:cNvPr id="16" name="Serbest Form 15"/>
            <p:cNvSpPr/>
            <p:nvPr/>
          </p:nvSpPr>
          <p:spPr>
            <a:xfrm>
              <a:off x="3633056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Farabi</a:t>
              </a:r>
            </a:p>
          </p:txBody>
        </p:sp>
        <p:sp>
          <p:nvSpPr>
            <p:cNvPr id="17" name="Serbest Form 16"/>
            <p:cNvSpPr/>
            <p:nvPr/>
          </p:nvSpPr>
          <p:spPr>
            <a:xfrm>
              <a:off x="4731056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 err="1">
                  <a:latin typeface="Arial Narrow" pitchFamily="34" charset="0"/>
                </a:rPr>
                <a:t>İbn</a:t>
              </a:r>
              <a:r>
                <a:rPr lang="tr-TR" sz="1600" kern="1200" dirty="0">
                  <a:latin typeface="Arial Narrow" pitchFamily="34" charset="0"/>
                </a:rPr>
                <a:t>-i Haldun</a:t>
              </a:r>
            </a:p>
          </p:txBody>
        </p:sp>
      </p:grpSp>
      <p:grpSp>
        <p:nvGrpSpPr>
          <p:cNvPr id="22" name="Grup 21"/>
          <p:cNvGrpSpPr/>
          <p:nvPr/>
        </p:nvGrpSpPr>
        <p:grpSpPr>
          <a:xfrm>
            <a:off x="1413480" y="4437112"/>
            <a:ext cx="7334983" cy="1296144"/>
            <a:chOff x="5829055" y="1916832"/>
            <a:chExt cx="3263633" cy="3960440"/>
          </a:xfrm>
        </p:grpSpPr>
        <p:sp>
          <p:nvSpPr>
            <p:cNvPr id="6" name="Serbest Form 5"/>
            <p:cNvSpPr/>
            <p:nvPr/>
          </p:nvSpPr>
          <p:spPr>
            <a:xfrm>
              <a:off x="7994689" y="3553381"/>
              <a:ext cx="1097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5280"/>
                  </a:lnTo>
                  <a:lnTo>
                    <a:pt x="1097999" y="95280"/>
                  </a:lnTo>
                  <a:lnTo>
                    <a:pt x="1097999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Serbest Form 6"/>
            <p:cNvSpPr/>
            <p:nvPr/>
          </p:nvSpPr>
          <p:spPr>
            <a:xfrm>
              <a:off x="7367244" y="3553381"/>
              <a:ext cx="91440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Serbest Form 7"/>
            <p:cNvSpPr/>
            <p:nvPr/>
          </p:nvSpPr>
          <p:spPr>
            <a:xfrm>
              <a:off x="6282774" y="3553380"/>
              <a:ext cx="1097999" cy="687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097999" y="0"/>
                  </a:moveTo>
                  <a:lnTo>
                    <a:pt x="1097999" y="95280"/>
                  </a:lnTo>
                  <a:lnTo>
                    <a:pt x="0" y="95280"/>
                  </a:lnTo>
                  <a:lnTo>
                    <a:pt x="0" y="190561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Serbest Form 17"/>
            <p:cNvSpPr/>
            <p:nvPr/>
          </p:nvSpPr>
          <p:spPr>
            <a:xfrm>
              <a:off x="6164200" y="1916832"/>
              <a:ext cx="2433148" cy="1636546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" pitchFamily="34" charset="0"/>
                  <a:cs typeface="Arial" pitchFamily="34" charset="0"/>
                </a:rPr>
                <a:t>Devletin yapay bir varlık olduğunu savunanlar</a:t>
              </a:r>
            </a:p>
          </p:txBody>
        </p:sp>
        <p:sp>
          <p:nvSpPr>
            <p:cNvPr id="19" name="Serbest Form 18"/>
            <p:cNvSpPr/>
            <p:nvPr/>
          </p:nvSpPr>
          <p:spPr>
            <a:xfrm>
              <a:off x="5829055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Thomas </a:t>
              </a:r>
              <a:r>
                <a:rPr lang="tr-TR" sz="1600" kern="1200" dirty="0" err="1">
                  <a:latin typeface="Arial Narrow" pitchFamily="34" charset="0"/>
                </a:rPr>
                <a:t>Hobbes</a:t>
              </a:r>
              <a:endParaRPr lang="tr-TR" sz="1600" kern="1200" dirty="0">
                <a:latin typeface="Arial Narrow" pitchFamily="34" charset="0"/>
              </a:endParaRPr>
            </a:p>
          </p:txBody>
        </p:sp>
        <p:sp>
          <p:nvSpPr>
            <p:cNvPr id="20" name="Serbest Form 19"/>
            <p:cNvSpPr/>
            <p:nvPr/>
          </p:nvSpPr>
          <p:spPr>
            <a:xfrm>
              <a:off x="6927055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John Locke</a:t>
              </a:r>
            </a:p>
          </p:txBody>
        </p:sp>
        <p:sp>
          <p:nvSpPr>
            <p:cNvPr id="21" name="Serbest Form 20"/>
            <p:cNvSpPr/>
            <p:nvPr/>
          </p:nvSpPr>
          <p:spPr>
            <a:xfrm>
              <a:off x="8025055" y="4240727"/>
              <a:ext cx="907437" cy="1636545"/>
            </a:xfrm>
            <a:custGeom>
              <a:avLst/>
              <a:gdLst>
                <a:gd name="connsiteX0" fmla="*/ 0 w 907437"/>
                <a:gd name="connsiteY0" fmla="*/ 0 h 453718"/>
                <a:gd name="connsiteX1" fmla="*/ 907437 w 907437"/>
                <a:gd name="connsiteY1" fmla="*/ 0 h 453718"/>
                <a:gd name="connsiteX2" fmla="*/ 907437 w 907437"/>
                <a:gd name="connsiteY2" fmla="*/ 453718 h 453718"/>
                <a:gd name="connsiteX3" fmla="*/ 0 w 907437"/>
                <a:gd name="connsiteY3" fmla="*/ 453718 h 453718"/>
                <a:gd name="connsiteX4" fmla="*/ 0 w 907437"/>
                <a:gd name="connsiteY4" fmla="*/ 0 h 45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37" h="453718">
                  <a:moveTo>
                    <a:pt x="0" y="0"/>
                  </a:moveTo>
                  <a:lnTo>
                    <a:pt x="907437" y="0"/>
                  </a:lnTo>
                  <a:lnTo>
                    <a:pt x="907437" y="453718"/>
                  </a:lnTo>
                  <a:lnTo>
                    <a:pt x="0" y="4537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>
                  <a:latin typeface="Arial Narrow" pitchFamily="34" charset="0"/>
                </a:rPr>
                <a:t>Jean </a:t>
              </a:r>
              <a:r>
                <a:rPr lang="tr-TR" sz="1600" kern="1200" dirty="0" err="1">
                  <a:latin typeface="Arial Narrow" pitchFamily="34" charset="0"/>
                </a:rPr>
                <a:t>Jacques</a:t>
              </a:r>
              <a:r>
                <a:rPr lang="tr-TR" sz="1600" kern="1200" dirty="0">
                  <a:latin typeface="Arial Narrow" pitchFamily="34" charset="0"/>
                </a:rPr>
                <a:t> Rousseau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6566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İdeal Düzen Arayışları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31639" y="1878571"/>
            <a:ext cx="4824537" cy="2486533"/>
            <a:chOff x="1435100" y="2024594"/>
            <a:chExt cx="4649068" cy="2486533"/>
          </a:xfrm>
        </p:grpSpPr>
        <p:sp>
          <p:nvSpPr>
            <p:cNvPr id="11" name="Serbest Form 10"/>
            <p:cNvSpPr/>
            <p:nvPr/>
          </p:nvSpPr>
          <p:spPr>
            <a:xfrm>
              <a:off x="1435100" y="2024594"/>
              <a:ext cx="4649068" cy="1092279"/>
            </a:xfrm>
            <a:custGeom>
              <a:avLst/>
              <a:gdLst>
                <a:gd name="connsiteX0" fmla="*/ 0 w 7499350"/>
                <a:gd name="connsiteY0" fmla="*/ 273070 h 1092279"/>
                <a:gd name="connsiteX1" fmla="*/ 6953211 w 7499350"/>
                <a:gd name="connsiteY1" fmla="*/ 273070 h 1092279"/>
                <a:gd name="connsiteX2" fmla="*/ 6953211 w 7499350"/>
                <a:gd name="connsiteY2" fmla="*/ 0 h 1092279"/>
                <a:gd name="connsiteX3" fmla="*/ 7499350 w 7499350"/>
                <a:gd name="connsiteY3" fmla="*/ 546140 h 1092279"/>
                <a:gd name="connsiteX4" fmla="*/ 6953211 w 7499350"/>
                <a:gd name="connsiteY4" fmla="*/ 1092279 h 1092279"/>
                <a:gd name="connsiteX5" fmla="*/ 6953211 w 7499350"/>
                <a:gd name="connsiteY5" fmla="*/ 819209 h 1092279"/>
                <a:gd name="connsiteX6" fmla="*/ 0 w 7499350"/>
                <a:gd name="connsiteY6" fmla="*/ 819209 h 1092279"/>
                <a:gd name="connsiteX7" fmla="*/ 0 w 7499350"/>
                <a:gd name="connsiteY7" fmla="*/ 273070 h 109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99350" h="1092279">
                  <a:moveTo>
                    <a:pt x="0" y="273070"/>
                  </a:moveTo>
                  <a:lnTo>
                    <a:pt x="6953211" y="273070"/>
                  </a:lnTo>
                  <a:lnTo>
                    <a:pt x="6953211" y="0"/>
                  </a:lnTo>
                  <a:lnTo>
                    <a:pt x="7499350" y="546140"/>
                  </a:lnTo>
                  <a:lnTo>
                    <a:pt x="6953211" y="1092279"/>
                  </a:lnTo>
                  <a:lnTo>
                    <a:pt x="6953211" y="819209"/>
                  </a:lnTo>
                  <a:lnTo>
                    <a:pt x="0" y="819209"/>
                  </a:lnTo>
                  <a:lnTo>
                    <a:pt x="0" y="27307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0" tIns="322600" rIns="527070" bIns="446469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600" b="1" kern="1200" dirty="0">
                <a:effectLst/>
                <a:latin typeface="Arial" pitchFamily="34" charset="0"/>
                <a:cs typeface="Arial" pitchFamily="34" charset="0"/>
              </a:endParaRP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kern="1200" dirty="0">
                  <a:effectLst/>
                  <a:latin typeface="Arial" pitchFamily="34" charset="0"/>
                  <a:cs typeface="Arial" pitchFamily="34" charset="0"/>
                </a:rPr>
                <a:t>İdeal bir düzenin olabileceğini </a:t>
              </a:r>
              <a:r>
                <a:rPr lang="tr-TR" sz="1600" b="1" dirty="0">
                  <a:latin typeface="Arial" pitchFamily="34" charset="0"/>
                  <a:cs typeface="Arial" pitchFamily="34" charset="0"/>
                </a:rPr>
                <a:t>reddedenler</a:t>
              </a:r>
              <a:endParaRPr lang="tr-TR" sz="1600" b="1" kern="1200" dirty="0"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Serbest Form 11"/>
            <p:cNvSpPr/>
            <p:nvPr/>
          </p:nvSpPr>
          <p:spPr>
            <a:xfrm>
              <a:off x="1435100" y="2869607"/>
              <a:ext cx="4289028" cy="1641520"/>
            </a:xfrm>
            <a:custGeom>
              <a:avLst/>
              <a:gdLst>
                <a:gd name="connsiteX0" fmla="*/ 0 w 3464699"/>
                <a:gd name="connsiteY0" fmla="*/ 0 h 2438027"/>
                <a:gd name="connsiteX1" fmla="*/ 3464699 w 3464699"/>
                <a:gd name="connsiteY1" fmla="*/ 0 h 2438027"/>
                <a:gd name="connsiteX2" fmla="*/ 3464699 w 3464699"/>
                <a:gd name="connsiteY2" fmla="*/ 2438027 h 2438027"/>
                <a:gd name="connsiteX3" fmla="*/ 0 w 3464699"/>
                <a:gd name="connsiteY3" fmla="*/ 2438027 h 2438027"/>
                <a:gd name="connsiteX4" fmla="*/ 0 w 3464699"/>
                <a:gd name="connsiteY4" fmla="*/ 0 h 243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699" h="2438027">
                  <a:moveTo>
                    <a:pt x="0" y="0"/>
                  </a:moveTo>
                  <a:lnTo>
                    <a:pt x="3464699" y="0"/>
                  </a:lnTo>
                  <a:lnTo>
                    <a:pt x="3464699" y="2438027"/>
                  </a:lnTo>
                  <a:lnTo>
                    <a:pt x="0" y="2438027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extrusionH="190500" prstMaterial="dkEdge">
              <a:bevelT w="120650" h="38100" prst="relaxedInset"/>
              <a:contourClr>
                <a:schemeClr val="bg1"/>
              </a:contourClr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t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- Sofistler</a:t>
              </a: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- Nihilistler</a:t>
              </a: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- Anarşizm</a:t>
              </a:r>
            </a:p>
          </p:txBody>
        </p:sp>
      </p:grpSp>
      <p:grpSp>
        <p:nvGrpSpPr>
          <p:cNvPr id="15" name="Grup 14"/>
          <p:cNvGrpSpPr/>
          <p:nvPr/>
        </p:nvGrpSpPr>
        <p:grpSpPr>
          <a:xfrm>
            <a:off x="3219574" y="2882264"/>
            <a:ext cx="5744914" cy="3283040"/>
            <a:chOff x="4899799" y="2388565"/>
            <a:chExt cx="4034650" cy="3283040"/>
          </a:xfrm>
        </p:grpSpPr>
        <p:sp>
          <p:nvSpPr>
            <p:cNvPr id="13" name="Serbest Form 12"/>
            <p:cNvSpPr/>
            <p:nvPr/>
          </p:nvSpPr>
          <p:spPr>
            <a:xfrm>
              <a:off x="4899799" y="2388565"/>
              <a:ext cx="4034650" cy="1092279"/>
            </a:xfrm>
            <a:custGeom>
              <a:avLst/>
              <a:gdLst>
                <a:gd name="connsiteX0" fmla="*/ 0 w 4034650"/>
                <a:gd name="connsiteY0" fmla="*/ 273070 h 1092279"/>
                <a:gd name="connsiteX1" fmla="*/ 3488511 w 4034650"/>
                <a:gd name="connsiteY1" fmla="*/ 273070 h 1092279"/>
                <a:gd name="connsiteX2" fmla="*/ 3488511 w 4034650"/>
                <a:gd name="connsiteY2" fmla="*/ 0 h 1092279"/>
                <a:gd name="connsiteX3" fmla="*/ 4034650 w 4034650"/>
                <a:gd name="connsiteY3" fmla="*/ 546140 h 1092279"/>
                <a:gd name="connsiteX4" fmla="*/ 3488511 w 4034650"/>
                <a:gd name="connsiteY4" fmla="*/ 1092279 h 1092279"/>
                <a:gd name="connsiteX5" fmla="*/ 3488511 w 4034650"/>
                <a:gd name="connsiteY5" fmla="*/ 819209 h 1092279"/>
                <a:gd name="connsiteX6" fmla="*/ 0 w 4034650"/>
                <a:gd name="connsiteY6" fmla="*/ 819209 h 1092279"/>
                <a:gd name="connsiteX7" fmla="*/ 0 w 4034650"/>
                <a:gd name="connsiteY7" fmla="*/ 273070 h 109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4650" h="1092279">
                  <a:moveTo>
                    <a:pt x="0" y="273070"/>
                  </a:moveTo>
                  <a:lnTo>
                    <a:pt x="3488511" y="273070"/>
                  </a:lnTo>
                  <a:lnTo>
                    <a:pt x="3488511" y="0"/>
                  </a:lnTo>
                  <a:lnTo>
                    <a:pt x="4034650" y="546140"/>
                  </a:lnTo>
                  <a:lnTo>
                    <a:pt x="3488511" y="1092279"/>
                  </a:lnTo>
                  <a:lnTo>
                    <a:pt x="3488511" y="819209"/>
                  </a:lnTo>
                  <a:lnTo>
                    <a:pt x="0" y="819209"/>
                  </a:lnTo>
                  <a:lnTo>
                    <a:pt x="0" y="27307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11883694"/>
                <a:satOff val="-60520"/>
                <a:lumOff val="11175"/>
                <a:alphaOff val="0"/>
              </a:schemeClr>
            </a:fillRef>
            <a:effectRef idx="2">
              <a:schemeClr val="accent5">
                <a:hueOff val="11883694"/>
                <a:satOff val="-60520"/>
                <a:lumOff val="1117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530" tIns="322600" rIns="527070" bIns="446469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kern="1200" dirty="0">
                <a:effectLst/>
                <a:latin typeface="Arial" pitchFamily="34" charset="0"/>
                <a:cs typeface="Arial" pitchFamily="34" charset="0"/>
              </a:endParaRP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kern="1200" dirty="0">
                  <a:effectLst/>
                  <a:latin typeface="Arial" pitchFamily="34" charset="0"/>
                  <a:cs typeface="Arial" pitchFamily="34" charset="0"/>
                </a:rPr>
                <a:t>İdeal bir düzenin olabileceğini kabul edenler</a:t>
              </a:r>
            </a:p>
          </p:txBody>
        </p:sp>
        <p:sp>
          <p:nvSpPr>
            <p:cNvPr id="14" name="Serbest Form 13"/>
            <p:cNvSpPr/>
            <p:nvPr/>
          </p:nvSpPr>
          <p:spPr>
            <a:xfrm>
              <a:off x="4899799" y="3233578"/>
              <a:ext cx="3464699" cy="2438027"/>
            </a:xfrm>
            <a:custGeom>
              <a:avLst/>
              <a:gdLst>
                <a:gd name="connsiteX0" fmla="*/ 0 w 3464699"/>
                <a:gd name="connsiteY0" fmla="*/ 0 h 2438027"/>
                <a:gd name="connsiteX1" fmla="*/ 3464699 w 3464699"/>
                <a:gd name="connsiteY1" fmla="*/ 0 h 2438027"/>
                <a:gd name="connsiteX2" fmla="*/ 3464699 w 3464699"/>
                <a:gd name="connsiteY2" fmla="*/ 2438027 h 2438027"/>
                <a:gd name="connsiteX3" fmla="*/ 0 w 3464699"/>
                <a:gd name="connsiteY3" fmla="*/ 2438027 h 2438027"/>
                <a:gd name="connsiteX4" fmla="*/ 0 w 3464699"/>
                <a:gd name="connsiteY4" fmla="*/ 0 h 243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699" h="2438027">
                  <a:moveTo>
                    <a:pt x="0" y="0"/>
                  </a:moveTo>
                  <a:lnTo>
                    <a:pt x="3464699" y="0"/>
                  </a:lnTo>
                  <a:lnTo>
                    <a:pt x="3464699" y="2438027"/>
                  </a:lnTo>
                  <a:lnTo>
                    <a:pt x="0" y="2438027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extrusionH="190500" prstMaterial="dkEdge">
              <a:bevelT w="120650" h="38100" prst="relaxedInset"/>
              <a:contourClr>
                <a:schemeClr val="bg1"/>
              </a:contourClr>
            </a:sp3d>
          </p:spPr>
          <p:style>
            <a:lnRef idx="1">
              <a:schemeClr val="accent5">
                <a:hueOff val="11883694"/>
                <a:satOff val="-60520"/>
                <a:lumOff val="1117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t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- Özgürlüğü temel alan yaklaşım</a:t>
              </a: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- Eşitliği temel alan yaklaşım</a:t>
              </a:r>
            </a:p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dirty="0">
                  <a:latin typeface="Arial" pitchFamily="34" charset="0"/>
                  <a:cs typeface="Arial" pitchFamily="34" charset="0"/>
                </a:rPr>
                <a:t>- </a:t>
              </a:r>
              <a:r>
                <a:rPr lang="tr-TR" sz="2400" b="1" kern="1200" dirty="0">
                  <a:effectLst/>
                  <a:latin typeface="Arial" pitchFamily="34" charset="0"/>
                  <a:cs typeface="Arial" pitchFamily="34" charset="0"/>
                </a:rPr>
                <a:t>Adaleti temel alan yaklaşım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6928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effectLst/>
              </a:rPr>
              <a:t>Ütopyalar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tr-TR" u="sng" dirty="0">
                <a:solidFill>
                  <a:srgbClr val="0070C0"/>
                </a:solidFill>
                <a:latin typeface="Angelina" pitchFamily="2" charset="-94"/>
              </a:rPr>
              <a:t>İstenilen ÜTOPYALAR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Ø"/>
            </a:pPr>
            <a:r>
              <a:rPr lang="tr-TR" dirty="0">
                <a:latin typeface="Angelina" pitchFamily="2" charset="-94"/>
              </a:rPr>
              <a:t>Platon - DEVLET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Ø"/>
            </a:pPr>
            <a:r>
              <a:rPr lang="tr-TR" dirty="0">
                <a:latin typeface="Angelina" pitchFamily="2" charset="-94"/>
              </a:rPr>
              <a:t>Farabi - ERDEMLİ TOPLUM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Ø"/>
            </a:pPr>
            <a:r>
              <a:rPr lang="tr-TR" dirty="0">
                <a:latin typeface="Angelina" pitchFamily="2" charset="-94"/>
              </a:rPr>
              <a:t>Thomas </a:t>
            </a:r>
            <a:r>
              <a:rPr lang="tr-TR" dirty="0" err="1">
                <a:latin typeface="Angelina" pitchFamily="2" charset="-94"/>
              </a:rPr>
              <a:t>More</a:t>
            </a:r>
            <a:r>
              <a:rPr lang="tr-TR" dirty="0">
                <a:latin typeface="Angelina" pitchFamily="2" charset="-94"/>
              </a:rPr>
              <a:t> - ÜTOPYA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Ø"/>
            </a:pPr>
            <a:r>
              <a:rPr lang="tr-TR" dirty="0" err="1">
                <a:latin typeface="Angelina" pitchFamily="2" charset="-94"/>
              </a:rPr>
              <a:t>Campanella</a:t>
            </a:r>
            <a:r>
              <a:rPr lang="tr-TR" dirty="0">
                <a:latin typeface="Angelina" pitchFamily="2" charset="-94"/>
              </a:rPr>
              <a:t> - GÜNEŞ ÜLKESİ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Ø"/>
            </a:pPr>
            <a:endParaRPr lang="tr-TR" dirty="0">
              <a:latin typeface="Angelina" pitchFamily="2" charset="-94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tr-TR" u="sng" dirty="0">
                <a:solidFill>
                  <a:srgbClr val="FF0000"/>
                </a:solidFill>
                <a:latin typeface="Angelina" pitchFamily="2" charset="-94"/>
              </a:rPr>
              <a:t>İstenilmeyen ÜTOPYALAR</a:t>
            </a:r>
          </a:p>
          <a:p>
            <a:pPr lvl="1">
              <a:buClr>
                <a:srgbClr val="C00000"/>
              </a:buClr>
              <a:buFont typeface="Wingdings" pitchFamily="2" charset="2"/>
              <a:buChar char="Ø"/>
            </a:pPr>
            <a:r>
              <a:rPr lang="tr-TR" dirty="0" err="1">
                <a:latin typeface="Angelina" pitchFamily="2" charset="-94"/>
              </a:rPr>
              <a:t>Huxley</a:t>
            </a:r>
            <a:r>
              <a:rPr lang="tr-TR" dirty="0">
                <a:latin typeface="Angelina" pitchFamily="2" charset="-94"/>
              </a:rPr>
              <a:t> - YENİ DÜNYA</a:t>
            </a:r>
          </a:p>
          <a:p>
            <a:pPr lvl="1">
              <a:buClr>
                <a:srgbClr val="C00000"/>
              </a:buClr>
              <a:buFont typeface="Wingdings" pitchFamily="2" charset="2"/>
              <a:buChar char="Ø"/>
            </a:pPr>
            <a:r>
              <a:rPr lang="tr-TR" dirty="0">
                <a:latin typeface="Angelina" pitchFamily="2" charset="-94"/>
              </a:rPr>
              <a:t>George </a:t>
            </a:r>
            <a:r>
              <a:rPr lang="tr-TR" dirty="0" err="1">
                <a:latin typeface="Angelina" pitchFamily="2" charset="-94"/>
              </a:rPr>
              <a:t>Orwell</a:t>
            </a:r>
            <a:r>
              <a:rPr lang="tr-TR" dirty="0">
                <a:latin typeface="Angelina" pitchFamily="2" charset="-94"/>
              </a:rPr>
              <a:t> - 1984</a:t>
            </a:r>
          </a:p>
        </p:txBody>
      </p:sp>
    </p:spTree>
    <p:extLst>
      <p:ext uri="{BB962C8B-B14F-4D97-AF65-F5344CB8AC3E}">
        <p14:creationId xmlns:p14="http://schemas.microsoft.com/office/powerpoint/2010/main" val="27222805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İYASET FELSEFESİ 1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SİYASET FELSEFESİ 1</Template>
  <TotalTime>14</TotalTime>
  <Words>507</Words>
  <PresentationFormat>Ekran Gösterisi (4:3)</PresentationFormat>
  <Paragraphs>117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22" baseType="lpstr">
      <vt:lpstr>Angelina</vt:lpstr>
      <vt:lpstr>Arial</vt:lpstr>
      <vt:lpstr>Arial Black</vt:lpstr>
      <vt:lpstr>Arial Narrow</vt:lpstr>
      <vt:lpstr>Gill Sans MT</vt:lpstr>
      <vt:lpstr>Monotype Corsiva</vt:lpstr>
      <vt:lpstr>Monterey BT</vt:lpstr>
      <vt:lpstr>Times New Roman</vt:lpstr>
      <vt:lpstr>Verdana</vt:lpstr>
      <vt:lpstr>Wingdings</vt:lpstr>
      <vt:lpstr>Wingdings 2</vt:lpstr>
      <vt:lpstr>SİYASET FELSEFESİ 1</vt:lpstr>
      <vt:lpstr>SİYASET FELSEFESİ</vt:lpstr>
      <vt:lpstr>Siyaset(Arapça): «İdare etmek işleri yoluna koymak.»  Politika(Yunanca): «Şehir halkının hayatıyla ilgili her şey.»</vt:lpstr>
      <vt:lpstr>Siyaset Felsefesinin Konusu</vt:lpstr>
      <vt:lpstr>Bilim ve Felsefe Farkı</vt:lpstr>
      <vt:lpstr>Siyaset Felsefesinin Temel Kavramları</vt:lpstr>
      <vt:lpstr>Siyaset Felsefesinin Temel Soruları</vt:lpstr>
      <vt:lpstr>Devlet Nasıl Ortaya Çıkmıştır?</vt:lpstr>
      <vt:lpstr>İdeal Düzen Arayışları</vt:lpstr>
      <vt:lpstr>Ütopyalar</vt:lpstr>
      <vt:lpstr>Birey, Toplum ve Devlet İlişkileri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2020-04-02T13:58:57Z</dcterms:created>
  <dcterms:modified xsi:type="dcterms:W3CDTF">2021-04-11T08:38:37Z</dcterms:modified>
  <cp:category>https://www.sorubak.com</cp:category>
</cp:coreProperties>
</file>