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CFF075C-F343-4393-BF80-017E26A8A035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00E168A-E1E2-4CC2-A11F-106F7426DC3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Varoluşun Ve Hayatın Anlamı</a:t>
            </a:r>
            <a:endParaRPr lang="tr-TR" sz="3200" b="1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I.ÜNİTE</a:t>
            </a:r>
            <a:br>
              <a:rPr lang="tr-TR" sz="4800" dirty="0" smtClean="0"/>
            </a:br>
            <a:r>
              <a:rPr lang="tr-TR" sz="4800" dirty="0" smtClean="0"/>
              <a:t>DÜNYA VE AHİRET</a:t>
            </a:r>
            <a:endParaRPr lang="tr-TR" sz="4800" dirty="0"/>
          </a:p>
        </p:txBody>
      </p:sp>
    </p:spTree>
    <p:extLst>
      <p:ext uri="{BB962C8B-B14F-4D97-AF65-F5344CB8AC3E}">
        <p14:creationId xmlns="" xmlns:p14="http://schemas.microsoft.com/office/powerpoint/2010/main" val="203068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Ölüm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Her </a:t>
            </a:r>
            <a:r>
              <a:rPr lang="tr-TR" dirty="0"/>
              <a:t>beden ölümü </a:t>
            </a:r>
            <a:r>
              <a:rPr lang="tr-TR" dirty="0" smtClean="0"/>
              <a:t>tatmaktadır </a:t>
            </a:r>
            <a:r>
              <a:rPr lang="tr-TR" dirty="0"/>
              <a:t>ve yaptıklarınızın karşılığı size, sadece kıyamet günü tam olarak ödenir. Kim ateşten çıkarılır da cennete </a:t>
            </a:r>
            <a:r>
              <a:rPr lang="tr-TR" dirty="0" smtClean="0"/>
              <a:t>konursa </a:t>
            </a:r>
            <a:r>
              <a:rPr lang="tr-TR" dirty="0"/>
              <a:t>kurtulmuş olur. Bu hayat (dünya), aldatıcı bir menfaatten başka bir şey değildir</a:t>
            </a:r>
            <a:r>
              <a:rPr lang="tr-TR" dirty="0" smtClean="0"/>
              <a:t>. (Al-i imran:185)</a:t>
            </a:r>
          </a:p>
          <a:p>
            <a:r>
              <a:rPr lang="tr-TR" sz="2600" dirty="0"/>
              <a:t>Her </a:t>
            </a:r>
            <a:r>
              <a:rPr lang="tr-TR" sz="2600" dirty="0" smtClean="0"/>
              <a:t>canlı </a:t>
            </a:r>
            <a:r>
              <a:rPr lang="tr-TR" sz="2600" dirty="0"/>
              <a:t>ölümü tadacak sonra huzurumuza çıkarılacaksınız</a:t>
            </a:r>
            <a:r>
              <a:rPr lang="tr-TR" sz="2600" dirty="0" smtClean="0"/>
              <a:t>. (Ankebut:57)</a:t>
            </a:r>
          </a:p>
          <a:p>
            <a:r>
              <a:rPr lang="tr-TR" sz="2600" dirty="0"/>
              <a:t>De ki “Kendisinden kaçtığınız ölüm sizi yakalayacaktır. Sonra, gizliyi de açıkta olanı da bilen Allah’ın huzuruna çıkarılacaksınız. Yapıp ettiklerinizi size, O bildirecektir</a:t>
            </a:r>
            <a:r>
              <a:rPr lang="tr-TR" sz="2600" dirty="0" smtClean="0"/>
              <a:t>”. (Cuma:8)</a:t>
            </a:r>
          </a:p>
          <a:p>
            <a:r>
              <a:rPr lang="tr-TR" sz="2600" dirty="0"/>
              <a:t>Nerede olursanız olun, ölüm sizi yakalayacaktır; isterse sağlam kaleler içinde </a:t>
            </a:r>
            <a:r>
              <a:rPr lang="tr-TR" sz="2600" dirty="0" smtClean="0"/>
              <a:t>olun. (Nisa:78)</a:t>
            </a:r>
          </a:p>
          <a:p>
            <a:r>
              <a:rPr lang="tr-TR" sz="2600" dirty="0" smtClean="0"/>
              <a:t>İnsan ölünce amel defteri kapanır. Ancak üç şey hariç:1.Sadaka-i cariye 2.Faydalı ilim 3.Salih </a:t>
            </a:r>
            <a:r>
              <a:rPr lang="tr-TR" sz="2600" dirty="0" err="1" smtClean="0"/>
              <a:t>evlad</a:t>
            </a:r>
            <a:r>
              <a:rPr lang="tr-TR" sz="2600" dirty="0" smtClean="0"/>
              <a:t>. (Müslim)</a:t>
            </a:r>
          </a:p>
        </p:txBody>
      </p:sp>
    </p:spTree>
    <p:extLst>
      <p:ext uri="{BB962C8B-B14F-4D97-AF65-F5344CB8AC3E}">
        <p14:creationId xmlns="" xmlns:p14="http://schemas.microsoft.com/office/powerpoint/2010/main" val="302284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Şiir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Ölüm güzel şey, budur perde ardından haber, </a:t>
            </a:r>
          </a:p>
          <a:p>
            <a:pPr marL="0" indent="0">
              <a:buNone/>
            </a:pPr>
            <a:r>
              <a:rPr lang="tr-TR" dirty="0" smtClean="0"/>
              <a:t>   Hiç </a:t>
            </a:r>
            <a:r>
              <a:rPr lang="tr-TR" dirty="0"/>
              <a:t>güzel </a:t>
            </a:r>
            <a:r>
              <a:rPr lang="tr-TR" dirty="0" smtClean="0"/>
              <a:t>olmasaydı, </a:t>
            </a:r>
            <a:r>
              <a:rPr lang="tr-TR" dirty="0"/>
              <a:t>ölür müydü </a:t>
            </a:r>
            <a:r>
              <a:rPr lang="tr-TR" dirty="0" smtClean="0"/>
              <a:t>peygamber</a:t>
            </a:r>
            <a:r>
              <a:rPr lang="tr-TR" dirty="0"/>
              <a:t>?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Ölüm ölene bayram, bayrama sevinmek var,</a:t>
            </a:r>
          </a:p>
          <a:p>
            <a:pPr marL="0" indent="0">
              <a:buNone/>
            </a:pPr>
            <a:r>
              <a:rPr lang="tr-TR" dirty="0" smtClean="0"/>
              <a:t>   Oh </a:t>
            </a:r>
            <a:r>
              <a:rPr lang="tr-TR" dirty="0"/>
              <a:t>ne güzel! Bayramda tahta ata binmek var. </a:t>
            </a:r>
            <a:r>
              <a:rPr lang="tr-TR" dirty="0" smtClean="0"/>
              <a:t>(</a:t>
            </a:r>
            <a:r>
              <a:rPr lang="tr-TR" dirty="0"/>
              <a:t>Necip Fazıl Kısakürek) </a:t>
            </a:r>
          </a:p>
          <a:p>
            <a:endParaRPr lang="tr-TR" dirty="0" smtClean="0"/>
          </a:p>
          <a:p>
            <a:r>
              <a:rPr lang="tr-TR" dirty="0" smtClean="0"/>
              <a:t>Ölen insan mıdır? Ondan kalacak şey, eseri,</a:t>
            </a:r>
          </a:p>
          <a:p>
            <a:pPr marL="0" indent="0">
              <a:buNone/>
            </a:pPr>
            <a:r>
              <a:rPr lang="tr-TR" dirty="0" smtClean="0"/>
              <a:t>   Bir eşek göçtü mü, ondan da nihayet, semeri. (Mehmet Akif Ersoy)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1730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Kabir ve Berzah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Berzah sözlükte, iki şey arasındaki engel, iki denizin birbirine kavuşmasına engel olan kara parçası, kanal, geçit, boğaz anlamlarına gelir.</a:t>
            </a:r>
          </a:p>
          <a:p>
            <a:r>
              <a:rPr lang="tr-TR" dirty="0" smtClean="0"/>
              <a:t>Berzah, ölümle başlayan ve kıyametin kopmasından sonra gerçekleşecek olan yeniden dirilişe kadar devam eden hayata denir.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9515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Kur’an’ı Kerim’e Göre Ahiret Hayatının Aşamaları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Kur’an’ı Kerim’e Göre Ahiret Hayatının Aşamaları</a:t>
            </a:r>
          </a:p>
          <a:p>
            <a:r>
              <a:rPr lang="tr-TR" dirty="0" smtClean="0"/>
              <a:t>Kur’an’ı Kerime göre ahiret hayatı yedi aşamadan oluşur: </a:t>
            </a:r>
          </a:p>
          <a:p>
            <a:r>
              <a:rPr lang="tr-TR" dirty="0" smtClean="0"/>
              <a:t>1.Yeniden Diriltilme</a:t>
            </a:r>
          </a:p>
          <a:p>
            <a:r>
              <a:rPr lang="tr-TR" dirty="0" smtClean="0"/>
              <a:t>2.Toplanma</a:t>
            </a:r>
          </a:p>
          <a:p>
            <a:r>
              <a:rPr lang="tr-TR" dirty="0" smtClean="0"/>
              <a:t>3.Allah’a arz edilme</a:t>
            </a:r>
          </a:p>
          <a:p>
            <a:r>
              <a:rPr lang="tr-TR" dirty="0" smtClean="0"/>
              <a:t>4.Bilgilendirilme</a:t>
            </a:r>
          </a:p>
          <a:p>
            <a:r>
              <a:rPr lang="tr-TR" dirty="0" smtClean="0"/>
              <a:t>5.Sorgulanma</a:t>
            </a:r>
          </a:p>
          <a:p>
            <a:r>
              <a:rPr lang="tr-TR" dirty="0" smtClean="0"/>
              <a:t>6.Yargılanma / Değerlendirilme</a:t>
            </a:r>
          </a:p>
          <a:p>
            <a:r>
              <a:rPr lang="tr-TR" dirty="0" smtClean="0"/>
              <a:t>7.Cennet veya cehenneme sevk edilme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88815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Kıyamet İle İlgili Çeşitli Oluşumlar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dirty="0" smtClean="0"/>
              <a:t>A) Kıyametin Fiziki Etkileri:</a:t>
            </a:r>
          </a:p>
          <a:p>
            <a:r>
              <a:rPr lang="tr-TR" dirty="0" smtClean="0"/>
              <a:t>-Yeryüzü sarsılacak. (Zilzâl:1)</a:t>
            </a:r>
          </a:p>
          <a:p>
            <a:r>
              <a:rPr lang="tr-TR" dirty="0" smtClean="0"/>
              <a:t>-Gök Yarılacak. (Tekvir:11)</a:t>
            </a:r>
          </a:p>
          <a:p>
            <a:r>
              <a:rPr lang="tr-TR" dirty="0" smtClean="0"/>
              <a:t>-Güneş katlanıp dürülecek. (Tekvir:1)</a:t>
            </a:r>
          </a:p>
          <a:p>
            <a:r>
              <a:rPr lang="tr-TR" dirty="0" smtClean="0"/>
              <a:t>-Yıldızlar sönecek. (Tekvir:2)</a:t>
            </a:r>
          </a:p>
          <a:p>
            <a:r>
              <a:rPr lang="tr-TR" dirty="0" smtClean="0"/>
              <a:t>-Dağlar savrulacak. (Tekvir:3)</a:t>
            </a:r>
          </a:p>
          <a:p>
            <a:r>
              <a:rPr lang="tr-TR" dirty="0" smtClean="0"/>
              <a:t>-Denizler kabaracak. (Tekvir:8)</a:t>
            </a:r>
          </a:p>
          <a:p>
            <a:r>
              <a:rPr lang="tr-TR" dirty="0" smtClean="0"/>
              <a:t>Ay sönecek.(Kıyame:8)</a:t>
            </a:r>
          </a:p>
          <a:p>
            <a:r>
              <a:rPr lang="tr-TR" dirty="0" smtClean="0"/>
              <a:t>Ay ile güneş bir araya gelecek. (Kıyame:9)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19346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dirty="0" smtClean="0"/>
              <a:t>B) Kıyametin İnsan Üzerindeki Etkileri:</a:t>
            </a:r>
          </a:p>
          <a:p>
            <a:r>
              <a:rPr lang="tr-TR" dirty="0" smtClean="0"/>
              <a:t>-</a:t>
            </a:r>
            <a:r>
              <a:rPr lang="tr-TR" dirty="0"/>
              <a:t>G</a:t>
            </a:r>
            <a:r>
              <a:rPr lang="tr-TR" dirty="0" smtClean="0"/>
              <a:t>özler kamaşıp şimşek gibi çakacak. (Kıyame:7)</a:t>
            </a:r>
          </a:p>
          <a:p>
            <a:r>
              <a:rPr lang="tr-TR" dirty="0" smtClean="0"/>
              <a:t>-Anneler yavrularından vazgeçecek. (Hac:1-2)</a:t>
            </a:r>
          </a:p>
          <a:p>
            <a:r>
              <a:rPr lang="tr-TR" dirty="0" smtClean="0"/>
              <a:t>-Hamile kadın çocuğunu düşürecek. (Hac:1-2)</a:t>
            </a:r>
          </a:p>
          <a:p>
            <a:r>
              <a:rPr lang="tr-TR" dirty="0" smtClean="0"/>
              <a:t>-İnsanlar sarhoş olmadığı halde sarhoş gibi olacak. (Hac:1-2)</a:t>
            </a:r>
          </a:p>
          <a:p>
            <a:r>
              <a:rPr lang="tr-TR" dirty="0" smtClean="0"/>
              <a:t>-Çocuklar yaşlandırılacak. (Müzzemmil:17)</a:t>
            </a:r>
          </a:p>
          <a:p>
            <a:r>
              <a:rPr lang="tr-TR" dirty="0" smtClean="0"/>
              <a:t>-Göklerde ve yerde bulunanlar düşüp bayılacak. (Neml:87)</a:t>
            </a:r>
            <a:endParaRPr lang="tr-TR" dirty="0"/>
          </a:p>
          <a:p>
            <a:r>
              <a:rPr lang="tr-TR" dirty="0" smtClean="0"/>
              <a:t>-İnsanlar pervane gibi savrulacak. (Karia:4)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0047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Kıyâmet</a:t>
            </a:r>
            <a:r>
              <a:rPr lang="tr-TR" b="1" dirty="0" smtClean="0"/>
              <a:t> ve </a:t>
            </a:r>
            <a:r>
              <a:rPr lang="tr-TR" b="1" dirty="0" err="1" smtClean="0"/>
              <a:t>Ba’s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500" b="1" dirty="0" smtClean="0"/>
              <a:t>Kıyamet: </a:t>
            </a:r>
            <a:r>
              <a:rPr lang="tr-TR" sz="2500" dirty="0" smtClean="0"/>
              <a:t>Sözlükte kalkma, doğrulma, dikilme, ayaklanma, dirilme anlamlarına gelir.</a:t>
            </a:r>
          </a:p>
          <a:p>
            <a:r>
              <a:rPr lang="tr-TR" sz="2500" b="1" dirty="0" smtClean="0"/>
              <a:t>Terim: </a:t>
            </a:r>
            <a:r>
              <a:rPr lang="tr-TR" sz="2500" dirty="0" smtClean="0"/>
              <a:t>Dünyanın bağlı olduğu kozmik sistemde meydana gelecek değişim sonucunda , evrendeki düzenin altüst olması, dünya hayatının son bulması ve ölen tüm insanların yaptıklarının hesabını vermek üzere diriltilecekleri zamana kıyamet denir.</a:t>
            </a:r>
          </a:p>
          <a:p>
            <a:r>
              <a:rPr lang="tr-TR" sz="2500" b="1" dirty="0" err="1" smtClean="0"/>
              <a:t>Ba’s</a:t>
            </a:r>
            <a:r>
              <a:rPr lang="tr-TR" sz="2500" b="1" dirty="0" smtClean="0"/>
              <a:t>: </a:t>
            </a:r>
            <a:r>
              <a:rPr lang="tr-TR" sz="2500" dirty="0" smtClean="0"/>
              <a:t>Kıyametten sonra İsrafil meleğinin, Allah’ın emriyle </a:t>
            </a:r>
            <a:r>
              <a:rPr lang="tr-TR" sz="2500" dirty="0" err="1" smtClean="0"/>
              <a:t>sur’a</a:t>
            </a:r>
            <a:r>
              <a:rPr lang="tr-TR" sz="2500" dirty="0" smtClean="0"/>
              <a:t> ikinci kez üflemesiyle insanların yeniden diriltilmelerine denir.</a:t>
            </a:r>
          </a:p>
          <a:p>
            <a:r>
              <a:rPr lang="tr-TR" sz="2500" b="1" dirty="0" err="1" smtClean="0"/>
              <a:t>Haşr</a:t>
            </a:r>
            <a:r>
              <a:rPr lang="tr-TR" sz="2500" b="1" dirty="0" smtClean="0"/>
              <a:t>: </a:t>
            </a:r>
            <a:r>
              <a:rPr lang="tr-TR" sz="2500" dirty="0" smtClean="0"/>
              <a:t>Allah’ın insanları, hesaba çekmek üzere ikinci dirilişten sonra bir araya toplaması demektir.</a:t>
            </a:r>
          </a:p>
          <a:p>
            <a:r>
              <a:rPr lang="tr-TR" sz="2500" b="1" dirty="0" smtClean="0"/>
              <a:t>Mahşer: </a:t>
            </a:r>
            <a:r>
              <a:rPr lang="tr-TR" sz="2500" dirty="0" smtClean="0"/>
              <a:t>İnsanların </a:t>
            </a:r>
            <a:r>
              <a:rPr lang="tr-TR" sz="2500" dirty="0" err="1" smtClean="0"/>
              <a:t>hesab</a:t>
            </a:r>
            <a:r>
              <a:rPr lang="tr-TR" sz="2500" dirty="0" smtClean="0"/>
              <a:t> vermek üzere toplandıkları yere denir.</a:t>
            </a:r>
          </a:p>
          <a:p>
            <a:r>
              <a:rPr lang="tr-TR" sz="2500" b="1" dirty="0" err="1" smtClean="0"/>
              <a:t>Mîzân</a:t>
            </a:r>
            <a:r>
              <a:rPr lang="tr-TR" sz="2500" b="1" dirty="0" smtClean="0"/>
              <a:t>: </a:t>
            </a:r>
            <a:r>
              <a:rPr lang="tr-TR" sz="2500" dirty="0" smtClean="0"/>
              <a:t>Ahirette </a:t>
            </a:r>
            <a:r>
              <a:rPr lang="tr-TR" sz="2500" dirty="0" err="1" smtClean="0"/>
              <a:t>sevab</a:t>
            </a:r>
            <a:r>
              <a:rPr lang="tr-TR" sz="2500" dirty="0" smtClean="0"/>
              <a:t> ve günahların tartıldığı alet/terazi.</a:t>
            </a:r>
            <a:endParaRPr lang="tr-TR" sz="2500" b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41635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Kıyametle İlgili Ayetler: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err="1" smtClean="0"/>
              <a:t>Sûr’a</a:t>
            </a:r>
            <a:r>
              <a:rPr lang="tr-TR" dirty="0" smtClean="0"/>
              <a:t> </a:t>
            </a:r>
            <a:r>
              <a:rPr lang="tr-TR" dirty="0"/>
              <a:t>bir üfleyişle üflendiğinde</a:t>
            </a:r>
            <a:r>
              <a:rPr lang="tr-TR" dirty="0" smtClean="0"/>
              <a:t>; </a:t>
            </a:r>
            <a:r>
              <a:rPr lang="tr-TR" dirty="0"/>
              <a:t>Yer ve dağlar yükletilip birbirine bir çarpışla parça parça </a:t>
            </a:r>
            <a:r>
              <a:rPr lang="tr-TR" dirty="0" smtClean="0"/>
              <a:t>edildiğinde; </a:t>
            </a:r>
            <a:r>
              <a:rPr lang="tr-TR" dirty="0"/>
              <a:t>İşte o zaman, olması beklenen o (büyük olay) olup bitmiş olacak</a:t>
            </a:r>
            <a:r>
              <a:rPr lang="tr-TR" dirty="0" smtClean="0"/>
              <a:t>. (Hakka:13-15)</a:t>
            </a:r>
          </a:p>
          <a:p>
            <a:r>
              <a:rPr lang="tr-TR" dirty="0" err="1"/>
              <a:t>Sûr'a</a:t>
            </a:r>
            <a:r>
              <a:rPr lang="tr-TR" dirty="0"/>
              <a:t> üfürülünce bir de bakarsın ki onlar bulundukları yerden kalkıp, koşarak </a:t>
            </a:r>
            <a:r>
              <a:rPr lang="tr-TR" dirty="0" err="1"/>
              <a:t>Rabblerine</a:t>
            </a:r>
            <a:r>
              <a:rPr lang="tr-TR" dirty="0"/>
              <a:t> giderler. </a:t>
            </a:r>
            <a:br>
              <a:rPr lang="tr-TR" dirty="0"/>
            </a:br>
            <a:r>
              <a:rPr lang="tr-TR" dirty="0"/>
              <a:t>İşte o zaman, “Vah bize, kim bizi bulunduğumuz yerden kaldırdı? </a:t>
            </a:r>
            <a:r>
              <a:rPr lang="tr-TR" dirty="0" err="1"/>
              <a:t>Rahmân'ın</a:t>
            </a:r>
            <a:r>
              <a:rPr lang="tr-TR" dirty="0"/>
              <a:t> </a:t>
            </a:r>
            <a:r>
              <a:rPr lang="tr-TR" dirty="0" err="1"/>
              <a:t>vaad</a:t>
            </a:r>
            <a:r>
              <a:rPr lang="tr-TR" dirty="0"/>
              <a:t> ettiği buymuş. Peygamberler doğru söylemiş” derler</a:t>
            </a:r>
            <a:r>
              <a:rPr lang="tr-TR" dirty="0" smtClean="0"/>
              <a:t>. (Yasin:51-52)</a:t>
            </a:r>
          </a:p>
          <a:p>
            <a:r>
              <a:rPr lang="tr-TR" dirty="0"/>
              <a:t>Şüphesiz kıyamet günü gelecektir, bunda hiç şüphe yoktur. Fakat insanların çoğu buna inanmazlar</a:t>
            </a:r>
            <a:r>
              <a:rPr lang="tr-TR" dirty="0" smtClean="0"/>
              <a:t>. (Mü’min:59)</a:t>
            </a:r>
          </a:p>
          <a:p>
            <a:r>
              <a:rPr lang="tr-TR" dirty="0" smtClean="0"/>
              <a:t>Sana </a:t>
            </a:r>
            <a:r>
              <a:rPr lang="tr-TR" dirty="0"/>
              <a:t>“Kıyamet ne </a:t>
            </a:r>
            <a:r>
              <a:rPr lang="tr-TR" dirty="0" smtClean="0"/>
              <a:t>zaman </a:t>
            </a:r>
            <a:r>
              <a:rPr lang="tr-TR" dirty="0"/>
              <a:t>kopacak?” diye </a:t>
            </a:r>
            <a:r>
              <a:rPr lang="tr-TR" dirty="0" smtClean="0"/>
              <a:t>soruyorlar. </a:t>
            </a:r>
            <a:r>
              <a:rPr lang="fi-FI" dirty="0"/>
              <a:t>Sen kim onun vaktini bilmek kim</a:t>
            </a:r>
            <a:r>
              <a:rPr lang="fi-FI" dirty="0" smtClean="0"/>
              <a:t>!</a:t>
            </a:r>
            <a:r>
              <a:rPr lang="tr-TR" dirty="0" smtClean="0"/>
              <a:t> </a:t>
            </a:r>
            <a:r>
              <a:rPr lang="tr-TR" dirty="0"/>
              <a:t>Onun tam bilgisi Rabbinin katındadır</a:t>
            </a:r>
            <a:r>
              <a:rPr lang="tr-TR" dirty="0" smtClean="0"/>
              <a:t>. (Nâzi’at:42-44)</a:t>
            </a:r>
          </a:p>
          <a:p>
            <a:r>
              <a:rPr lang="tr-TR" dirty="0"/>
              <a:t>Gökleri, yeri yaratan ve onları yaratmaktan yorulmayan Allah'ın, ölüleri diriltmeye de gücünün yeteceğini düşünmezler mi? </a:t>
            </a:r>
            <a:r>
              <a:rPr lang="tr-TR" dirty="0" smtClean="0"/>
              <a:t>Evet, Allah'ın </a:t>
            </a:r>
            <a:r>
              <a:rPr lang="tr-TR" dirty="0"/>
              <a:t>her şeye gücü </a:t>
            </a:r>
            <a:r>
              <a:rPr lang="tr-TR" dirty="0" smtClean="0"/>
              <a:t>yeter. Ahkâf:33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49685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Haşr</a:t>
            </a:r>
            <a:r>
              <a:rPr lang="tr-TR" b="1" dirty="0" smtClean="0"/>
              <a:t> ve Mahşer: Ayetler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Ve dağları yürütüp düzleyeceğimiz o gün, yeryüzünü düz ve çıplak </a:t>
            </a:r>
            <a:r>
              <a:rPr lang="tr-TR" dirty="0" smtClean="0"/>
              <a:t>görürsün; nitekim </a:t>
            </a:r>
            <a:r>
              <a:rPr lang="tr-TR" dirty="0"/>
              <a:t>geride bir tek kişi bırakmadan onların tümünü </a:t>
            </a:r>
            <a:r>
              <a:rPr lang="tr-TR" dirty="0" smtClean="0"/>
              <a:t>toplayacağız. (Kehf:47)</a:t>
            </a:r>
          </a:p>
          <a:p>
            <a:r>
              <a:rPr lang="tr-TR" dirty="0"/>
              <a:t>O gün sura üflenecek</a:t>
            </a:r>
            <a:r>
              <a:rPr lang="tr-TR" dirty="0" smtClean="0"/>
              <a:t>; </a:t>
            </a:r>
            <a:r>
              <a:rPr lang="tr-TR" dirty="0"/>
              <a:t>ve Biz de o gün günahı hayat tarzı haline getirmiş olanları</a:t>
            </a:r>
            <a:r>
              <a:rPr lang="tr-TR" dirty="0" smtClean="0"/>
              <a:t>, </a:t>
            </a:r>
            <a:r>
              <a:rPr lang="tr-TR" dirty="0"/>
              <a:t>(korku ve dehşetten) </a:t>
            </a:r>
            <a:r>
              <a:rPr lang="tr-TR" dirty="0" smtClean="0"/>
              <a:t>morarmış olarak </a:t>
            </a:r>
            <a:r>
              <a:rPr lang="tr-TR" dirty="0"/>
              <a:t>bir araya toplayacağız</a:t>
            </a:r>
            <a:r>
              <a:rPr lang="tr-TR" dirty="0" smtClean="0"/>
              <a:t>; </a:t>
            </a:r>
            <a:r>
              <a:rPr lang="tr-TR" dirty="0"/>
              <a:t>korkudan kısılmış bir </a:t>
            </a:r>
            <a:r>
              <a:rPr lang="tr-TR" dirty="0" smtClean="0"/>
              <a:t>sesle birbirlerine </a:t>
            </a:r>
            <a:r>
              <a:rPr lang="tr-TR" dirty="0"/>
              <a:t>“(Dünyada) ne kadar kaldınız ki; hepsi </a:t>
            </a:r>
            <a:r>
              <a:rPr lang="tr-TR" dirty="0" err="1"/>
              <a:t>hepsi</a:t>
            </a:r>
            <a:r>
              <a:rPr lang="tr-TR" dirty="0"/>
              <a:t> on gün işte</a:t>
            </a:r>
            <a:r>
              <a:rPr lang="tr-TR" dirty="0" smtClean="0"/>
              <a:t>!” </a:t>
            </a:r>
            <a:r>
              <a:rPr lang="tr-TR" dirty="0"/>
              <a:t>diye </a:t>
            </a:r>
            <a:r>
              <a:rPr lang="tr-TR" dirty="0" smtClean="0"/>
              <a:t>fısıldaşacaklar. (Tâhâ:102-103)</a:t>
            </a:r>
          </a:p>
          <a:p>
            <a:r>
              <a:rPr lang="tr-TR" dirty="0" err="1" smtClean="0"/>
              <a:t>Sûra</a:t>
            </a:r>
            <a:r>
              <a:rPr lang="tr-TR" dirty="0" smtClean="0"/>
              <a:t> </a:t>
            </a:r>
            <a:r>
              <a:rPr lang="tr-TR" dirty="0"/>
              <a:t>üfürüldüğü gün, Allah'ın diledikleri müstesna, gökte olanlar da yerde olanlar da dehşet içinde kalırlar. N</a:t>
            </a:r>
            <a:r>
              <a:rPr lang="tr-TR" dirty="0" smtClean="0"/>
              <a:t>ihayet </a:t>
            </a:r>
            <a:r>
              <a:rPr lang="tr-TR" dirty="0"/>
              <a:t>herkes, başı önde, O’nun huzuruna </a:t>
            </a:r>
            <a:r>
              <a:rPr lang="tr-TR" dirty="0" smtClean="0"/>
              <a:t>varacaktır. (Neml:87)</a:t>
            </a:r>
          </a:p>
          <a:p>
            <a:r>
              <a:rPr lang="tr-TR" dirty="0"/>
              <a:t>O gün birtakım yüzler parlak, güleç ve sevinçlidir</a:t>
            </a:r>
            <a:r>
              <a:rPr lang="tr-TR" dirty="0" smtClean="0"/>
              <a:t>.</a:t>
            </a:r>
            <a:r>
              <a:rPr lang="tr-TR" dirty="0"/>
              <a:t> . Yine o gün, birtakım yüzleri de keder bürümüş, hüzünden kapkara kesilmiştir. İşte bunlar </a:t>
            </a:r>
            <a:r>
              <a:rPr lang="tr-TR" dirty="0" smtClean="0"/>
              <a:t>inkârın dibini boylayan, haktan sapan sorumsuz kimselerdir. (Abese:38-42)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79312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İnsan, canlılar içinde </a:t>
            </a:r>
            <a:r>
              <a:rPr lang="tr-TR" dirty="0" err="1" smtClean="0"/>
              <a:t>üstün,ayrıcalıklı</a:t>
            </a:r>
            <a:r>
              <a:rPr lang="tr-TR" dirty="0" smtClean="0"/>
              <a:t> ve şerefli bir konuma sahiptir.</a:t>
            </a:r>
          </a:p>
          <a:p>
            <a:r>
              <a:rPr lang="tr-TR" dirty="0" smtClean="0"/>
              <a:t>İnsanı diğer canlılardan ayıran en temel özellikler: Akıl ve iradedir.</a:t>
            </a:r>
          </a:p>
          <a:p>
            <a:r>
              <a:rPr lang="tr-TR" dirty="0" smtClean="0"/>
              <a:t>İnsan var olduğundan beri kendine birtakım sorular sorar: </a:t>
            </a:r>
          </a:p>
          <a:p>
            <a:r>
              <a:rPr lang="tr-TR" dirty="0" smtClean="0"/>
              <a:t>Nereden geldim? Nereye gidiyorum? Beni kim yarattı? Niçin yaratıldım? Dünyaya geliş amacım nedir? Öldükten sonra ne olacağım?</a:t>
            </a:r>
          </a:p>
          <a:p>
            <a:r>
              <a:rPr lang="tr-TR" dirty="0" smtClean="0"/>
              <a:t>İnsan sorduğu bu sorularla varoluşun ve hayatın anlamını kavramaya çalışır.</a:t>
            </a:r>
          </a:p>
          <a:p>
            <a:r>
              <a:rPr lang="tr-TR" dirty="0" smtClean="0"/>
              <a:t>Bu soruların cevabını bulmaya çalışan insan, hayatın anlam ve amacını kavramaya çalışır.</a:t>
            </a:r>
          </a:p>
          <a:p>
            <a:r>
              <a:rPr lang="tr-TR" dirty="0" smtClean="0"/>
              <a:t>İnsan fıtratında var olan Yüce bir varlığa inanma, </a:t>
            </a:r>
            <a:r>
              <a:rPr lang="tr-TR" dirty="0" err="1" smtClean="0"/>
              <a:t>bağlanma,sığınma</a:t>
            </a:r>
            <a:r>
              <a:rPr lang="tr-TR" dirty="0" smtClean="0"/>
              <a:t> gibi manevi ihtiyaçları karşılamış olur.   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350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Ayetler: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1.Biz insanı şan ve şeref sahibi kıldık ve onu yarattıklarımızın bir çoğundan üstün kıldık. (İsra:70)</a:t>
            </a:r>
          </a:p>
          <a:p>
            <a:r>
              <a:rPr lang="tr-TR" dirty="0" smtClean="0"/>
              <a:t>2.Biz gökleri ve yeri ve bunlar arasındakileri bir amaç ve anlamdan yoksun yaratmadık. (Başı boş bırakmadık.) (Sa’d:27)</a:t>
            </a:r>
          </a:p>
          <a:p>
            <a:r>
              <a:rPr lang="tr-TR" dirty="0" smtClean="0"/>
              <a:t>3.İnsan başıboş bırakılacağını mı sanıyor? (Kıyame:36)</a:t>
            </a:r>
          </a:p>
          <a:p>
            <a:r>
              <a:rPr lang="tr-TR" dirty="0" smtClean="0"/>
              <a:t>4.Biz </a:t>
            </a:r>
            <a:r>
              <a:rPr lang="tr-TR" dirty="0"/>
              <a:t>g</a:t>
            </a:r>
            <a:r>
              <a:rPr lang="tr-TR" dirty="0" smtClean="0"/>
              <a:t>öğü, yeri ve ikisi arasındakileri oyun olsun diye yaratmadık. (Enbiya:16) </a:t>
            </a:r>
          </a:p>
          <a:p>
            <a:r>
              <a:rPr lang="tr-TR" dirty="0" smtClean="0"/>
              <a:t>5. O, hanginizin daha güzel amel yapacağını sınamak için ölümü ve hayatı yaratandır. (Mülk:2)  </a:t>
            </a:r>
          </a:p>
          <a:p>
            <a:r>
              <a:rPr lang="tr-TR" dirty="0" smtClean="0"/>
              <a:t>6.Yapmakta olduğunuz şeylerden mutlaka sorguya çekileceksiniz. (Nahl:93)</a:t>
            </a:r>
          </a:p>
          <a:p>
            <a:r>
              <a:rPr lang="tr-TR" dirty="0" smtClean="0"/>
              <a:t>7. </a:t>
            </a:r>
            <a:r>
              <a:rPr lang="tr-TR" dirty="0"/>
              <a:t>Cinleri ve insanları, kulluğu sadece bana yapsınlar diye yarattım</a:t>
            </a:r>
            <a:r>
              <a:rPr lang="tr-TR" dirty="0" smtClean="0"/>
              <a:t>.(Zariyat:56)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6000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tr-TR" sz="2600" dirty="0"/>
              <a:t>Allah, gökleri görünür bir direk olmadan yükseltmiştir. Sonra arşa (yönetim merkezine) geçmiş, güneş ve ayı düzenlemiştir. Her biri, belli bir süreye kadar akar gider. İşi çekip çeviren ve bu </a:t>
            </a:r>
            <a:r>
              <a:rPr lang="tr-TR" sz="2600" dirty="0" err="1"/>
              <a:t>âyetleri</a:t>
            </a:r>
            <a:r>
              <a:rPr lang="tr-TR" sz="2600" dirty="0"/>
              <a:t> açıklayan </a:t>
            </a:r>
            <a:r>
              <a:rPr lang="tr-TR" sz="2600" dirty="0" smtClean="0"/>
              <a:t>O'dur. </a:t>
            </a:r>
            <a:r>
              <a:rPr lang="tr-TR" sz="2600" dirty="0"/>
              <a:t>Belki Rabbinizle yüzleşme konusunda kesin kanaate varırsınız</a:t>
            </a:r>
            <a:r>
              <a:rPr lang="tr-TR" sz="2600" dirty="0" smtClean="0"/>
              <a:t>. (Ra’d:2)</a:t>
            </a:r>
          </a:p>
          <a:p>
            <a:r>
              <a:rPr lang="tr-TR" sz="2600" dirty="0"/>
              <a:t>Yeryüzünü uzatan, içindeki oturaklı dağları, ırmakları, her üründen iki eşi oluşturan O’dur. Gündüzü de gece ile örter. Bunda düşünen bir topluluk için ayetler </a:t>
            </a:r>
            <a:r>
              <a:rPr lang="tr-TR" sz="2600" dirty="0" smtClean="0"/>
              <a:t>vardır. (Ra’d:3)</a:t>
            </a:r>
          </a:p>
          <a:p>
            <a:r>
              <a:rPr lang="tr-TR" sz="2600" dirty="0"/>
              <a:t>Her canlı ölümü tadacaktır. Kötüyle de iyiyle de sizi yıpratıcı bir imtihandan geçiririz. Huzurumuza çıkarılacaksınız</a:t>
            </a:r>
            <a:r>
              <a:rPr lang="tr-TR" sz="2600" dirty="0" smtClean="0"/>
              <a:t>. (Enbiya:35)</a:t>
            </a:r>
          </a:p>
          <a:p>
            <a:r>
              <a:rPr lang="tr-TR" sz="2600" dirty="0"/>
              <a:t>İster erkek, ister kadın olsun, kim inanıp güvenir ve iyi işler yaparsa onlar </a:t>
            </a:r>
            <a:r>
              <a:rPr lang="tr-TR" sz="2600" dirty="0" smtClean="0"/>
              <a:t> </a:t>
            </a:r>
            <a:r>
              <a:rPr lang="tr-TR" sz="2600" dirty="0"/>
              <a:t>cennete gireceklerdir. Onlara kıl kadar haksızlık yapılmayacaktır</a:t>
            </a:r>
            <a:r>
              <a:rPr lang="tr-TR" sz="2600" dirty="0" smtClean="0"/>
              <a:t>.(Nisa:124)</a:t>
            </a:r>
            <a:endParaRPr lang="tr-TR" sz="2600" dirty="0"/>
          </a:p>
        </p:txBody>
      </p:sp>
    </p:spTree>
    <p:extLst>
      <p:ext uri="{BB962C8B-B14F-4D97-AF65-F5344CB8AC3E}">
        <p14:creationId xmlns="" xmlns:p14="http://schemas.microsoft.com/office/powerpoint/2010/main" val="1801690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Ahirete İmanın Mahiyeti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1.Ahirete iman adalete imandır.</a:t>
            </a:r>
          </a:p>
          <a:p>
            <a:r>
              <a:rPr lang="tr-TR" dirty="0" smtClean="0"/>
              <a:t>2.Ahirete iman aktif bir vicdanı teskin eder.</a:t>
            </a:r>
          </a:p>
          <a:p>
            <a:r>
              <a:rPr lang="tr-TR" dirty="0" smtClean="0"/>
              <a:t>3.Ahirete iman insanın değerli bir varlık olduğuna imandır.</a:t>
            </a:r>
          </a:p>
          <a:p>
            <a:r>
              <a:rPr lang="tr-TR" dirty="0" smtClean="0"/>
              <a:t>4.Ahirete iman bu hayatın ciddiyetine imandır.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0296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Ahirete İmanın Faydaları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1.Kişiyi kendisiyle barışık yapar.</a:t>
            </a:r>
          </a:p>
          <a:p>
            <a:r>
              <a:rPr lang="tr-TR" dirty="0" smtClean="0"/>
              <a:t>2.Hayatı kontrollü yaşamayı sağlar.</a:t>
            </a:r>
          </a:p>
          <a:p>
            <a:r>
              <a:rPr lang="tr-TR" dirty="0" smtClean="0"/>
              <a:t>3.Kişinin davranışlarını kontrol altına alır.</a:t>
            </a:r>
          </a:p>
          <a:p>
            <a:r>
              <a:rPr lang="tr-TR" dirty="0" smtClean="0"/>
              <a:t>4.Sabır ve metanet duygusunu güçlendirir.</a:t>
            </a:r>
          </a:p>
          <a:p>
            <a:r>
              <a:rPr lang="tr-TR" dirty="0" smtClean="0"/>
              <a:t>5.İnsana sorumluluk duygusu kazandırır.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74518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Kur’an’ı Kerim’e Göre Yeniden Yaratılışın Delilleri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sz="2600" dirty="0" smtClean="0"/>
              <a:t>1.İlk yaratılışı gerçekleştiren Allah, öldükten sonra tekrar diriltmeye kadirdir. (Yasin:78-79)</a:t>
            </a:r>
          </a:p>
          <a:p>
            <a:r>
              <a:rPr lang="tr-TR" sz="2600" dirty="0" smtClean="0"/>
              <a:t>2.Zor bir şeyi yaratan Allah, kolay bir şeyi elbette yaratır. Göklerin ve yerin yaratılması, insanın yaratılmasından daha zordur. (Ahkâf:23)</a:t>
            </a:r>
          </a:p>
          <a:p>
            <a:r>
              <a:rPr lang="tr-TR" sz="2600" dirty="0" smtClean="0"/>
              <a:t>3.Ölü bir durumda olan yeri canlandıran, insanı da diriltebilir.(Hac:5-7)</a:t>
            </a:r>
          </a:p>
          <a:p>
            <a:r>
              <a:rPr lang="tr-TR" sz="2600" dirty="0" smtClean="0"/>
              <a:t>4.Bir şeyi zıddına çeviren, onu benzerine çevirebilir.</a:t>
            </a:r>
          </a:p>
          <a:p>
            <a:r>
              <a:rPr lang="tr-TR" sz="2600" dirty="0" smtClean="0"/>
              <a:t>Mesela: Suyun bol miktarda bulunduğu yeşil ağaçtan ateşin çıkması adeta imkansız iken, ateşi yeşil ağaçtan çıkaran Allah, insanı tekrar yaratacaktır. (Yasin:80-81)</a:t>
            </a:r>
            <a:endParaRPr lang="tr-TR" sz="2600" dirty="0"/>
          </a:p>
        </p:txBody>
      </p:sp>
    </p:spTree>
    <p:extLst>
      <p:ext uri="{BB962C8B-B14F-4D97-AF65-F5344CB8AC3E}">
        <p14:creationId xmlns="" xmlns:p14="http://schemas.microsoft.com/office/powerpoint/2010/main" val="1970440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Ahiret Alemi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Dünya hayatından sonra İsrafil Meleğinin ikinci defa </a:t>
            </a:r>
            <a:r>
              <a:rPr lang="tr-TR" dirty="0" err="1" smtClean="0"/>
              <a:t>sur’a</a:t>
            </a:r>
            <a:r>
              <a:rPr lang="tr-TR" dirty="0" smtClean="0"/>
              <a:t> üflemesiyle başlayıp sonsuza kadar devam eden hayata ahiret hayatı denir.</a:t>
            </a:r>
          </a:p>
          <a:p>
            <a:r>
              <a:rPr lang="tr-TR" dirty="0" smtClean="0"/>
              <a:t>Ahirete inanmak temel inanç esaslarından biridir.</a:t>
            </a:r>
          </a:p>
          <a:p>
            <a:r>
              <a:rPr lang="tr-TR" sz="2600" dirty="0"/>
              <a:t>Ey inanıp güvenenler! Allah'a, Elçisine, o Elçi’ye indirdiği Kitaba ve daha önce indirdiği </a:t>
            </a:r>
            <a:r>
              <a:rPr lang="tr-TR" sz="2600" dirty="0" smtClean="0"/>
              <a:t>Kitaplara inanıp </a:t>
            </a:r>
            <a:r>
              <a:rPr lang="tr-TR" sz="2600" dirty="0"/>
              <a:t>güvenin. Kim Allah'ı, meleklerini, kitaplarını, elçilerini ve ahiret gününü görmezlik eder de kâfir olursa işte o, gerçekten iyice sapıtmış demektir</a:t>
            </a:r>
            <a:r>
              <a:rPr lang="tr-TR" sz="2600" dirty="0" smtClean="0"/>
              <a:t>. (Nisa:136)</a:t>
            </a:r>
          </a:p>
          <a:p>
            <a:r>
              <a:rPr lang="tr-TR" dirty="0"/>
              <a:t>İyilik, yüzünüzü doğu ve batı tarafına çevirmeniz değildir. İyilik; Allah’a, ahiret gününe, meleklere, kitaplara ve </a:t>
            </a:r>
            <a:r>
              <a:rPr lang="tr-TR" dirty="0" err="1"/>
              <a:t>nebîlere</a:t>
            </a:r>
            <a:r>
              <a:rPr lang="tr-TR" dirty="0"/>
              <a:t> inanıp güvenen kişinin </a:t>
            </a:r>
            <a:r>
              <a:rPr lang="tr-TR" dirty="0" smtClean="0"/>
              <a:t>yaptığıdır. (Bakara:177)</a:t>
            </a:r>
          </a:p>
          <a:p>
            <a:r>
              <a:rPr lang="tr-TR" sz="2600" dirty="0" smtClean="0"/>
              <a:t>Sizi boş yere, gayesiz yarattığımızı ve sizin hakikaten huzurumuza getirilmeyeceğinizi mi sandınız? (Mü’minun:115)</a:t>
            </a:r>
          </a:p>
          <a:p>
            <a:r>
              <a:rPr lang="es-ES" dirty="0"/>
              <a:t>Sana indirilen kitaba da senden önce indirilen kitaplara da inanıp </a:t>
            </a:r>
            <a:r>
              <a:rPr lang="es-ES" dirty="0" smtClean="0"/>
              <a:t>güvenen</a:t>
            </a:r>
            <a:r>
              <a:rPr lang="tr-TR" dirty="0" smtClean="0"/>
              <a:t> </a:t>
            </a:r>
            <a:r>
              <a:rPr lang="es-ES" dirty="0" smtClean="0"/>
              <a:t>ve </a:t>
            </a:r>
            <a:r>
              <a:rPr lang="es-ES" dirty="0"/>
              <a:t>ahirete inançları tam olanlar var ya</a:t>
            </a:r>
            <a:r>
              <a:rPr lang="es-ES" dirty="0" smtClean="0"/>
              <a:t>,</a:t>
            </a:r>
            <a:endParaRPr lang="tr-TR" dirty="0" smtClean="0"/>
          </a:p>
          <a:p>
            <a:r>
              <a:rPr lang="tr-TR" dirty="0" smtClean="0"/>
              <a:t>İşte Rablerinden gelen </a:t>
            </a:r>
            <a:r>
              <a:rPr lang="tr-TR" dirty="0"/>
              <a:t>rehbere uyanlar onlardır. Umduklarına kavuşacak olanlar da </a:t>
            </a:r>
            <a:r>
              <a:rPr lang="tr-TR" dirty="0" smtClean="0"/>
              <a:t>onlardır.(Bakara:3-4)</a:t>
            </a:r>
            <a:endParaRPr lang="tr-TR" sz="2600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2643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600" dirty="0"/>
              <a:t>Ayetleri görmezlikten gelenler (kafirler) öldükten sonra bir daha diriltilmeyeceklerini sanıyorlar. De ki “Hayır! Rabbime yemin ederim ki tekrar diriltileceksiniz ve size yaptığınız her şey bildirilecektir. Bunu yapmak Allah’a göre kolaydır</a:t>
            </a:r>
            <a:r>
              <a:rPr lang="tr-TR" sz="2600" dirty="0" smtClean="0"/>
              <a:t>.” (Teğabun:7)</a:t>
            </a:r>
          </a:p>
          <a:p>
            <a:r>
              <a:rPr lang="tr-TR" sz="2600" dirty="0"/>
              <a:t>Kendini nasıl yaratıldığını unutarak bizi başkalarına benzetir ve şöyle der: “Çürük kemikleri kim diriltebilir ki</a:t>
            </a:r>
            <a:r>
              <a:rPr lang="tr-TR" sz="2600" dirty="0" smtClean="0"/>
              <a:t>?”</a:t>
            </a:r>
          </a:p>
          <a:p>
            <a:r>
              <a:rPr lang="tr-TR" sz="2600" dirty="0"/>
              <a:t>De </a:t>
            </a:r>
            <a:r>
              <a:rPr lang="tr-TR" sz="2600" dirty="0" smtClean="0"/>
              <a:t>ki </a:t>
            </a:r>
            <a:r>
              <a:rPr lang="tr-TR" sz="2600" dirty="0"/>
              <a:t>“Onları diriltecek olan ilkin var edendir. O, yaratmanın her şeklini bilir</a:t>
            </a:r>
            <a:r>
              <a:rPr lang="tr-TR" sz="2600" dirty="0" smtClean="0"/>
              <a:t>. (Yasin:78-79)</a:t>
            </a:r>
          </a:p>
          <a:p>
            <a:r>
              <a:rPr lang="tr-TR" sz="2600" dirty="0"/>
              <a:t>Yoksa kötü işler yapanlar, kendilerini, iyi işler yapanlarla bir tutacağımızı mı hesap ediyorlar? Hayatları ve ölümleri eşit mi olacak? Ne kötü karar veriyorlar</a:t>
            </a:r>
            <a:r>
              <a:rPr lang="tr-TR" sz="2600" dirty="0" smtClean="0"/>
              <a:t>! (Casiye:21)</a:t>
            </a:r>
            <a:endParaRPr lang="tr-TR" sz="2600" dirty="0"/>
          </a:p>
        </p:txBody>
      </p:sp>
    </p:spTree>
    <p:extLst>
      <p:ext uri="{BB962C8B-B14F-4D97-AF65-F5344CB8AC3E}">
        <p14:creationId xmlns="" xmlns:p14="http://schemas.microsoft.com/office/powerpoint/2010/main" val="1662960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308</TotalTime>
  <Words>1492</Words>
  <PresentationFormat>Özel</PresentationFormat>
  <Paragraphs>115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Kent</vt:lpstr>
      <vt:lpstr>I.ÜNİTE DÜNYA VE AHİRET</vt:lpstr>
      <vt:lpstr>Slayt 2</vt:lpstr>
      <vt:lpstr>Ayetler:</vt:lpstr>
      <vt:lpstr>Slayt 4</vt:lpstr>
      <vt:lpstr>Ahirete İmanın Mahiyeti</vt:lpstr>
      <vt:lpstr>Ahirete İmanın Faydaları</vt:lpstr>
      <vt:lpstr>Kur’an’ı Kerim’e Göre Yeniden Yaratılışın Delilleri</vt:lpstr>
      <vt:lpstr>Ahiret Alemi</vt:lpstr>
      <vt:lpstr>Slayt 9</vt:lpstr>
      <vt:lpstr>Ölüm</vt:lpstr>
      <vt:lpstr>Şiir</vt:lpstr>
      <vt:lpstr>Kabir ve Berzah</vt:lpstr>
      <vt:lpstr>Kur’an’ı Kerim’e Göre Ahiret Hayatının Aşamaları</vt:lpstr>
      <vt:lpstr>Kıyamet İle İlgili Çeşitli Oluşumlar</vt:lpstr>
      <vt:lpstr>Slayt 15</vt:lpstr>
      <vt:lpstr>Kıyâmet ve Ba’s</vt:lpstr>
      <vt:lpstr>Kıyametle İlgili Ayetler:</vt:lpstr>
      <vt:lpstr>Haşr ve Mahşer: Ayetler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2020-10-07T17:09:26Z</dcterms:created>
  <dcterms:modified xsi:type="dcterms:W3CDTF">2020-10-25T08:25:19Z</dcterms:modified>
  <cp:category>https://www.sorubak.com</cp:category>
</cp:coreProperties>
</file>