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 id="263" r:id="rId7"/>
    <p:sldId id="264" r:id="rId8"/>
    <p:sldId id="265" r:id="rId9"/>
    <p:sldId id="266" r:id="rId10"/>
    <p:sldId id="267"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54" autoAdjust="0"/>
    <p:restoredTop sz="86380" autoAdjust="0"/>
  </p:normalViewPr>
  <p:slideViewPr>
    <p:cSldViewPr>
      <p:cViewPr varScale="1">
        <p:scale>
          <a:sx n="88" d="100"/>
          <a:sy n="88" d="100"/>
        </p:scale>
        <p:origin x="66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tr-TR"/>
              <a:t>Asıl başlık stili için tıklatın</a:t>
            </a:r>
            <a:endParaRPr kumimoji="0" lang="en-US"/>
          </a:p>
        </p:txBody>
      </p:sp>
      <p:sp>
        <p:nvSpPr>
          <p:cNvPr id="9" name="8 Alt Başlık"/>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28" name="27 Veri Yer Tutucusu"/>
          <p:cNvSpPr>
            <a:spLocks noGrp="1"/>
          </p:cNvSpPr>
          <p:nvPr>
            <p:ph type="dt" sz="half" idx="10"/>
          </p:nvPr>
        </p:nvSpPr>
        <p:spPr>
          <a:xfrm>
            <a:off x="6400800" y="6355080"/>
            <a:ext cx="2286000" cy="365760"/>
          </a:xfrm>
        </p:spPr>
        <p:txBody>
          <a:bodyPr/>
          <a:lstStyle>
            <a:lvl1pPr>
              <a:defRPr sz="1400"/>
            </a:lvl1pPr>
          </a:lstStyle>
          <a:p>
            <a:fld id="{D9F75050-0E15-4C5B-92B0-66D068882F1F}" type="datetimeFigureOut">
              <a:rPr lang="tr-TR" smtClean="0"/>
              <a:pPr/>
              <a:t>5.05.2021</a:t>
            </a:fld>
            <a:endParaRPr lang="tr-TR"/>
          </a:p>
        </p:txBody>
      </p:sp>
      <p:sp>
        <p:nvSpPr>
          <p:cNvPr id="17" name="16 Altbilgi Yer Tutucusu"/>
          <p:cNvSpPr>
            <a:spLocks noGrp="1"/>
          </p:cNvSpPr>
          <p:nvPr>
            <p:ph type="ftr" sz="quarter" idx="11"/>
          </p:nvPr>
        </p:nvSpPr>
        <p:spPr>
          <a:xfrm>
            <a:off x="2898648" y="6355080"/>
            <a:ext cx="3474720" cy="365760"/>
          </a:xfrm>
        </p:spPr>
        <p:txBody>
          <a:bodyPr/>
          <a:lstStyle/>
          <a:p>
            <a:endParaRPr lang="tr-TR"/>
          </a:p>
        </p:txBody>
      </p:sp>
      <p:sp>
        <p:nvSpPr>
          <p:cNvPr id="29" name="28 Slayt Numarası Yer Tutucusu"/>
          <p:cNvSpPr>
            <a:spLocks noGrp="1"/>
          </p:cNvSpPr>
          <p:nvPr>
            <p:ph type="sldNum" sz="quarter" idx="12"/>
          </p:nvPr>
        </p:nvSpPr>
        <p:spPr>
          <a:xfrm>
            <a:off x="1216152" y="6355080"/>
            <a:ext cx="1219200" cy="365760"/>
          </a:xfrm>
        </p:spPr>
        <p:txBody>
          <a:bodyPr/>
          <a:lstStyle/>
          <a:p>
            <a:fld id="{B1DEFA8C-F947-479F-BE07-76B6B3F80BF1}" type="slidenum">
              <a:rPr lang="tr-TR" smtClean="0"/>
              <a:pPr/>
              <a:t>‹#›</a:t>
            </a:fld>
            <a:endParaRPr lang="tr-TR"/>
          </a:p>
        </p:txBody>
      </p:sp>
      <p:sp>
        <p:nvSpPr>
          <p:cNvPr id="21" name="20 Dikdörtgen"/>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32 Dikdörtgen"/>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21 Dikdörtgen"/>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7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457200" y="1219200"/>
            <a:ext cx="8229600" cy="493776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tr-TR"/>
              <a:t>Asıl başlık stili için tıklatın</a:t>
            </a:r>
            <a:endParaRPr kumimoji="0" lang="en-US"/>
          </a:p>
        </p:txBody>
      </p:sp>
      <p:sp>
        <p:nvSpPr>
          <p:cNvPr id="3" name="2 Metin Yer Tutucusu"/>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a:xfrm>
            <a:off x="6400800" y="6355080"/>
            <a:ext cx="2286000" cy="365760"/>
          </a:xfrm>
        </p:spPr>
        <p:txBody>
          <a:bodyPr/>
          <a:lstStyle/>
          <a:p>
            <a:fld id="{D9F75050-0E15-4C5B-92B0-66D068882F1F}" type="datetimeFigureOut">
              <a:rPr lang="tr-TR" smtClean="0"/>
              <a:pPr/>
              <a:t>5.05.2021</a:t>
            </a:fld>
            <a:endParaRPr lang="tr-TR"/>
          </a:p>
        </p:txBody>
      </p:sp>
      <p:sp>
        <p:nvSpPr>
          <p:cNvPr id="5" name="4 Altbilgi Yer Tutucusu"/>
          <p:cNvSpPr>
            <a:spLocks noGrp="1"/>
          </p:cNvSpPr>
          <p:nvPr>
            <p:ph type="ftr" sz="quarter" idx="11"/>
          </p:nvPr>
        </p:nvSpPr>
        <p:spPr>
          <a:xfrm>
            <a:off x="2898648" y="6355080"/>
            <a:ext cx="3474720" cy="365760"/>
          </a:xfrm>
        </p:spPr>
        <p:txBody>
          <a:bodyPr/>
          <a:lstStyle/>
          <a:p>
            <a:endParaRPr lang="tr-TR"/>
          </a:p>
        </p:txBody>
      </p:sp>
      <p:sp>
        <p:nvSpPr>
          <p:cNvPr id="6" name="5 Slayt Numarası Yer Tutucusu"/>
          <p:cNvSpPr>
            <a:spLocks noGrp="1"/>
          </p:cNvSpPr>
          <p:nvPr>
            <p:ph type="sldNum" sz="quarter" idx="12"/>
          </p:nvPr>
        </p:nvSpPr>
        <p:spPr>
          <a:xfrm>
            <a:off x="1069848" y="6355080"/>
            <a:ext cx="1520952" cy="365760"/>
          </a:xfrm>
        </p:spPr>
        <p:txBody>
          <a:bodyPr/>
          <a:lstStyle/>
          <a:p>
            <a:fld id="{B1DEFA8C-F947-479F-BE07-76B6B3F80BF1}" type="slidenum">
              <a:rPr lang="tr-TR" smtClean="0"/>
              <a:pPr/>
              <a:t>‹#›</a:t>
            </a:fld>
            <a:endParaRPr lang="tr-TR"/>
          </a:p>
        </p:txBody>
      </p:sp>
      <p:sp>
        <p:nvSpPr>
          <p:cNvPr id="7" name="6 Dikdörtgen"/>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219200"/>
            <a:ext cx="4041648" cy="493776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1" name="10 İçerik Yer Tutucusu"/>
          <p:cNvSpPr>
            <a:spLocks noGrp="1"/>
          </p:cNvSpPr>
          <p:nvPr>
            <p:ph sz="quarter" idx="2"/>
          </p:nvPr>
        </p:nvSpPr>
        <p:spPr>
          <a:xfrm>
            <a:off x="4632198" y="1216152"/>
            <a:ext cx="4041648" cy="493776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nchor="ctr"/>
          <a:lstStyle>
            <a:lvl1pPr>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133600"/>
            <a:ext cx="4038600" cy="40386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quarter" idx="4"/>
          </p:nvPr>
        </p:nvSpPr>
        <p:spPr>
          <a:xfrm>
            <a:off x="4648200" y="2133600"/>
            <a:ext cx="4038600" cy="40386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5" name="4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tr-TR"/>
              <a:t>Asıl başlık stili için tıklatın</a:t>
            </a:r>
            <a:endParaRPr kumimoji="0" lang="en-US"/>
          </a:p>
        </p:txBody>
      </p:sp>
      <p:sp>
        <p:nvSpPr>
          <p:cNvPr id="3" name="2 Metin Yer Tutucusu"/>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Düz Bağlayıcı"/>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İçerik Yer Tutucusu"/>
          <p:cNvSpPr>
            <a:spLocks noGrp="1"/>
          </p:cNvSpPr>
          <p:nvPr>
            <p:ph sz="quarter" idx="1"/>
          </p:nvPr>
        </p:nvSpPr>
        <p:spPr>
          <a:xfrm>
            <a:off x="304800" y="304800"/>
            <a:ext cx="5715000" cy="5715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tr-TR"/>
              <a:t>Asıl başlık stili için tıklatın</a:t>
            </a:r>
            <a:endParaRPr kumimoji="0" lang="en-US"/>
          </a:p>
        </p:txBody>
      </p:sp>
      <p:sp>
        <p:nvSpPr>
          <p:cNvPr id="3" name="2 Resim Yer Tutucusu"/>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tr-TR"/>
              <a:t>Resim eklemek için simgeyi tıklatın</a:t>
            </a:r>
            <a:endParaRPr kumimoji="0" lang="en-US" dirty="0"/>
          </a:p>
        </p:txBody>
      </p:sp>
      <p:sp>
        <p:nvSpPr>
          <p:cNvPr id="4" name="3 Metin Yer Tutucusu"/>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5.05.2021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152400"/>
            <a:ext cx="8229600" cy="990600"/>
          </a:xfrm>
          <a:prstGeom prst="rect">
            <a:avLst/>
          </a:prstGeom>
        </p:spPr>
        <p:txBody>
          <a:bodyPr vert="horz" anchor="b" anchorCtr="0">
            <a:normAutofit/>
          </a:bodyPr>
          <a:lstStyle/>
          <a:p>
            <a:r>
              <a:rPr kumimoji="0" lang="tr-TR"/>
              <a:t>Asıl başlık stili için tıklatın</a:t>
            </a:r>
            <a:endParaRPr kumimoji="0" lang="en-US"/>
          </a:p>
        </p:txBody>
      </p:sp>
      <p:sp>
        <p:nvSpPr>
          <p:cNvPr id="13" name="12 Metin Yer Tutucusu"/>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4" name="13 Veri Yer Tutucusu"/>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9F75050-0E15-4C5B-92B0-66D068882F1F}" type="datetimeFigureOut">
              <a:rPr lang="tr-TR" smtClean="0"/>
              <a:pPr/>
              <a:t>5.05.2021</a:t>
            </a:fld>
            <a:endParaRPr lang="tr-TR"/>
          </a:p>
        </p:txBody>
      </p:sp>
      <p:sp>
        <p:nvSpPr>
          <p:cNvPr id="3" name="2 Altbilgi Yer Tutucusu"/>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1DEFA8C-F947-479F-BE07-76B6B3F80BF1}" type="slidenum">
              <a:rPr lang="tr-TR" smtClean="0"/>
              <a:pPr/>
              <a:t>‹#›</a:t>
            </a:fld>
            <a:endParaRPr lang="tr-TR"/>
          </a:p>
        </p:txBody>
      </p:sp>
      <p:sp>
        <p:nvSpPr>
          <p:cNvPr id="28" name="2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28 Düz Bağlayıcı"/>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http://www.rafgrup.com/wp-content/uploads/2012/04/sanayi-devrimi.jpg" TargetMode="External"/><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http://medya.aksiyon.com.tr/aksiyon/2012/10/22/balkan-harita.jpg" TargetMode="External"/><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endParaRPr lang="tr-TR"/>
          </a:p>
        </p:txBody>
      </p:sp>
      <p:pic>
        <p:nvPicPr>
          <p:cNvPr id="1027" name="Picture 3" descr="G:\Fotoğraflar\foto\10 kasım\ataturk_bayrak_29646.jpg"/>
          <p:cNvPicPr>
            <a:picLocks noChangeAspect="1" noChangeArrowheads="1"/>
          </p:cNvPicPr>
          <p:nvPr/>
        </p:nvPicPr>
        <p:blipFill>
          <a:blip r:embed="rId2" cstate="print"/>
          <a:srcRect/>
          <a:stretch>
            <a:fillRect/>
          </a:stretch>
        </p:blipFill>
        <p:spPr bwMode="auto">
          <a:xfrm>
            <a:off x="251520" y="0"/>
            <a:ext cx="9144000" cy="6858000"/>
          </a:xfrm>
          <a:prstGeom prst="rect">
            <a:avLst/>
          </a:prstGeom>
          <a:noFill/>
        </p:spPr>
      </p:pic>
      <p:sp>
        <p:nvSpPr>
          <p:cNvPr id="8" name="1 Başlık"/>
          <p:cNvSpPr txBox="1">
            <a:spLocks/>
          </p:cNvSpPr>
          <p:nvPr/>
        </p:nvSpPr>
        <p:spPr>
          <a:xfrm>
            <a:off x="1907704" y="1899790"/>
            <a:ext cx="5328592" cy="1457201"/>
          </a:xfrm>
          <a:prstGeom prst="rect">
            <a:avLst/>
          </a:prstGeom>
        </p:spPr>
        <p:txBody>
          <a:bodyPr vert="horz" anchor="t"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err="1">
                <a:ln>
                  <a:noFill/>
                </a:ln>
                <a:solidFill>
                  <a:srgbClr val="00B0F0"/>
                </a:solidFill>
                <a:effectLst/>
                <a:uLnTx/>
                <a:uFillTx/>
                <a:latin typeface="Algerian" pitchFamily="82" charset="0"/>
                <a:ea typeface="+mj-ea"/>
                <a:cs typeface="+mj-cs"/>
              </a:rPr>
              <a:t>Türkİye</a:t>
            </a:r>
            <a:r>
              <a:rPr kumimoji="0" lang="tr-TR" sz="4400" b="0" i="0" u="none" strike="noStrike" kern="1200" cap="none" spc="0" normalizeH="0" baseline="0" noProof="0" dirty="0">
                <a:ln>
                  <a:noFill/>
                </a:ln>
                <a:solidFill>
                  <a:srgbClr val="00B0F0"/>
                </a:solidFill>
                <a:effectLst/>
                <a:uLnTx/>
                <a:uFillTx/>
                <a:latin typeface="Algerian" pitchFamily="82" charset="0"/>
                <a:ea typeface="+mj-ea"/>
                <a:cs typeface="+mj-cs"/>
              </a:rPr>
              <a:t> </a:t>
            </a:r>
            <a:r>
              <a:rPr kumimoji="0" lang="tr-TR" sz="4400" b="0" i="0" u="none" strike="noStrike" kern="1200" cap="none" spc="0" normalizeH="0" baseline="0" noProof="0" dirty="0" err="1">
                <a:ln>
                  <a:noFill/>
                </a:ln>
                <a:solidFill>
                  <a:srgbClr val="00B0F0"/>
                </a:solidFill>
                <a:effectLst/>
                <a:uLnTx/>
                <a:uFillTx/>
                <a:latin typeface="Algerian" pitchFamily="82" charset="0"/>
                <a:ea typeface="+mj-ea"/>
                <a:cs typeface="+mj-cs"/>
              </a:rPr>
              <a:t>Cumhurİyetİ</a:t>
            </a:r>
            <a:r>
              <a:rPr kumimoji="0" lang="tr-TR" sz="4400" b="0" i="0" u="none" strike="noStrike" kern="1200" cap="none" spc="0" normalizeH="0" baseline="0" noProof="0" dirty="0">
                <a:ln>
                  <a:noFill/>
                </a:ln>
                <a:solidFill>
                  <a:srgbClr val="00B0F0"/>
                </a:solidFill>
                <a:effectLst/>
                <a:uLnTx/>
                <a:uFillTx/>
                <a:latin typeface="Algerian" pitchFamily="82" charset="0"/>
                <a:ea typeface="+mj-ea"/>
                <a:cs typeface="+mj-cs"/>
              </a:rPr>
              <a:t> </a:t>
            </a:r>
            <a:r>
              <a:rPr kumimoji="0" lang="tr-TR" sz="4400" b="0" i="0" u="none" strike="noStrike" kern="1200" cap="none" spc="0" normalizeH="0" baseline="0" noProof="0" dirty="0" err="1">
                <a:ln>
                  <a:noFill/>
                </a:ln>
                <a:solidFill>
                  <a:srgbClr val="00B0F0"/>
                </a:solidFill>
                <a:effectLst/>
                <a:uLnTx/>
                <a:uFillTx/>
                <a:latin typeface="Algerian" pitchFamily="82" charset="0"/>
                <a:ea typeface="+mj-ea"/>
                <a:cs typeface="+mj-cs"/>
              </a:rPr>
              <a:t>İnkİlap</a:t>
            </a:r>
            <a:r>
              <a:rPr kumimoji="0" lang="tr-TR" sz="4400" b="0" i="0" u="none" strike="noStrike" kern="1200" cap="none" spc="0" normalizeH="0" baseline="0" noProof="0" dirty="0">
                <a:ln>
                  <a:noFill/>
                </a:ln>
                <a:solidFill>
                  <a:srgbClr val="00B0F0"/>
                </a:solidFill>
                <a:effectLst/>
                <a:uLnTx/>
                <a:uFillTx/>
                <a:latin typeface="Algerian" pitchFamily="82" charset="0"/>
                <a:ea typeface="+mj-ea"/>
                <a:cs typeface="+mj-cs"/>
              </a:rPr>
              <a:t> </a:t>
            </a:r>
            <a:r>
              <a:rPr kumimoji="0" lang="tr-TR" sz="4400" b="0" i="0" u="none" strike="noStrike" kern="1200" cap="none" spc="0" normalizeH="0" baseline="0" noProof="0" dirty="0" err="1">
                <a:ln>
                  <a:noFill/>
                </a:ln>
                <a:solidFill>
                  <a:srgbClr val="00B0F0"/>
                </a:solidFill>
                <a:effectLst/>
                <a:uLnTx/>
                <a:uFillTx/>
                <a:latin typeface="Algerian" pitchFamily="82" charset="0"/>
                <a:ea typeface="+mj-ea"/>
                <a:cs typeface="+mj-cs"/>
              </a:rPr>
              <a:t>Tarİhİ</a:t>
            </a:r>
            <a:r>
              <a:rPr kumimoji="0" lang="tr-TR" sz="4400" b="0" i="0" u="none" strike="noStrike" kern="1200" cap="none" spc="0" normalizeH="0" baseline="0" noProof="0" dirty="0">
                <a:ln>
                  <a:noFill/>
                </a:ln>
                <a:solidFill>
                  <a:srgbClr val="00B0F0"/>
                </a:solidFill>
                <a:effectLst/>
                <a:uLnTx/>
                <a:uFillTx/>
                <a:latin typeface="Algerian" pitchFamily="82" charset="0"/>
                <a:ea typeface="+mj-ea"/>
                <a:cs typeface="+mj-cs"/>
              </a:rPr>
              <a:t> ve Atatürkçülük</a:t>
            </a:r>
          </a:p>
        </p:txBody>
      </p:sp>
      <p:sp>
        <p:nvSpPr>
          <p:cNvPr id="9" name="8 Metin kutusu"/>
          <p:cNvSpPr txBox="1"/>
          <p:nvPr/>
        </p:nvSpPr>
        <p:spPr>
          <a:xfrm>
            <a:off x="251520" y="5965537"/>
            <a:ext cx="6408712" cy="584775"/>
          </a:xfrm>
          <a:prstGeom prst="rect">
            <a:avLst/>
          </a:prstGeom>
          <a:noFill/>
        </p:spPr>
        <p:txBody>
          <a:bodyPr wrap="square" rtlCol="0">
            <a:spAutoFit/>
          </a:bodyPr>
          <a:lstStyle/>
          <a:p>
            <a:r>
              <a:rPr lang="tr-TR" sz="3200" dirty="0">
                <a:solidFill>
                  <a:srgbClr val="00B0F0"/>
                </a:solidFill>
                <a:latin typeface="Algerian" pitchFamily="82" charset="0"/>
              </a:rPr>
              <a:t>TARİH ÖĞRETMENİ: HÜSEYİN BORA ÇELİK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188640"/>
            <a:ext cx="3466728" cy="468288"/>
          </a:xfrm>
        </p:spPr>
        <p:txBody>
          <a:bodyPr>
            <a:normAutofit fontScale="90000"/>
          </a:bodyPr>
          <a:lstStyle/>
          <a:p>
            <a:r>
              <a:rPr lang="tr-TR" sz="2800" b="1" dirty="0">
                <a:solidFill>
                  <a:srgbClr val="FF0000"/>
                </a:solidFill>
              </a:rPr>
              <a:t>Balkan Savaşları:</a:t>
            </a:r>
          </a:p>
        </p:txBody>
      </p:sp>
      <p:sp>
        <p:nvSpPr>
          <p:cNvPr id="4" name="3 Metin kutusu"/>
          <p:cNvSpPr txBox="1"/>
          <p:nvPr/>
        </p:nvSpPr>
        <p:spPr>
          <a:xfrm>
            <a:off x="251520" y="764704"/>
            <a:ext cx="5112568" cy="5878532"/>
          </a:xfrm>
          <a:prstGeom prst="rect">
            <a:avLst/>
          </a:prstGeom>
          <a:noFill/>
        </p:spPr>
        <p:txBody>
          <a:bodyPr wrap="square" rtlCol="0">
            <a:spAutoFit/>
          </a:bodyPr>
          <a:lstStyle/>
          <a:p>
            <a:pPr marL="342900" indent="-342900">
              <a:buAutoNum type="arabicPeriod"/>
            </a:pPr>
            <a:r>
              <a:rPr lang="tr-TR" b="1" dirty="0">
                <a:solidFill>
                  <a:srgbClr val="FF0000"/>
                </a:solidFill>
              </a:rPr>
              <a:t>BALKAN SAVAŞI (1912-1913)</a:t>
            </a:r>
          </a:p>
          <a:p>
            <a:pPr marL="342900" indent="-342900"/>
            <a:r>
              <a:rPr lang="tr-TR" b="1" dirty="0">
                <a:solidFill>
                  <a:srgbClr val="FF0000"/>
                </a:solidFill>
              </a:rPr>
              <a:t>Savaşın Nedenleri:</a:t>
            </a:r>
          </a:p>
          <a:p>
            <a:pPr marL="457200" indent="-457200">
              <a:buAutoNum type="arabicPeriod"/>
            </a:pPr>
            <a:r>
              <a:rPr lang="tr-TR" sz="2000" dirty="0"/>
              <a:t>Rusya’nın balkanlarda yürüttüğü </a:t>
            </a:r>
            <a:r>
              <a:rPr lang="tr-TR" sz="2000" u="sng" dirty="0">
                <a:solidFill>
                  <a:srgbClr val="FF0000"/>
                </a:solidFill>
              </a:rPr>
              <a:t>Panslavist Politika (Slav Milliyetçiliği)</a:t>
            </a:r>
          </a:p>
          <a:p>
            <a:pPr marL="457200" indent="-457200">
              <a:buAutoNum type="arabicPeriod"/>
            </a:pPr>
            <a:r>
              <a:rPr lang="tr-TR" sz="2000" dirty="0"/>
              <a:t>Balkanlardaki gelişmelerin Osmanlılar tarafından takip edilmemesi.</a:t>
            </a:r>
          </a:p>
          <a:p>
            <a:pPr marL="457200" indent="-457200">
              <a:buAutoNum type="arabicPeriod"/>
            </a:pPr>
            <a:r>
              <a:rPr lang="tr-TR" sz="2000" dirty="0"/>
              <a:t>Fransız </a:t>
            </a:r>
            <a:r>
              <a:rPr lang="tr-TR" sz="2000" dirty="0" err="1"/>
              <a:t>İhtilali’nin</a:t>
            </a:r>
            <a:r>
              <a:rPr lang="tr-TR" sz="2000" dirty="0"/>
              <a:t> etkisi </a:t>
            </a:r>
            <a:r>
              <a:rPr lang="tr-TR" sz="2000" dirty="0">
                <a:solidFill>
                  <a:srgbClr val="FF0000"/>
                </a:solidFill>
              </a:rPr>
              <a:t>(Milliyetçilik ve Bağımsızlık Fikirleri’nin yayılması)</a:t>
            </a:r>
          </a:p>
          <a:p>
            <a:pPr marL="457200" indent="-457200">
              <a:buAutoNum type="arabicPeriod"/>
            </a:pPr>
            <a:r>
              <a:rPr lang="tr-TR" sz="2000" dirty="0"/>
              <a:t>Türklerin Balkanlardan tamamen atılmak istenmesi.</a:t>
            </a:r>
          </a:p>
          <a:p>
            <a:pPr marL="457200" indent="-457200">
              <a:buAutoNum type="arabicPeriod"/>
            </a:pPr>
            <a:r>
              <a:rPr lang="tr-TR" sz="2000" dirty="0"/>
              <a:t>Trablusgarp Savaşı esnasında Osmanlı’nın eskisi kadar savunamaması.</a:t>
            </a:r>
          </a:p>
          <a:p>
            <a:pPr marL="457200" indent="-457200">
              <a:buAutoNum type="arabicPeriod"/>
            </a:pPr>
            <a:r>
              <a:rPr lang="tr-TR" sz="2000" dirty="0"/>
              <a:t>Kiliseler sorununun balkan devletlerinin lehine sonuçlanması. </a:t>
            </a:r>
          </a:p>
          <a:p>
            <a:pPr marL="457200" indent="-457200">
              <a:buAutoNum type="arabicPeriod"/>
            </a:pPr>
            <a:r>
              <a:rPr lang="tr-TR" sz="2000" dirty="0"/>
              <a:t>İngiltere’nin 1908’de </a:t>
            </a:r>
            <a:r>
              <a:rPr lang="tr-TR" sz="2000" dirty="0" err="1"/>
              <a:t>Estonya’nın</a:t>
            </a:r>
            <a:r>
              <a:rPr lang="tr-TR" sz="2000" dirty="0"/>
              <a:t> başkenti </a:t>
            </a:r>
            <a:r>
              <a:rPr lang="tr-TR" sz="2000" dirty="0" err="1"/>
              <a:t>Reval’de</a:t>
            </a:r>
            <a:r>
              <a:rPr lang="tr-TR" sz="2000" dirty="0"/>
              <a:t> yapılan görüşmeler sonucunda Rusya’yı balkan politikasında serbest bırakması.  </a:t>
            </a:r>
          </a:p>
        </p:txBody>
      </p:sp>
      <p:pic>
        <p:nvPicPr>
          <p:cNvPr id="24578" name="Picture 2" descr="http://www.timas.com.tr/Images/balkansavaslarigunlugukapak.aspx"/>
          <p:cNvPicPr>
            <a:picLocks noChangeAspect="1" noChangeArrowheads="1"/>
          </p:cNvPicPr>
          <p:nvPr/>
        </p:nvPicPr>
        <p:blipFill>
          <a:blip r:embed="rId2" cstate="print"/>
          <a:srcRect/>
          <a:stretch>
            <a:fillRect/>
          </a:stretch>
        </p:blipFill>
        <p:spPr bwMode="auto">
          <a:xfrm>
            <a:off x="5364088" y="908720"/>
            <a:ext cx="3600400" cy="532859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51521" y="764704"/>
            <a:ext cx="4752528" cy="5293757"/>
          </a:xfrm>
          <a:prstGeom prst="rect">
            <a:avLst/>
          </a:prstGeom>
          <a:noFill/>
        </p:spPr>
        <p:txBody>
          <a:bodyPr wrap="square" rtlCol="0">
            <a:spAutoFit/>
          </a:bodyPr>
          <a:lstStyle/>
          <a:p>
            <a:r>
              <a:rPr lang="tr-TR" sz="2000" dirty="0"/>
              <a:t>8.  Savaş, 8 Ekim 1912’de Karadağ’ın Osmanlı Topraklarına saldırması ile başladı.</a:t>
            </a:r>
          </a:p>
          <a:p>
            <a:pPr marL="457200" indent="-457200">
              <a:buAutoNum type="arabicPeriod" startAt="9"/>
            </a:pPr>
            <a:r>
              <a:rPr lang="tr-TR" sz="2000" dirty="0"/>
              <a:t>Karadağ, Sırbistan, Bulgaristan ve Yunanistan ittifak kurup Osmanlı’ya savaş açtılar.</a:t>
            </a:r>
          </a:p>
          <a:p>
            <a:pPr marL="457200" indent="-457200">
              <a:buAutoNum type="arabicPeriod" startAt="9"/>
            </a:pPr>
            <a:r>
              <a:rPr lang="tr-TR" sz="2000" dirty="0"/>
              <a:t> Bu devletlerin Bulgaristan önderliğinde birleşip; Osmanlıya saldırmasında Rusya’nın etkisi yadsınamaz bir gerçektir. </a:t>
            </a:r>
          </a:p>
          <a:p>
            <a:pPr marL="457200" indent="-457200">
              <a:buAutoNum type="arabicPeriod" startAt="9"/>
            </a:pPr>
            <a:r>
              <a:rPr lang="tr-TR" sz="2000" dirty="0"/>
              <a:t> Bulgarlar Çatalca’ya kadar gelmeyi başarırken; Rauf Orbay’ın </a:t>
            </a:r>
            <a:r>
              <a:rPr lang="tr-TR" sz="2000" dirty="0" err="1"/>
              <a:t>Hamidiye</a:t>
            </a:r>
            <a:r>
              <a:rPr lang="tr-TR" sz="2000" dirty="0"/>
              <a:t> Kruvazörü ile yaptığı başarılı mücadelelere rağmen Yunanlılar Ege adalarını işgal ettiler. </a:t>
            </a:r>
          </a:p>
          <a:p>
            <a:pPr marL="457200" indent="-457200">
              <a:buAutoNum type="arabicPeriod" startAt="9"/>
            </a:pPr>
            <a:r>
              <a:rPr lang="tr-TR" sz="2000" dirty="0"/>
              <a:t> Osmanlı bu cephelerde yenilerek Çatalca’ya kadar geriledi.</a:t>
            </a:r>
          </a:p>
          <a:p>
            <a:endParaRPr lang="tr-TR" dirty="0"/>
          </a:p>
        </p:txBody>
      </p:sp>
      <p:pic>
        <p:nvPicPr>
          <p:cNvPr id="25602" name="Picture 2" descr="http://www.njegos.org/past/bulg1912.jpg"/>
          <p:cNvPicPr>
            <a:picLocks noChangeAspect="1" noChangeArrowheads="1"/>
          </p:cNvPicPr>
          <p:nvPr/>
        </p:nvPicPr>
        <p:blipFill>
          <a:blip r:embed="rId2" cstate="print"/>
          <a:srcRect/>
          <a:stretch>
            <a:fillRect/>
          </a:stretch>
        </p:blipFill>
        <p:spPr bwMode="auto">
          <a:xfrm>
            <a:off x="5004049" y="531262"/>
            <a:ext cx="3888432" cy="576064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2780928"/>
            <a:ext cx="8496944" cy="540296"/>
          </a:xfrm>
        </p:spPr>
        <p:txBody>
          <a:bodyPr>
            <a:noAutofit/>
          </a:bodyPr>
          <a:lstStyle/>
          <a:p>
            <a:r>
              <a:rPr lang="tr-TR" sz="2400" b="1" dirty="0">
                <a:solidFill>
                  <a:srgbClr val="FF0000"/>
                </a:solidFill>
              </a:rPr>
              <a:t>Osmanlı Devleti’nin Başarısızlığının Nedenleri:</a:t>
            </a:r>
            <a:br>
              <a:rPr lang="tr-TR" sz="2400" b="1" dirty="0">
                <a:solidFill>
                  <a:srgbClr val="FF0000"/>
                </a:solidFill>
              </a:rPr>
            </a:br>
            <a:r>
              <a:rPr lang="tr-TR" sz="2000" dirty="0">
                <a:solidFill>
                  <a:schemeClr val="tx1"/>
                </a:solidFill>
              </a:rPr>
              <a:t>* Ordu’nun siyasete karışması.</a:t>
            </a:r>
            <a:br>
              <a:rPr lang="tr-TR" sz="2000" dirty="0">
                <a:solidFill>
                  <a:schemeClr val="tx1"/>
                </a:solidFill>
              </a:rPr>
            </a:br>
            <a:r>
              <a:rPr lang="tr-TR" sz="2000" dirty="0">
                <a:solidFill>
                  <a:schemeClr val="tx1"/>
                </a:solidFill>
              </a:rPr>
              <a:t>* Savaştan Önce askerlerin bir bölümünün terhis edilmesi.</a:t>
            </a:r>
            <a:br>
              <a:rPr lang="tr-TR" sz="2000" dirty="0">
                <a:solidFill>
                  <a:schemeClr val="tx1"/>
                </a:solidFill>
              </a:rPr>
            </a:br>
            <a:r>
              <a:rPr lang="tr-TR" sz="2000" dirty="0">
                <a:solidFill>
                  <a:schemeClr val="tx1"/>
                </a:solidFill>
              </a:rPr>
              <a:t>* Ordu’nun savaşa hazır olmaması, donanmanın yetersiz olması.</a:t>
            </a:r>
            <a:br>
              <a:rPr lang="tr-TR" sz="2000" dirty="0">
                <a:solidFill>
                  <a:schemeClr val="tx1"/>
                </a:solidFill>
              </a:rPr>
            </a:br>
            <a:r>
              <a:rPr lang="tr-TR" sz="2000" dirty="0">
                <a:solidFill>
                  <a:schemeClr val="tx1"/>
                </a:solidFill>
              </a:rPr>
              <a:t>* Avrupa devletlerinin balkan uluslarını desteklemesi.</a:t>
            </a:r>
            <a:br>
              <a:rPr lang="tr-TR" sz="2000" dirty="0">
                <a:solidFill>
                  <a:schemeClr val="tx1"/>
                </a:solidFill>
              </a:rPr>
            </a:br>
            <a:r>
              <a:rPr lang="tr-TR" sz="2000" dirty="0">
                <a:solidFill>
                  <a:schemeClr val="tx1"/>
                </a:solidFill>
              </a:rPr>
              <a:t>* İngiltere,Fransa ve Rusya’nın balkan sınırlarının değişmeyeceğine dair verdikleri teminata güvenen Osmanlı’nın Balkanlar’da gelişen olayları takip etmemesi.</a:t>
            </a:r>
            <a:br>
              <a:rPr lang="tr-TR" sz="2000" dirty="0">
                <a:solidFill>
                  <a:schemeClr val="tx1"/>
                </a:solidFill>
              </a:rPr>
            </a:br>
            <a:r>
              <a:rPr lang="tr-TR" sz="2000" dirty="0">
                <a:solidFill>
                  <a:schemeClr val="tx1"/>
                </a:solidFill>
              </a:rPr>
              <a:t>* Balkan Devletleri’nin birlikte hareket etmesi.</a:t>
            </a:r>
            <a:br>
              <a:rPr lang="tr-TR" sz="2000" dirty="0">
                <a:solidFill>
                  <a:schemeClr val="tx1"/>
                </a:solidFill>
              </a:rPr>
            </a:br>
            <a:r>
              <a:rPr lang="tr-TR" sz="2000" dirty="0">
                <a:solidFill>
                  <a:schemeClr val="tx1"/>
                </a:solidFill>
              </a:rPr>
              <a:t>* Osmanlı ordusundaki iletişim ve ulaşım yetersizliği.</a:t>
            </a:r>
          </a:p>
        </p:txBody>
      </p:sp>
      <p:pic>
        <p:nvPicPr>
          <p:cNvPr id="27650" name="Picture 2" descr="http://medya.aksiyon.com.tr/aksiyon/2012/10/22/balkan-kapak-01.jpg"/>
          <p:cNvPicPr>
            <a:picLocks noChangeAspect="1" noChangeArrowheads="1"/>
          </p:cNvPicPr>
          <p:nvPr/>
        </p:nvPicPr>
        <p:blipFill>
          <a:blip r:embed="rId2" cstate="print"/>
          <a:srcRect/>
          <a:stretch>
            <a:fillRect/>
          </a:stretch>
        </p:blipFill>
        <p:spPr bwMode="auto">
          <a:xfrm>
            <a:off x="1403648" y="3429000"/>
            <a:ext cx="6480720" cy="3024336"/>
          </a:xfrm>
          <a:prstGeom prst="rect">
            <a:avLst/>
          </a:prstGeom>
          <a:noFill/>
        </p:spPr>
      </p:pic>
      <p:sp>
        <p:nvSpPr>
          <p:cNvPr id="5" name="4 Metin kutusu"/>
          <p:cNvSpPr txBox="1"/>
          <p:nvPr/>
        </p:nvSpPr>
        <p:spPr>
          <a:xfrm>
            <a:off x="1907704" y="6488668"/>
            <a:ext cx="5410199" cy="369332"/>
          </a:xfrm>
          <a:prstGeom prst="rect">
            <a:avLst/>
          </a:prstGeom>
          <a:noFill/>
        </p:spPr>
        <p:txBody>
          <a:bodyPr wrap="none" rtlCol="0">
            <a:spAutoFit/>
          </a:bodyPr>
          <a:lstStyle/>
          <a:p>
            <a:r>
              <a:rPr lang="tr-TR" b="1" dirty="0">
                <a:solidFill>
                  <a:srgbClr val="FF0000"/>
                </a:solidFill>
              </a:rPr>
              <a:t>1. Balkan Savaşında Esir düşen Osmanlı Askerleri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88640"/>
            <a:ext cx="6779096" cy="540296"/>
          </a:xfrm>
        </p:spPr>
        <p:txBody>
          <a:bodyPr>
            <a:normAutofit/>
          </a:bodyPr>
          <a:lstStyle/>
          <a:p>
            <a:r>
              <a:rPr lang="tr-TR" sz="2500" b="1" dirty="0">
                <a:solidFill>
                  <a:srgbClr val="FF0000"/>
                </a:solidFill>
              </a:rPr>
              <a:t>LONDRA ANTLAŞMASI (30 MAYIS 1913)</a:t>
            </a:r>
          </a:p>
        </p:txBody>
      </p:sp>
      <p:sp>
        <p:nvSpPr>
          <p:cNvPr id="3" name="2 İçerik Yer Tutucusu"/>
          <p:cNvSpPr>
            <a:spLocks noGrp="1"/>
          </p:cNvSpPr>
          <p:nvPr>
            <p:ph sz="quarter" idx="1"/>
          </p:nvPr>
        </p:nvSpPr>
        <p:spPr>
          <a:xfrm>
            <a:off x="323528" y="764704"/>
            <a:ext cx="8568952" cy="4937760"/>
          </a:xfrm>
        </p:spPr>
        <p:txBody>
          <a:bodyPr>
            <a:normAutofit/>
          </a:bodyPr>
          <a:lstStyle/>
          <a:p>
            <a:r>
              <a:rPr lang="tr-TR" sz="2000" dirty="0">
                <a:latin typeface="+mj-lt"/>
                <a:cs typeface="Times New Roman" pitchFamily="18" charset="0"/>
              </a:rPr>
              <a:t>1. Midye- Enez çizgisinin batısındaki topraklar, Balkan Devletlerine bırakıldı. (Osmanlı,Gelibolu Yarımadası hariç olmak üzere,Doğu Trakya ve Balkan topraklarının tamamını kaybetti.)</a:t>
            </a:r>
          </a:p>
          <a:p>
            <a:r>
              <a:rPr lang="tr-TR" sz="2000" dirty="0">
                <a:latin typeface="+mj-lt"/>
                <a:cs typeface="Times New Roman" pitchFamily="18" charset="0"/>
              </a:rPr>
              <a:t>2. Ege Adalarının durumu ve Arnavutluk’un sınır durumu büyük devletlerin kararına bırakıldı.</a:t>
            </a:r>
          </a:p>
          <a:p>
            <a:pPr>
              <a:buNone/>
            </a:pPr>
            <a:r>
              <a:rPr lang="tr-TR" sz="2000" b="1" u="sng" dirty="0">
                <a:solidFill>
                  <a:srgbClr val="FF0000"/>
                </a:solidFill>
                <a:latin typeface="+mj-lt"/>
                <a:cs typeface="Times New Roman" pitchFamily="18" charset="0"/>
              </a:rPr>
              <a:t>UYARI</a:t>
            </a:r>
            <a:r>
              <a:rPr lang="tr-TR" sz="2000" b="1" dirty="0">
                <a:solidFill>
                  <a:srgbClr val="FF0000"/>
                </a:solidFill>
                <a:latin typeface="+mj-lt"/>
                <a:cs typeface="Times New Roman" pitchFamily="18" charset="0"/>
              </a:rPr>
              <a:t>: Ege adaları fiilen elden çıkmıştır. Birinci Dünya Harbi (Savaşı) başlayınca; Ege adaları meselesi askıya alınmış; Lozan Antlaşması ile Ege Adaları resmen Yunanistan’a verilmiştir.</a:t>
            </a:r>
          </a:p>
        </p:txBody>
      </p:sp>
      <p:pic>
        <p:nvPicPr>
          <p:cNvPr id="1026" name="Picture 2" descr="http://static.bnr.bg/sites/tr/lifestyle/historyandreligion/publishingimages/274/13-05-13-91017_1.jpg"/>
          <p:cNvPicPr>
            <a:picLocks noChangeAspect="1" noChangeArrowheads="1"/>
          </p:cNvPicPr>
          <p:nvPr/>
        </p:nvPicPr>
        <p:blipFill>
          <a:blip r:embed="rId2" cstate="print"/>
          <a:srcRect/>
          <a:stretch>
            <a:fillRect/>
          </a:stretch>
        </p:blipFill>
        <p:spPr bwMode="auto">
          <a:xfrm>
            <a:off x="3530646" y="3501008"/>
            <a:ext cx="5350994" cy="3168352"/>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0"/>
            <a:ext cx="6347048" cy="540296"/>
          </a:xfrm>
        </p:spPr>
        <p:txBody>
          <a:bodyPr>
            <a:normAutofit fontScale="90000"/>
          </a:bodyPr>
          <a:lstStyle/>
          <a:p>
            <a:r>
              <a:rPr lang="tr-TR" sz="2500" b="1" dirty="0">
                <a:solidFill>
                  <a:srgbClr val="FF0000"/>
                </a:solidFill>
              </a:rPr>
              <a:t>    1. Balkan Savaşı’nın Genel Sonuçları:</a:t>
            </a:r>
          </a:p>
        </p:txBody>
      </p:sp>
      <p:sp>
        <p:nvSpPr>
          <p:cNvPr id="3" name="2 İçerik Yer Tutucusu"/>
          <p:cNvSpPr>
            <a:spLocks noGrp="1"/>
          </p:cNvSpPr>
          <p:nvPr>
            <p:ph sz="quarter" idx="1"/>
          </p:nvPr>
        </p:nvSpPr>
        <p:spPr>
          <a:xfrm>
            <a:off x="251520" y="476672"/>
            <a:ext cx="8136904" cy="4937760"/>
          </a:xfrm>
        </p:spPr>
        <p:txBody>
          <a:bodyPr>
            <a:noAutofit/>
          </a:bodyPr>
          <a:lstStyle/>
          <a:p>
            <a:r>
              <a:rPr lang="tr-TR" sz="2000" dirty="0">
                <a:latin typeface="+mj-lt"/>
              </a:rPr>
              <a:t> Osmanlı Devleti’nin Balkanlar’daki varlığı tamamen sonra erdi.</a:t>
            </a:r>
          </a:p>
          <a:p>
            <a:r>
              <a:rPr lang="tr-TR" sz="2000" dirty="0">
                <a:latin typeface="+mj-lt"/>
              </a:rPr>
              <a:t> Edirne ve Kırklareli Bulgaristan’a bırakıldı. </a:t>
            </a:r>
          </a:p>
          <a:p>
            <a:r>
              <a:rPr lang="tr-TR" sz="2000" dirty="0">
                <a:latin typeface="+mj-lt"/>
              </a:rPr>
              <a:t> Gökçeada ve Bozcaada hariç Ege adaları fiilen elden çıktı.</a:t>
            </a:r>
          </a:p>
          <a:p>
            <a:r>
              <a:rPr lang="tr-TR" sz="2000" dirty="0">
                <a:latin typeface="+mj-lt"/>
              </a:rPr>
              <a:t> 28 Kasım 1912’de Arnavutluk bağımsızlığını ilan etti. Bu durum İslamcılık politikasını da olumsuz etkiledi.</a:t>
            </a:r>
          </a:p>
          <a:p>
            <a:r>
              <a:rPr lang="tr-TR" sz="2000" b="1" u="sng" dirty="0">
                <a:solidFill>
                  <a:srgbClr val="FF0000"/>
                </a:solidFill>
                <a:latin typeface="+mj-lt"/>
              </a:rPr>
              <a:t>UYARI</a:t>
            </a:r>
            <a:r>
              <a:rPr lang="tr-TR" sz="2000" b="1" dirty="0">
                <a:solidFill>
                  <a:srgbClr val="FF0000"/>
                </a:solidFill>
                <a:latin typeface="+mj-lt"/>
              </a:rPr>
              <a:t>: Osmanlı Devleti’nden ayrılan son balkan devleti Arnavutluktur.</a:t>
            </a:r>
          </a:p>
          <a:p>
            <a:r>
              <a:rPr lang="tr-TR" sz="2000" dirty="0">
                <a:latin typeface="+mj-lt"/>
              </a:rPr>
              <a:t> İttihat ve Terakki Partisi, 23 Ocak 1913’de düzenlediği </a:t>
            </a:r>
            <a:r>
              <a:rPr lang="tr-TR" sz="2000" dirty="0" err="1">
                <a:latin typeface="+mj-lt"/>
              </a:rPr>
              <a:t>Bab</a:t>
            </a:r>
            <a:r>
              <a:rPr lang="tr-TR" sz="2000" dirty="0">
                <a:latin typeface="+mj-lt"/>
              </a:rPr>
              <a:t>-ı Ali Baskını sonucunda hükümeti tam olarak ele geçirdi. İttihat ve Terakki’nin Resmi İktidar dönemi başladı.</a:t>
            </a:r>
          </a:p>
          <a:p>
            <a:r>
              <a:rPr lang="tr-TR" sz="2000" dirty="0">
                <a:latin typeface="+mj-lt"/>
              </a:rPr>
              <a:t> Mustafa Kemal’in ordunun siyasete girmemesi şeklindeki görüşünün doğruluğu ispatlandı.</a:t>
            </a:r>
          </a:p>
          <a:p>
            <a:r>
              <a:rPr lang="tr-TR" sz="2000" dirty="0">
                <a:latin typeface="+mj-lt"/>
              </a:rPr>
              <a:t>Mustafa Kemal siyaseti bıraktı.</a:t>
            </a:r>
          </a:p>
          <a:p>
            <a:r>
              <a:rPr lang="tr-TR" sz="2000" dirty="0">
                <a:latin typeface="+mj-lt"/>
              </a:rPr>
              <a:t> Bulgaristan, Ege Denizine ulaştı.</a:t>
            </a:r>
          </a:p>
          <a:p>
            <a:r>
              <a:rPr lang="tr-TR" sz="2000" dirty="0">
                <a:latin typeface="+mj-lt"/>
              </a:rPr>
              <a:t> Balkanlardan </a:t>
            </a:r>
            <a:r>
              <a:rPr lang="tr-TR" sz="2000" dirty="0" err="1">
                <a:latin typeface="+mj-lt"/>
              </a:rPr>
              <a:t>Anadoluya</a:t>
            </a:r>
            <a:r>
              <a:rPr lang="tr-TR" sz="2000" dirty="0">
                <a:latin typeface="+mj-lt"/>
              </a:rPr>
              <a:t> göç başladı.</a:t>
            </a:r>
          </a:p>
          <a:p>
            <a:pPr>
              <a:buNone/>
            </a:pPr>
            <a:endParaRPr lang="tr-TR" sz="2000" dirty="0">
              <a:latin typeface="+mj-lt"/>
            </a:endParaRPr>
          </a:p>
        </p:txBody>
      </p:sp>
      <p:pic>
        <p:nvPicPr>
          <p:cNvPr id="29698" name="Picture 2" descr="http://tarihvemedeniyet.org/wp-content/gallery/armalar/arma.jpg"/>
          <p:cNvPicPr>
            <a:picLocks noChangeAspect="1" noChangeArrowheads="1"/>
          </p:cNvPicPr>
          <p:nvPr/>
        </p:nvPicPr>
        <p:blipFill>
          <a:blip r:embed="rId2" cstate="print"/>
          <a:srcRect/>
          <a:stretch>
            <a:fillRect/>
          </a:stretch>
        </p:blipFill>
        <p:spPr bwMode="auto">
          <a:xfrm>
            <a:off x="5724128" y="4653136"/>
            <a:ext cx="3292140" cy="201622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1916832"/>
            <a:ext cx="5400600" cy="990600"/>
          </a:xfrm>
        </p:spPr>
        <p:txBody>
          <a:bodyPr>
            <a:noAutofit/>
          </a:bodyPr>
          <a:lstStyle/>
          <a:p>
            <a:r>
              <a:rPr lang="tr-TR" sz="2000" b="1" u="sng" dirty="0">
                <a:solidFill>
                  <a:srgbClr val="FF0000"/>
                </a:solidFill>
              </a:rPr>
              <a:t>UYARI</a:t>
            </a:r>
            <a:r>
              <a:rPr lang="tr-TR" sz="2000" b="1" dirty="0">
                <a:solidFill>
                  <a:srgbClr val="FF0000"/>
                </a:solidFill>
              </a:rPr>
              <a:t>: İttihat ve Terakki, Meşrutiyet’in </a:t>
            </a:r>
            <a:r>
              <a:rPr lang="tr-TR" sz="2000" b="1" dirty="0" err="1">
                <a:solidFill>
                  <a:srgbClr val="FF0000"/>
                </a:solidFill>
              </a:rPr>
              <a:t>ilalnında</a:t>
            </a:r>
            <a:r>
              <a:rPr lang="tr-TR" sz="2000" b="1" dirty="0">
                <a:solidFill>
                  <a:srgbClr val="FF0000"/>
                </a:solidFill>
              </a:rPr>
              <a:t> etkili olan, 31 Mart Olayı’ndan itibaren yönetimde etkili olmaya başlayan, 2. Meşrutiyet döneminde Türkçülüğü devletin siyasi düşüncesi haline getiren Osmanlı Devletini 1. Dünya Savaşına sokan Partidir. </a:t>
            </a:r>
          </a:p>
        </p:txBody>
      </p:sp>
      <p:pic>
        <p:nvPicPr>
          <p:cNvPr id="11266" name="Picture 2" descr="http://kitap.radikal.com.tr/Posts/655x350/2015/04/01/fft1_mf9130.Jpeg"/>
          <p:cNvPicPr>
            <a:picLocks noChangeAspect="1" noChangeArrowheads="1"/>
          </p:cNvPicPr>
          <p:nvPr/>
        </p:nvPicPr>
        <p:blipFill>
          <a:blip r:embed="rId2" cstate="print"/>
          <a:srcRect/>
          <a:stretch>
            <a:fillRect/>
          </a:stretch>
        </p:blipFill>
        <p:spPr bwMode="auto">
          <a:xfrm>
            <a:off x="2411760" y="2708920"/>
            <a:ext cx="6382891" cy="374441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0"/>
            <a:ext cx="2890664" cy="540296"/>
          </a:xfrm>
        </p:spPr>
        <p:txBody>
          <a:bodyPr>
            <a:normAutofit fontScale="90000"/>
          </a:bodyPr>
          <a:lstStyle/>
          <a:p>
            <a:r>
              <a:rPr lang="tr-TR" sz="2500" b="1" dirty="0">
                <a:solidFill>
                  <a:srgbClr val="FF0000"/>
                </a:solidFill>
              </a:rPr>
              <a:t>2. Balkan Savaşı</a:t>
            </a:r>
          </a:p>
        </p:txBody>
      </p:sp>
      <p:sp>
        <p:nvSpPr>
          <p:cNvPr id="3" name="2 İçerik Yer Tutucusu"/>
          <p:cNvSpPr>
            <a:spLocks noGrp="1"/>
          </p:cNvSpPr>
          <p:nvPr>
            <p:ph sz="quarter" idx="1"/>
          </p:nvPr>
        </p:nvSpPr>
        <p:spPr>
          <a:xfrm>
            <a:off x="251520" y="476672"/>
            <a:ext cx="8640960" cy="4937760"/>
          </a:xfrm>
        </p:spPr>
        <p:txBody>
          <a:bodyPr>
            <a:noAutofit/>
          </a:bodyPr>
          <a:lstStyle/>
          <a:p>
            <a:r>
              <a:rPr lang="tr-TR" sz="2000" dirty="0">
                <a:latin typeface="+mj-lt"/>
              </a:rPr>
              <a:t>Bulgaristan’ın 1. Balkan Savaşı sonucunda en büyük payı alması (Özellikle Makedonya üzerindeki anlaşmazlıklar) ve Ege Denizine ulaşmasından dolayı Balkan Devletlerinin aralarında anlaşmazlığa düşmesi.</a:t>
            </a:r>
          </a:p>
          <a:p>
            <a:r>
              <a:rPr lang="tr-TR" sz="2000" dirty="0">
                <a:latin typeface="+mj-lt"/>
              </a:rPr>
              <a:t> </a:t>
            </a:r>
            <a:r>
              <a:rPr lang="tr-TR" sz="2000" dirty="0" err="1">
                <a:latin typeface="+mj-lt"/>
              </a:rPr>
              <a:t>Bulgarsitan’ın</a:t>
            </a:r>
            <a:r>
              <a:rPr lang="tr-TR" sz="2000" dirty="0">
                <a:latin typeface="+mj-lt"/>
              </a:rPr>
              <a:t> Ege Denizine kadar ilerleyişini Yunanistan’ın uygun görmeyişi.</a:t>
            </a:r>
          </a:p>
          <a:p>
            <a:r>
              <a:rPr lang="tr-TR" sz="2000" dirty="0">
                <a:latin typeface="+mj-lt"/>
              </a:rPr>
              <a:t>Osmanlı Devleti’nin bölgeden çekilmesiyle meydana gelen otorite boşluğu.</a:t>
            </a:r>
          </a:p>
          <a:p>
            <a:r>
              <a:rPr lang="tr-TR" sz="2000" dirty="0">
                <a:latin typeface="+mj-lt"/>
              </a:rPr>
              <a:t>Yunanistan’ın çalışmaları sonucunda Sırbistan, Karadağ ve Romanya; Bulgaristan’a karşı birleşti.</a:t>
            </a:r>
          </a:p>
          <a:p>
            <a:r>
              <a:rPr lang="tr-TR" sz="2000" dirty="0">
                <a:latin typeface="+mj-lt"/>
              </a:rPr>
              <a:t> Bulgaristan’ın zor durumda olduğunu gören Enver Paşa harekete geçerek, Edirne ve Kırklareli’ni savaşmadan geri aldı.</a:t>
            </a:r>
          </a:p>
          <a:p>
            <a:r>
              <a:rPr lang="tr-TR" sz="2000" dirty="0">
                <a:latin typeface="+mj-lt"/>
              </a:rPr>
              <a:t>Not: Enver Paşa bu başarıyı (!) yükselmek için kullandı.</a:t>
            </a:r>
          </a:p>
          <a:p>
            <a:r>
              <a:rPr lang="tr-TR" sz="2000" dirty="0">
                <a:latin typeface="+mj-lt"/>
              </a:rPr>
              <a:t> 2. Balkan Savaşı sonucunda Bulgaristan yenildi.</a:t>
            </a:r>
          </a:p>
        </p:txBody>
      </p:sp>
      <p:pic>
        <p:nvPicPr>
          <p:cNvPr id="31746" name="Picture 2" descr="http://www.atin.org/images/zamanhatti/1910_1919/Balkan_Savasi.jpg"/>
          <p:cNvPicPr>
            <a:picLocks noChangeAspect="1" noChangeArrowheads="1"/>
          </p:cNvPicPr>
          <p:nvPr/>
        </p:nvPicPr>
        <p:blipFill>
          <a:blip r:embed="rId2" cstate="print"/>
          <a:srcRect/>
          <a:stretch>
            <a:fillRect/>
          </a:stretch>
        </p:blipFill>
        <p:spPr bwMode="auto">
          <a:xfrm>
            <a:off x="683568" y="5445224"/>
            <a:ext cx="1904212" cy="1224136"/>
          </a:xfrm>
          <a:prstGeom prst="rect">
            <a:avLst/>
          </a:prstGeom>
          <a:noFill/>
        </p:spPr>
      </p:pic>
      <p:pic>
        <p:nvPicPr>
          <p:cNvPr id="31748" name="Picture 4" descr="http://www.haberler.com/haber-resimleri/819/balkan-savasi-1-nci-dunya-savasi-nin-provasiy-4336819_o.jpg"/>
          <p:cNvPicPr>
            <a:picLocks noChangeAspect="1" noChangeArrowheads="1"/>
          </p:cNvPicPr>
          <p:nvPr/>
        </p:nvPicPr>
        <p:blipFill>
          <a:blip r:embed="rId3" cstate="print"/>
          <a:srcRect/>
          <a:stretch>
            <a:fillRect/>
          </a:stretch>
        </p:blipFill>
        <p:spPr bwMode="auto">
          <a:xfrm>
            <a:off x="3059832" y="5445224"/>
            <a:ext cx="2232248" cy="1152128"/>
          </a:xfrm>
          <a:prstGeom prst="rect">
            <a:avLst/>
          </a:prstGeom>
          <a:noFill/>
        </p:spPr>
      </p:pic>
      <p:pic>
        <p:nvPicPr>
          <p:cNvPr id="31750" name="Picture 6" descr="http://www.banaz.net/wp-content/uploads/2014/11/resimli_balkan_savaslari_tarihi_h254.jpg"/>
          <p:cNvPicPr>
            <a:picLocks noChangeAspect="1" noChangeArrowheads="1"/>
          </p:cNvPicPr>
          <p:nvPr/>
        </p:nvPicPr>
        <p:blipFill>
          <a:blip r:embed="rId4" cstate="print"/>
          <a:srcRect/>
          <a:stretch>
            <a:fillRect/>
          </a:stretch>
        </p:blipFill>
        <p:spPr bwMode="auto">
          <a:xfrm>
            <a:off x="5724128" y="5445224"/>
            <a:ext cx="2232248" cy="118767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descr="data:image/jpeg;base64,/9j/4AAQSkZJRgABAQAAAQABAAD/2wCEAAkGBxQSEhQUEhQWFhQXFBgUFBUYGBgYFhgUGRgcGhgcFRUZHSggGBwmHhcXITEiJSkrLjEuGB8zODMsNygtLisBCgoKDg0OGxAQGzIkICQsLC8sLywsLCwsLDAsLCwsLCwsLCwtNCwsLCwsLCwsLCwsLCwsLCwsLCwsLCwsLCwsLP/AABEIAOwA1QMBEQACEQEDEQH/xAAcAAABBQEBAQAAAAAAAAAAAAAAAQMEBQYCBwj/xABFEAACAQIEAgYFCQUIAwEBAQABAhEAAwQSITEFQQYTIlFhcTJSgZGSBxQWIzRCc7LSF6HBwtEVJDNUYnKx4VOC8JPxQ//EABwBAAEFAQEBAAAAAAAAAAAAAAABAgMEBQYHCP/EAEIRAAEDAgMEBgcGBgEDBQAAAAEAAgMEEQUSITFBUXEGExVhkbEWIjIzgaHRBxRScpLBIzQ1QuHwU3PS8SQlQ2KC/9oADAMBAAIRAxEAPwC24DwXDvhrDNYtMzWkLEopJJUSSYqNjGloJC0aqqnbO8B5ABO88VP+j+G/y9r4F/pTurZwUP3yo/GfEpP7Awv+XtfAv9KXq2cEffKj8Z8SubvAcMAT83tbH7i/0pzImFwBCaayo/GfErzDHcfFq4yHD4c5TE9SndP8a7aDo1SSsD7bf94KqcSqR/efEpj6UL/l7H/4pU3orR8P98Edp1X4z4lH0oH+Xw//AOKUei1HwR2nVfjPiVKxXGGthC2Gw8OguDLattCzHbj0T4HXUd9U4cCw+VzmgHQ2108EpxGrH958SujxV+r6z5rh4z9Xl6q3nzESD1fpZfGInSjsPDut6vuvfd4o7RqrXznxKjDpEdB81syZgdQkmN476n9HKC1/3R2lVfjPiU83GiLQunDYbIXKR1dvNmAnVNwOU7SCOVQjAaAzdUAb2v3f+Udo1Vr5z4lMv0iIicLZE7TYQT5d9Tjo1QHZ5/4R2lVfjPiUN0iiZwtkRE/ULpO091A6N0B2ef8AhHaVV+M+JQekW/8AdbOkT9Quk7T50g6N0B0/cI7SqvxnxKU9Ijr/AHWzpE/ULpO091Ho5h9r/uPojtKq/GfEpF6RyYGFsz3dQk6b6U49GqEC52c0naVV+M+JQvSOdsLZOsf4CbnYefhSHo1QDb5/4S9pVX4z4lA6RH/K2d4/wE37vPwoPRqhH/n/AAk7SqvxnxKhniklmFrnJAQZV8I+6PCpmYBQM0LW/GxU0eMVTBa9+eqLnFMujWo8CoH/ADUjcDoHeyxp+A+im7dqu7wXP9sr/wCNfhFP9HqP/jb4BJ29U93gj+2V/wDGvuFHo9R/8bfAI7dqe7wVpwa6t5WYoohso0HcD/Gs5+GUYeW9U3TuC6fAqh1XG50oGhVh81T1V9wpvZlH/wATfALd6mPgj5snqr7hR2ZR/wDE3wR1MfBHzZPVX3Cjsuk/4m+AR1DOCr+LWwuXKAN9tO6uV6QwRwOj6pobcG9hbgqNQwMcLcF6h0b+yYf8FPyiqsfshcTWfzD/AMx81ZA05V0lKhcX/RbyP/FPi9sJrti8E4/9oueY/wCBXqlCf4LVQdtVfVy6RFIUL1rhvTTCWuoN2+cQEwFuw1sre/xlvo7HtrBOUDXY9UATtXAzYTVPc7JHlu8kG42W03/7dWRIBv3JvhvSvD2yOsx7XAOKDFGUv9rD5SIK5IEMVbLt2dOVOlw2d/swW/hgbR7V9u3hogPG0lGM6aYS7bAt3jhr74Vl68W3PU3mv9ZdAKrmAua6rMUkOEVcbrujzNDh6twMwt+yDI07FneP8bS5w7qfnhvXfnty8VKXUzW2EAwRkHaDPE/f75rVoaN8db1nU5W5LbQbHz2aKNzvVtdafiPSrAX0w9u7iCbaXcNcKi3eMdVaIuK+dYAJAA6vmZM71kQ4ZXROe5kepDhtG/ZbXzUpe071F470hwGMt4srf6l8VbwuYXLVwkXLFx5zG0rAynVxE1NS0VbTSR5oy4MLrWI/uHf3pC5pBsnuIdKMBiBhUN827dm7YfEAW7kYhbdlRrCTKsmTKdCDNRQYbWw5z1Vy4EDUerf48EOe02UgdOcB1t7EZm/vCYVL1prbZwbd1w7EqCshCjCD9zv0qJ2D15aIi3Rt7G43hO6xu1UHR/pJYt47iF17oS1iLzlWi+txrbXmebd2yM9poIMEazBiK0qzD6h9LCxrCS0a6iwPeDtUbXgEqws9JOH28LiLNu7c6y9dvYpLjIxy31uBsN1jATmORTIBHaMxVZ+H175WvcwWaA2wI2W1tqnB7ALKTf6aYD5zZuqWW3bS9i2UIZbH3gFygERKjMZPZ8aa3Ca3qXMy6uIbe40aP95oztunrvHMFcs40W75WwesvxbF+zdW5fULlbTq74LlhDbCSJiq/wBzqo5Yw+O7tBrYggfMaJczbHVYj5QuKpicSj2r5vKMPatliLgh0WHEXADq0tP+rvmulwKmfBC5sjMpLid2/ZsUMhudFl4rfB0UdkoFBQtN0T/w3/E/lFc7Kf4rua7not7l/NaxOFEhSHHaXNEbaAxofH91Zrq8NcQW7DZaj8TyuLS3YbbUjcM/1iAGMxpCwWjXUgGfHlSNryf7eG/ihuJk7GcN/FMYzCG3lkgyNY+62kqfESKs09SJbi1rK1S1YnzAC1vn3qj41932/wAK5fpT7cXI/so6v2xyXp3Rv7Jh/wAFPyis6P2QuGrP5h/5j5qxp6rooQkZZBHeIpQbG6RZHEfJ1hXYsz3ySZJzL+mtlmPVTGhotZRGFpTf7NMJ6174l/TTvSGq7vBHUtR+zTCete+Jf00ekNV3eCOpaj9mmE9a98S/po9IaruR1LUfs0wnr3viX9NHpDV9yOpaj9mmE9e98S/po9IaviEdS1H7NMJ6974l/TR6Q1fEI6lqP2aYT1r/AMS/po9IaviEdS1H7NMJ69741/TR6Q1fEI6lqP2aYT173xL+mj0hq+5HUtR+zTCete+Jf00ekNX3I6lq4vfJrhspytdzQcsuInlMLtR6Q1fEIELb6qBf6BWLbdvr8nK5mXLynNAlOe4jxqu7pFiAN9LcldhpqV+hJBXf0Bw3rXfiH6aZ6UVnctBuDwO1BKD0Bw3rXfiH6aPSis7k7sWDiUfQHDetd+Ifpo9J6zuS9iwcSkPQHDd934h+mg9J63uTTgsA3lUuK6J27ZAbP/uB7JPgY/8Atd9628Nx770MrnWdw+ilpsGpHnJISHc9qk4DArZBVJgmTJnWI/hWptN10uH4dHRtLYybHipVJlCv5AkoyhGQIpbWRlAVXxr7vt/hXG9Kfbi5H9ln1ftDkvTujf2TD/gp+UVmx+yOS4as/mH/AJj5qxqRV0UIQKEImkQilQihCKEIoQlFIhLFCREUJURQhIaEJKVCUCkSJKEKkx2FFkqyHKrsENvUiTzTXs7SRtudKryxi2YLToKl7XBh2LsVWW+loQihCaxFlWEOJG8eW2vgdaVj8jg/eFDLHmbptWSuJlJBIJBgxMTz3r0ahqBUQNk4hb1JKZIw4pKuK2ihCKEhVVxr7vt/hXF9Kfbi5H9lm1ntjkvTujf2TD/gp+UVnR+yOS4as/mH/mPmrGKkVdFCEopELu2BInQTqfChCeK29dT4DzEifIyPaDQkRltz4T46jX/qhCFW3Gp1jx3hf45qELlFt+I09zH+Aj99CElpUjWQddeUwYnyMe/woQumW3pBME6zMgae/n+6hC6At6a/eBIM6CRIPfGv/wBpQhNwkew6a7xp++f/ALWhC7yW9dTtoddxP/OnvoQo9CVLQhIaEKLj8KLttkPMaH1W+6w7iDBpCLiyVri11wqjDuwZkuemoUnaCGmCCNx2T41nmN0ehXTUtQ2Zum5SBSK2loQmMXdyW3b1VLe4TzpzG53BvFMebNWRB74nnHfXpFHAIIWxjcFt0sfVxgJatK0ihIkoRdVfGfu+3+FcX0p9uLkf2WbV+0OS9P6M/ZMP+Cn5RWdH7IXDVn8w/wDMfNWdPVdFCEUIRQhcmhCUUIXNCEoFCF1QhFCFzFCEs0I1SE0JFzNKhdK45UiVBNCEhoQqW+311wb6Kc0gjaMveCIJ7u2PGqs9891r4WdoXYqBbaDQhc3EDAgxBBBnaOc0A21UcmjSVj7mWeycw7+889efnzr0bD5HPp2uftstfD5HSQNc5c1dur10E0l0hKsLXDGuC2bYBDZgxBlVKNlMk66xm9vhWNHiDg97JBs2Lkp+k0NH1gqja2zie5VPTbACx1WUk5s8z4ZdtNK5vGpHvewv7/gs/o3jr8YfPI4Wa0tDR3G69B6M/ZMP+Cn5RUEfshUqz+Yf+Y+as6eq6QmhCTNQkSzQlSEUIS0IXNCF0DQhBNCRQLvFVEwrNA+6BrpPZzETO0jTxqF87GmxKsRUssou0Jv+1SRItMNNmKjXu7JNHXs3KYYfOTayaxGIctmQ5ZEEGSI8BMBttfZURqHbgrMeFEj1z4JhrRaczu08sxC+4aUwyvO9XGYfE3cmzw+36i7FfYdx5U3MeKsfdYuCct4ZVjIMhHoldI9g0I02oa4tNwVFNRRvbaycTEXC0scoEAKCCGiZJ056aTpy76mM5voqcOFjXOluS2bMxyn7skATvrMnnpMa7Ux0r3KePDImuuubdoKAqgBRsAIA8h7KiAsr7Y2t2BdilT0UISNQksqbiHCAB9UoBJmJMb698eW1a1DjU1O4MeLt+aWCeSA6ajgoP9k3GAHoE7kgGBzywdT5x7dq0qjpGC20LTfvU8tfI8WY3L3lWp4Ja19LtLlPaPMQSBsDz02rFfiVWTpIVVLpSLF5UvAJkuFR6JtrlgAdoE5s0bkhl1jlrJ1N7D6h8jjnNyvMem1HkyynUk6nesz8pe9jyufyVXxn2mcitP7Nvc1HNvkVtejX2TD/AIKflFQx+yFqVn8w/wDMfNWVPVdRsddYIchXPsubYa6k68hJ9lRTydWwuUFRMIoy9U2Gvukw7NJJ7RzaxoJbYeUedYEGMS9ZaTYuYp8emEoEti08FZJxezAh5nkASQRuGAErsd63+uj3uHiun+8xbS4D4qNd40QAwUKuZJLanq2YBmIHoAA5tZ21ioBXQulEbTcnwVUYnA6YQtNyfBWDY5B94GRIA7RI37KiSfZVouDdXFX3Pa0XcUxb4rbJjtCQCCVMGfHYHlBioWVcLzZrlWirYJTlY65U4VYVpMY28VQwQGIhJ9Y7ac6RxsCUrRdwCq7KAKAIgAARtAECPCBWfodV1sTQ1oCcihSWRQhEUiEUJUASYG9KmucGi5XS229U92xp2UqLroxvCQqe48jt37UmUp3Wt4oKkbg+7u0NLlKBK070ERodxvTSE9pBFwkoS2S0JUlCSwKavOF7R2kD3kDnpzFOYATqq1VKY4y5u22iLRZjKgFJaG1BIB0IEag6azV3s6R3uyLd65F/TGCnbknac/Aa+OuifwuHKlmYgk7QIAFalFRfdwbm5K4fpDj/AGo5oaLNbxWP+Uvex5XP5Kz8Z9pnIrsvs29zUc2+RW16NfZMP+Cn5RUUfshalZ/MP/MfNWJNPVdU/EMK2dngFckZtS4g+jHdz9899ZeJUkswuw/BYuLUUtQ28Z+H0UJlI3B7/ZXKSRuYcrhYriZInxmzhYrmaZcplygGlDiNiA4jULoXD3nXfU6+dO61/E+Kf10n4j4oVyNuYg+R3pY5XsN2myIpnxOzMNiunvOWzhiG0G5jedVmD/3WhFik7X3cbjgtSHGqljw5xuOCaCElmaGuMTLEfdJEKo5ADl37nWal+/meb1jlHdqrLcSNTUgucWDu3J/B3i4zcm1A7RM7HMzEtMjaYEGtkltrBep0ItHcPzCykikWiloSopEJKVC6tXCpkb+PiI/jStNjdRSxiRuUp3562u0mROswTm7+8VJ1hVX7kw6XPy5cF0ce8R2fHTfWR7idIo6xKKGMG9yufnreGhU+ZXv9sE95Ao6wpBRRjimrlwsZO+n7hFMJubq1DEI2ZQuaapUUISGhIUxlLXQskAIWMD/UumsjWCNpgmCOd/D4i9y5DpbiLaWAC1ydisgK6NoAGi8bkkc9xcTtSxTky6w3ymb2PK5/JXPYz7TORXrP2be5qObfIra9GvsmH/BT8oqKP2QtSs/mH/mPmrKafZV1A4grCXVmiMuVQDEn0oI1gHUdwMa7seXZfV2qOXNkOTaqcNvrI0iD2Ry7IkwCI200rkK6rfMcrxYhcJiVc+odlkaAQkrPAWUiKEIoQihCWhFladHOHi/dKMYULnJEEnUDLrMDU679xrfwmljkYXPF102B0MUrHPkF1M6VcMwuHFsBGS4zSLmZtY3DsT2p7jO3KtuSJmS1l2uHgRuDQbNVTbYsJRWcc8is+hJEjKDIkHUd1QBjjsC33VcTTYlJ168+yZiGBVpmPRaCPdSuY4bk9lVE/Y5O0zYpw4HYUgaiyMw4pZpEtwkmlRddYW091illc7gaiYUf731C+Wp7gae2Nx2KnU1jIhber/B9EGy/W3u1roiAKo5DtElo79J7hVgQtWUcTlO4Khx+AvYYkX1LKAWF9EY2yo9cCTbI5zp3E6xE6Fw2K7T4i12j9Cm7dwMJUgjcEGQR4VCtMOBFwupoSpDQgow9n6wvP3Asf+xOvjoNPEVt4W02Ll5d07qA57It41UwVsBedFBpUiw3ymb2PK5/JXPYz7TORXrX2be5qObfIradGj/dMP8Agp+UVFH7IWpWfzD/AMx81d2cOwh2SV7jM89SFB00mqMtYx142usVCGlc8S4K7DPZuMDBgHaDqMoIiY07QPsrNdiNTuI07lUrI6jLmpyAeBG1ZEWMnZiCN9gc3MkDSSddKx6mZ0shc7avP6ySSSZxlFnb1xfuZVmJ25xuY3pIIhI7KTZMpoRK/ITZQ14pLABdCQJk7EIZPZ0/xOfdV7s/Q+t8v8rQGGDKTn+X+Vza4oWiFH3tM3cARrGm9ONA1u13Dd/lPdhbWXu7hu/yu7nEiAYQt2VKgEksWLaARyCE1GKAE2zcfkohhrS6xfvN9Nlrd/en7GLDsRGkZlPJl0EjTvnTwHfUM9L1TA6/+FBU0fVMD78xwVtwPHGxe6wHSIddO0o5KTs2s76xFX8LrhH/AA36BaeC4iIT1TyA3ivQMDj7WIXMhDCJII1E+sp1FdIx4eLt1C65j2vbmabhTFQDYR5U9SWXNyyrCGAYdxEj3GhCrrnRzDEz1KDWezKCT3hSAaQtB2pwe5uwpG6N4X/wqNI7MrI/1ZSM3toyhGd3FM3eimFYz1ZXWYV3UcuQMcqYYmHcniaQbHFcr0Rw3qufO7cP81IIWDWycamYi2ZXGEwiWlCW0VFGyqAAPYKlAUGp1KepUJCKELKcc6GqzG7hStm9OZlj6m7oBDqPROg7S6juO1RPjDgrdNVvh02jgs26vbIW9be28AkQWXzS4shhv494FVXRuGi14q+JwvsTIxGZQ1odaDqMrLBHeGYgEU+GB8ps0KDEMZpaJoMrrX2J7h9sg3GiAzAxBBJAiWnvAA/9ec6bmHQyRsOdeW9LMRpqyoa+DhtU2tELkTtQaVIsN8pm9jyufyVz2M+0zkV619m3uajm3yK3HRGznw+GXUDqFJYcoUc/H+tZ9RUdTCCNq1qoXqH/AJj5rT4niFuy9m0Qc1yVthQI7ABPMRAM+SnnAOGyF82ZwI0UZIGigYPpZh7rW1QsesLBT2fuwZIzTBUhxAPZMmNYmdQSgE6aJM6gNxLB4oK+VoJE3BlUDM+RM8NMMSpGh0YExrTJMNfvtfzWdVYbS1Ju9uvEaKna2lzq2w5LLcmA2VWWGCAHXUkkQKifhckYc69rLCqejxF3QO+CavW2QlWBBG4NZji4GxXNzslidkkuCm5pMxUWcomjMUZiii90XJXdnD3HZUtJnZpMZlXRSAxJJ5ZhpV+jw91QL3stPD8LfVC4IHNbjozwJsOzvcYF3CoFWYVFJIBP3jLHWB/yT1FLTNgZlBXaUdI2niDGm60Iq0raDSIuq7inGEsPaRgxNwwsRA7SLLSRzuLtPOhF1DwHSqxeVmXOAtkX2lR6BtW7vInXLeTTvn2iS6bvdMMOhytmDdXcuFewSBbDMVMMe0RbuwBI+raSOZdF0DpXbORglzIyOwbsaZHyGTmy5dCc0xEd9CLp270oso4Rwyk3xhxOWC7KjBhDeh9ZbE7y403gRdTuFcVTEBimYZTDBgAQdYkTzAkeDKedCW6nUqEUIXLGAZ250iQheaYDCqmdgBmuu112EQxYkg6ADYjlWzTRBjNN680xyrkmqXNcdG6BShVlYxKWlSJDQhYb5TN7Hlc/krnsZ9pnIr1r7Nvc1HNvkVo+CYy4mGsGIC2reVlZsxkahgFMCPGj7kJIWucL6KOqxqLtCSntYh7hcmw2rXYPF2HtJ1zW3jshnytK6EEsRAJyg+aiudqYZIZCI7gLTztIvdScWcMqZ2W2VYKJCq2YCMuw1AgR5Cqhllb7RIspoozKbM1VL/a1hnuM9hCCoC/VqXbTKczHlECO6oxXEC2Yq+7CpMotqd/crLDY3D3BcvdUJtsGLFVzTlWGB7+yo/8AVfCn9c8MuHGxWZWj7oC6TcL6LK8RxZu3GciJ2HcBtWW92Y3XmeIVZqpzLxUamKkihCKc0XNkrRc2W26D4UdU10wWZso0YNbCgAoc3PMGJjTXnFdvRwiOINC9GoIGwwNaNe9aaKtK6lihCSKEJm/g0cqXRWKmVJAJUyD2SdtQD7BQkTKcKsqRls2xAI0RRoQARoOYAHsFCFyOFWQCos28p3XIsHfcRrufeaEWXVzhlkzmtWySCDKKZBMmdOZ1NCLLr5hbJJNtCWBDHKJIOUGdNZyJP+0dwoRZO28OqzlULMZoETAAExvAAHkBQhORSpUl64EUsxAABJJ0AA3JNIkusfxTj7XgEtlratm7RDLcZFIEpoMoMgzJMctaswRNedSsbFsRkpY7xtv320VbaQKABMDTUkn2k6mtdjcosvO6iZ0zzI7aV3T1XRQhIaELDfKZvY8rn8lc9jPtM5FetfZt7mo5t8itTwD7NY/BT8orXo/cM5BcB0i/qtR/1HeatsHdKuusLIzA6qROsjv8aqYjRCZhLfaGxWcHxl9O4RSasPHcoXH7YFxTbcMhTaNQQdNZ5dxGmY99cfiM0ph6uWOxG+y9N6Pww53SQyXB3XuqjGTkeM05T6Ppbfd8axKe3WNvx37Piuqm9g/ttXeGuN1YGZwCokSQ2og5ojXvqZ7y2Q5bbfh8FXfTxTx5ZG3uNb7U1hA+WLghgWH/AK5jlPtWKZVsDZLDgF4fi0McNW9kXsg6J6qyzkUIRSgoBsp3C+K3MM2a3JUkl7RMK5MAkadhwAdRoTofWG7Q4r1YyS7OK6TDca6oCObZxW94Vxe3iAerOoALKdCs9/fz1EjSt+GeOVt2G66iCpinbmjNwrEVMrCWlQikQilQihCKEIoQuXcASTAGpNIhVGN6UYS16eItAxOUMGaP9qyY0Puppe0bSpW08r/ZaT8FT4b5RsC5ys7JyDOpyEcjInL5NHjUYqI72urj8IrGszlhsrHH8XwV+0yHE2CD2cwuIYb7sa7yNucVK2RoNwVRkpJHNLXMNj3FZXDX1YkLdt3YAl7cxJ9ZDqneN5netelqhLpvC86x3BH0BD9bO4iyfq6ubS0ISGhCw3ymb2PK5/JXPYz7TORXrX2be5qObfIrVdH/ALLY/BT8orYo/cM5Bef9I/6rUfnd5qfVlYqgcUuCAmYBmMgZiGhSpMaa8p86w8bqGR0zgRe4Xa9DqKWasEjXZQ359yr8akowIJ09EGCY1gHltXnlO60gIPjsXs0o9QhcXWiz2ZDFQqhtwxEDN5fw8asxx5piSRofHks3EKxtLSl5B2blI10neAPcKqSvL3lxXh1RK6WQvcb3RUShRQhFCEUqFI4bfupdX5uR1zAqoIlSNzmHcN58PYdjCXzB+Vmzet/A5JxJljFxvuvUrJOUZozQJjaecV1S7ULpnAEnahCzFz5Q+GqSDi7cgwYzET4ECDVxtBUuFxGfApvWN4pngvykcPxMBb4tsWyhLoKNPmezB86WTD6qP2oz4fRAkad602Fx1u7It3EeN8rK0TtMHSqj2OZ7QI5iyddSKakuihKsD8p2Bxjo1yzdAw6W/rLcsGJzamBo2kaeendDLmI0KvUMkTZAHtubix3DmF45cskggmASNtD7xWX1jQdi7x1LPK22YWNtmh8QF1Dd4G3/AHTLxqwY6o2sQP8AeW9Lbzcz5n3/APVDizcnRR1AtnIP+8louiPEltXCjaB4GadJExmnziffWnhdW2J+V29cN096Pz19KJYLuc3+3iO4Lb2rgYAqQQdQQZHvrqWSNdsN14RU0c9O7LKwtPeLLqafdVrIoRZYb5S97Hlc/krn8Z9pnIr1n7NvdVHNvkVquj/2Wx+Cn5RWxR+4ZyC8/wCkf9VqPzu81PqwsZQscdYI0C5gdZmY0PIbz5jvrm+kcwZT5LbV6H0EpS6cy32blX4pZRhEypETE6d/LzrhKc2kBvbXmvWJfYKS0v1YERKZYnbsxEjep+sDJ817i/iq8sXWwFltoXVpgRpy08ZG81FPHlfz2LwvEqR1LUuiduK6ioLKig0oFzZKGkmwVViekeHtuyNcEr6UAkDyIGvsmujpuiWKVEYkZHodlzZaseDVD25jYc1GPTDC+u3wN/Sp/QzFrgdV8wndiVF93is7d6b4gPmt5FyuGTsyRlMiZOu2tehYZ0IooWB8mbPbXXRbtLQQ0xDmbeaW98onE2MnF3B4KEUe5VFbjejlCP7SfiVo9c5V3EulGMxCMl7EXbiMQWVm7JI20qeHBKOF4exmo7yfMpDI471UCtPLZMRFIbDahW3RnjVzB30v2Tqpkjky7Mrd4I9xg1QrqaGrhLHbDv4FTxOsbL6l4fjFvWrdxdnRXHkwB/jXmMjCxxadxVlSSaYheXfKj0rxFq4cLbAVGtgs41Yq8hlOYEAQOWuo1FV6iTIABvW5hWHNqB1jtQDaw815e7szBtdjI5Se/Tf+tZpDbEEhdex8rXNLWOsBsvp8dL3XdtySdIqJ7ANhur0FQ+S+ZpbbinFQnYE6xoCde7SkbG92wJ8lZBEbPeAe8hO2MHccEojMAYOUEwfGpYqaWT2G3VKvxuhobfeZQ2+y6ebD3sP2ir283PaY7/LNz76lyVMJ3hUvveD4oAMzJOdld9HeN3nuBHbMurMcuwjvA22rUoa6oc8NOoXC9KOimCU0Dp4/VedgDtp5J270xGbs2uztqdZn+nKnPxpzX2yqvS/ZnFLTh7piHEA8Qs/0n4p86KdnKEmNZJzRM+6qk9WaogkWsujwfo4zAWuYx5cX2JvpsuNFveAfZbH4KflFdLR+4ZyC8S6R/wBVqPzu81OJqcrJY25CqXtkHWJluYJysxYAkDXce4d1ec446YTkP2HYvd+jYpjSNMIFxt03pu+ey2gOh0OgOnM8qxYBd45ron+yUlhQFUDQAAAeEd9Pnv1hvxSMtlCYxiIiF2bqxOrgx2joJGzH2GrtEJqiRsTWZu62tuaxMUwrD5gZJmjNxXneN6SYgswW82UEhSFVSV1AJhRyr2ak6I4X1TS+EXtrtXFGipgbBgTOI6Q4h06trhykQdpI5y25numKuU/RbDIJBIyLUbEMpYGHM1gB5Krmt8MA2KxdAoIAQnWwrhBcKtkJyhoOUsOQNQCpjz9WHDNwQmasX0SK74D0ZuYsMbb2wVE5WbtHl6IBIEjc1k1eKtp3hhaSq9VVMpgHSA24gK74b8nl4t9cyIoIkCWYjmBEAcxNU58cBbaNpv3rOkx6laPVuVM43w3BLftYYWLgJyzcQwIJ+8W9LYz5+FUYamqyOlEg03G3klop6t8Tp3kEa2B/wtTwvo1h8OpCWwZEFmhmImYJ7v6CqT5ZH6uceK56fHKt8gIdax3bPPVaPhHEDh0FtACg9FZOg7geQ7hyqjNTCQ5idVep+k1S33gDh4FS8X0ku9W2RULwYBzQDymJLfuqs6jDRdbVJ0jp5XtY8FtzY8AvFsbjLl259c7PdO+YkufJeXkNK5icySOJI+S9uoTRUsQET2223uNe9LcwN1VLtbZUESzAqNdt6jNNKG5i02UrMXony9VHK0u4A38lO4XwC7fExkTkzc/Ibnz2q3S4bLNY2sOKwMc6aUGGhzL55B/aOPNb7D2QiKo2VQo0jQCK6uCBsTA0LwDEsTnr6l07ybnUd3curdsDYAayYEanWpGtaPZVKaaaWxlcTwvc+a6KyNRp3U8gKEPLToonEMfbsKC5gHYAa6RMAd2lVJ5oqcXPyW9heF1+LvDIje28nQeKyPFuI4S72ltNnJMkQkzzaJzHY/xrAqqqlkPsFet4DgHSCijyOqWhvAjN4FZ/GspIyrk3+8W/NtVYPY4eo2y6B1PUwOP3mXrCdnqhtu7Rel9H/stj8FPyiuso/cM5BfPnSP8AqtR+d3mpzLIg1O4XWTHIWODhuVbfwzhtBmEatIBkf6fIakbk7VyWMYNPMesjdfuXqPR3pVSRsEUwyE79xUXFKcjALJIIAOgJ7ieVcm2J0EoEnq2+S9BEzJ4s0RDge9MtirdpUFx0tkgBVZguoiQJOsT41MKOeocTEwuF9tknXxxAB5AXnnS3ibXcQ4zzbWFQcgABy75mvZ+ieEspqNr3x5XnbxXHYjUGWY2NwqOuvCzkUqEUiFedDMD12LRSqMoBZ1cSCoEHTmdRFZWLy5Kc62J4KvVzdTA597WC3/Sbop85VRbum2qL2bUfVk8tBEfvrm6Kr+7vLst77965qgxzq/VmF779/gsG/RDFC4LeRcxBI7awQCASCT4jxrf7ZgyX18F0jK6B8fWtd6vJWnRjgV6ziJZ0tXUJyJcH+JyPVkEZhruJjuqjiFfHMwNaCRx4KGrqIpKe4Be07cu5bHB8XvWyqYy0EJOUX0INotyzc0nx51juazUsdp37Vzs2HQ1BLqNw0/tO1XxqMAHVYhkkZ6tzyuinqFQOKYF7oGS/ctR6mXU8s0jUeFAcG6kXWjRVMcV88QffiVxa4xazrZFzNc2OnMd5291UfvsXWdWDqtV/RuvNK6v6vLHt26/AbVE43xB1uLbsrbLlCzs09gfdJOwHn4aVXrJ3scGRga71q9GcLpamJ1RWvflFgGj+48Bqs/e4mbR1YYi5JLMxJtqNgFTYnfXlWS6t6rQnO7v2L0ODo39/GjPu0VtA323d5Nr/AATWJ6SYh5GfKCIhQBGkaNuO/wBgqKTFp3WtpyV2j+z/AAqG7ngvPFxUhuk7tZNu4gZiuUvmKztqQOe+xHKrPbGaPK5uqxY/s3EVX18U9gDcDKD8NdFCwHGblnPkJ7W2YlgvkDz291UosRlivl+a6XEOh1FiGTrtMu3KAL87BOjpHif/ACc59Ff6U7tWqP8Ad8lGOgOBgW6r5lcXOP32BBeZ3lVMjugiP3chTHYjO7a75K1F0MwiH2IrciR5KvvXmc5mMk7nQfuFU3vLzcro6anjgjEcY0HM+ajXqsQbCszE/bHJen9H/stj8FPyiuxo/cM5BfNnSP8AqtR+d3mp9WViqu45jLtq2Xs2utIksubKQAJ0EHN5UsbA91nG3wWnh9NBO/JK/KdygW+IhsP84ZAqlS7FWDAEaEEmIIjURv41zmOYS+pkDIm3dfkvRejtbHQSOpZJNBqARr9F5l0i4kmIu9YqFJEMCZkzv3Dyru+jWFVGH05jncCb7tw4KzXVEc0maMW5pu3wa61sXAvYKswaRBCrcZo8Qtm4SN9B3itN2KU7HlhOoNjoe7zuqmQqSOi+Jzi2LcsSw0ZSJUsCCZgGUIjvK+sJi7bo7F2f5FL1bkyvArsBiAqm015SSNVVGeN9DCHTlSvxeBpIBuQbHbx2oDCurvR6+pZSozKUUqCC2a4xRABzlgR/1Stxam0sTv3HcLn5IyFPYfB4rCF76dk2n6tmDKRJCkAj7ysHWDsde6o5KykrMsRdfMLjQpj4Q9pa8XC9R6OcaXF2esUZSDlZZmGH/wBNc/UU5p39W5cDilB91lsDodi547wBMUbbMzo1skqyGG13E+wUyKZ8d7b9x1CKDE30rXMADgdx2LnFcAW9a6u+7XCpm3cIC3F107Q3PjFI2R7XFzNL7tymbi/UvzQsDb7RqQforhBAA7gBPfHfUYasyacyPLxpfglp1lXVZx2ziHtj5s6pcDAy2xHMHsmaIy0P9cEjuWph0lKxx+8tuP8Ae9c8BTEw5xTLmLAIqRlCgbg76zz7qHht/Uvbvt+ylxCSis1tMOZ1VkloLMACd4AE+6mZGjWyz3VUzhlLyRwubLEdK8bd697eaEhdAAJBAOrDU68q5jFaiQSlm5e49AsIo3ULKotzPB0JvoeWxUFYq9LaQArHBYiyqDOmZpn0QQe1bI7UyBC3AQN83unY5gbZw1WNVQVUkpMT7Dn46Wt8dyeTF4fVTbJEEZwFDAskE5RAMNBG0a99P6yLZZQfcsQ2h/DS53Hjy28V38+wxYk2SFMNlABysukAyJUjU+J8KXrIb7EjqLEcoAk1Gm0631vs2jZyUezesg25GZReZn7Ik2iEyjfWCH08ajDmfNWnU9Y5rtbEtAHrHbvOzeE4MTh4QFDvFwhVDEG2q5k9Uhg7Abaj2PMkXBQNo68EnPy1Omuw8eaRsTYMnJlJtMuUKCFuG6WUiTqAhC7cqM8ZN1I2lrAA0uvZwN7nUW1GzjqqziV1WKlRAFtAYAHbCgOdO9pPtqSNwOxVqiJ8Zs83Ou8nS+m3uXpHR/7LY/BT8orrqP3DOQXzt0j/AKrUfnd5qwqysVJTSNE5ri03Cq7XA7ai4onq7mbNaJzIGbVmE6gk67xTi99wb6jetjth7spc0Fzd+wrzbpH0Pu4VTczK9oMACJzQdiyxAHKZ3NdJRYsyRwjeLH5Lq6HEYqwerod4+ipMPjriZQrQFNwgEAj61AlyQQQQyqAQeQq9NRwykl7doAO3cbhaIJClDpDiRmi+4zNnYgwS8gzI1Gqj3VEMIpND1Y0Ft6M5TbcbvmZuGCWJELEugttAjSVAGlL2TTDYz5n6o6x3FC8bvggi5EAAQqiMrM4gAQDmdmnvYnek7IprZcnzO9Gcrm7xa8ysrXGKuqq4J9ILlK5u8jq013086ezDqeN4e1gBBv8A747EZiVp+jHAsfaAv2MgDKGCFh9YsaSNhoefhWNiFVSzOyOabjeFlVlTRuPUT7eWz4rf8J4kt+3nAKwxRlMSHUwRv31kPGQ2XI19C+mky7QdQe5TLlwKJYgDvJge8026pRQSSOysFylBnUUoKY9hYS07UtCYmurOfNmOXLlyaRMzmneeVNLTe91bbOwQmPJrx3p2nqqoPFuK2sMge82VSwUaEksQTEDwBp0cb5XZWC5V2joZqkkRDYsVxHi+Ee51hF++jEA3NUS2xjQEgchqDpoY76ruwAyvLpLZuB2/JejYdiGKUdJ93hc2PlqfmtFxVrFi1nt2FcONHRFZQGgAkwdNvMgVnVEcdPHdsevJZ+FzYliNf1NVVltjvJF+VlirtwsxZjLEkkwBr5AAVy0khe65Xu1DSMpYRHGSR3m91zUKvooQihCKEIoQmb9W6fYVh4l7wcl6f0f+y2PwU/KK7Kj9wzkF82dI/wCq1H53easKsrFRQhJQhQ+L463YsvcunsAQfGdAAOZNIGOe4NaLnctHDqeaeW0RsRvWE45Zw2EuJmwSvYcSt0XGzMCJ0WdN+daVIZ6jRs1nDcuxpzPIwgyesNosFhrpBJIECTA3gchPOushBDAHG5WkualSIoQpnDcGt0kNdt2ojW4SAZMGIB1FUaypdAAQwu5IJIFwLrccOwF3DJcsApiw/aW0rRBEal8wK/7dZgeNcpUzR1MmbLk4rNnkjks93qZTtITfAuNdXd6jG2EsrnzW+wQBcBgSTObYdsk686knoYzH1kDs9tvFRV1M+WMyQPJNtx0P0W2TD2nltHUtmgnOgYaAqDIWCOXOazQ2xXNTVVSxoa5uU8bWJ+KmU+6zLXOqg4PiQe49sqyOh2aO0vJlIMHy3FKbhaFVhvVRtlY7MD8lOpVmFFCAm79hXUq6hlO4YAj3Gm3tqFYhnkidmY6x7lU8S6MYe8ioQyIpGVUbKun+naTJ1ialhqJIX52nXv1WpBjlTHtAdz2+KcwfB7eHsNbtsVBWCxgwYPahtJ118hVeoeZLuedqf2jPVVTDkzEHRo2nuvtWI4laRWOS4Ln+oCF8Aup2gT51xdXHG13qOuvoPo9U1s0ANRB1YA01JPxuolUl0yKEqKEIoQihImb9W6fYVh4l7wcl6f0f+y2PwU/KK7Kj9wzkF82dI/6rUfnd5qwqysVFCElIdE5ouViulnSwITat2w7BoLXVBtHvyknUgn/mrtJRGb1nGwtu2rrcMwYtGeRxF9zTY/FaDHYQYrC5XUgMisVUjcagBhIiQNqpRuMUgc07DtWfDOaStIB0vbVYGz0EvPZL6LdLaWWMdmfW2mug7cAfa12227/BdGcWphJkvccRsVbe6LXrcC8bNonYXLyKT5CT3VYGMxu9hjjyCsx1cUrc0d3cgUHopiCoa2q3lImbTqwHntr4UoxmLUOBae8JDWwN9s5eeilcT6FYi0xW2pugKGzKIBkxCg+kRoT51FDjUTx/E9U35oiroJBo4beKocFjHsXA9tsrr3fvBHMeFaT4oZ48p1CsyRtkbleLhaGz0uz2WtYu314LSGkB1B3ymDqOVZEuEujd1lO61t3FU/uLWSB8Jy23binxwXEp9bw+4zWWUEZLgzCYlWWdwZ93fVWOtpahoFUz1hvskkqqe+WosCPxDyKvOhnF8QLrYXFghwpZTcbtkkyAJ9IQSRHdVargga0SwG7T8lkY1RROhE8Q8NhC2lUgAuTLjsS05MXF1ZUgGCQQCNxPMUhUsLg14JFwNyq+OB0wumIFplABvFZn2DYmnRD1xpfu2LYw4xTVmsdwd3DvVHwDjFy/grrYhnlrhtoyJLaj7oHpaz7ooxiKOncWtJAI5m63+z2srYjTxtuDc5jYHu1ScE4zbtpcS6XdSxyBhm7A0HZOwIA8NQK5ilrGMa5kl3BdfjnRqoqJYaqhDYZLa2cAL9xVTjfm5NwoboJkoMq5J17JOaQNuVZ0opSSWk8rLs8PdjcbGMmjYQLXdmNz8lBqiupBRSJ6KEIoQihImb9W6fYVh4l7wcl6f0f+y2PwU/KK7Kj9wzkF82dI/wCq1H53easKsrFRQhJQlBVH0qwtg2jcvWDeyAgBZDAHciCI75p9O6RjwI3WJW7hdTUuk6tkgHPVSOGY201j+6kXAi5VUGNQNFJO3LemPY5jrSaHeoqylmFT/wCpNs29eb9LeM4l7y9YrWCk5VDNuD6QPPUbjuro8OpKYxkizr8QusoKSGCL+Ec196z+JxT3DNx2cxEsSTA862IoI4xZgtyV4ANFhon+GcVu4ds1m4UPONj5qdDUNTRwzj1x9U2SNkoyyAEd60fC+n+ItwLoF0d+itv3gan+grKnwNh1iNueoWdLg1K8eqMp4i6sbnFPntzLh1wpTRsuItBWViI7JBOcwNxWWaY0gzTEjhlOnxTo6cUseaR7zbbrdRR0FyMvzi7/AIjZAbYEK52LF4kbaATVw4y+2VjdnE3KY3F45Q4xD2eP+lUuMwGI4feBBKkaq6mQyz94DlpsatMdS17fWFnfP4FXIpYa2G/tA7lt34UuOsW8VbUWsUQrh+9lBAnlHs7qwvcSmN2rQdRxWD97FDO6meS6O2zhdT+HXsTh7Fx8Z9cwIKi0MzQYEQAJg0kro3yDqhlHeqdRDSVUzWU1m6a30VlwvilvEKWtNMaMCIZT3MDsdD7qjexzDZyzqzD5qU/xByKm0LPSMsiDtSKWORzHZmmxC4w1hbahEUKo0CqAAPYKQ6m5Uk1VNMcz3ElR71qzbPWtlQxlzEwO0Rp3SYHjoKjELM1wNSr8VZXTsbE1xcG6gf7uVJd6LWHX6m5Dbg5g66zEgcvH/TWXUYRE7UaFdth3T7FKSzaiPMwabLHxWQupBI10MGQRqNDofGuZmj6t5bwXtWGVgq6dk40zC65qFaKKEqKEIoSJm/Vun2FYeJe8HJen9H/stj8FPyiuyo/cM5BfNnSP+q1H53easKsrFRQhJQhFIQnscWm4UfB4K3aDC2oUMxYx3nejUm5N1YqKyWoI6w3soHHOj1nFSbgOfLlVwTK6yIG29SQVEsDszDzG5X8PxiWmsw6t4LyHjGAOHvXLTGShie8QCP3EV2VHUdfE2Tiu3jeJGB42EKFVxOUnh9tGuItxsqMwVmHIHSdarVcj44i9g1CCSAbLV8U6KXcD/ebVwOttgRpDgEgDvB3OtYMeItqm9TM2196z6fEYapxhIIOwgrRcH4vcxNxTfsNbQZXtEnKucEieRYkH0dRpWPVQMhsA8E33KhNSRU0Mhpn+tv36cFp8XhluKUdQytup2NRjQgt2hcxT1ktO/Mw7PBNPZNu1ltFVyqApeSoA9aDJ0nn7qR1734qxDMypqc1Rc33BLw3Fi7aR1bMGE5gCoPiFOoFKRbQqCriMMxba3de9viqstL3xg8i3wyteDo+W4Y07QIjnqJ50+x0Ml8u7ULWuREz77q0jSx1HNWmHxBJyMrZgozNlISTyVjvUYOqy6mmY1vWMeCDu3+Ck0p7lRbtVRi8JfLlzihatAiEW2nojfM7yZPh30ZmAajXjc/stuKopGsyxQ5ncSU5xHD2sQoR7XWgGRpABjfMY/dNJFO+N2aM6qKCWemJcH5L/AB+SZwPALdsNktpZzCCUkvHi5O3eNtaZPnnH8Qq725KHtdfNbcQMvh9Vi73Cb1tZZGyg5M0RsYGnKdI5a1x1TSStJJFxde84N0iw+ojbGJGh1gSNgCiVRII2rqGSseMzTcIosn3RSIRQhM36t0+wrDxL3g5L0/o/9lsfgp+UV2VH7hnIL5s6R/1Wo/O7zVhVlYqKEIoQihCShCKa4XU0UgY8OIv3LxviHCbj49rDMC7XYznaCMwPwxp7K6eGtiho2vA2bl6M2oYKcTWsLX0TfSLo5cwjAN21IBzhSFkk6See3vqehxJtRcHQ8E2kq4qpmdh+G9UwrRcQrYXqXQDjnX2jZuRntAKJMs6a8j3QBXH4nSdRLcbHfJctjdIYnCpiJudq1pQEgkAkbHmPI1n5BtXN/eZACA467e9dU9QJCKa5OY6xVe99rAly1wNdCqEtx1anQSAdQI1PjQ1pK1skNYf4YDCBrc7VIxd5hmW2pLlCVJ0t5hAAZ+U77cqbvCipYI3G8z7NHfqeSpOL3cetmyLQQ3SYvMACFOkFQfu7yfDlVmLqC49YTa2i06SPDHSvzHQbL7wr29iVtpmusqgLLE6Dx0P/ABVdtysY07ppiIG3F9FGtuty6rCGU2cymO9hqJ2qLbIrMjHwU5Y7Q5rHwVhUwCy3FRsTdZSIiJ1nSBzIOsnuEVVmlfG4WHq71oU1NHKw7cyruIWsS7k2riooHZBU5iYO8jTXTu9oqpIZpnEwvFl0uGy4RRwj75Tue++pB2crKlTozcZi2Iuoo5sCWJMc80R561nnCnucXSvAXdN+0CmiibFQ0rz3W+ircVgrFslTfZmAJJW2MkwCBObU+O1VJaaniOUuJPct2gxrGa5rZmwMjZvzE3US9grielbddAdVI0O3/wDKpvppGjMWmy6Omxqimf1TJWlw2gFMVCGkrRdO0WBO3Z3pm9yqzBsKyMSPrjkvT+j/ANlsfgp+UV2VH7hnIL5t6R/1Wo/O7zVhVlYqKEIoQihCKEJKEJp8MjQSqkg5hIBhu8eNMyC6uR10zGFjXaFReO4cXLDqbZuyNEGWc3IjMYkHWpIyWODgbd6s4TP1VSHF1hvWf6HdHrXzX6+ypuMWD51BYCSBvtpVutqnSTZmOuBay1cVxORlSOqdoLbNhUfgXAmwOLnqzdtvKW7q6m335wNgZifCnVVYKmIAmxG0HfyP7K1U1jaylNnZHbSCNvJbes8G641wAKKcmri6pKkAlSQQGESDyMHQ00qenexj7vbccExw7CtbWHuvdMzmcKD5DKBA8PGld6xuBbkrNXVRzEdXHlA4aptrd9utUuigx1TqJZdpDI2hO+s+ymnS1lM2ShaGuykneNyZVEsXcz32m9CBGPYLqBqs+ixjadeQo1Pq2U0jnVUF44wMu8bbKRjMDZusvWojOvaTNqwg7qOW1Oa4t1aVVp6ipiid1dw3fp+6RtL+g/8A8dOQ9OoH3zertsnNs6n9c6Z/2T5u5VJuQNYnlqQB+8xSRveG3kFlE6nbLJlh108lw922YlkPpAdobrq0a7iNe7WhzYnkEqeJlVG0sa07r6cdnjuTHFXtMuS4+UEyWFzJEdrVgQdjMd0mo5nRaNcrNA2rY4ysFyPxC/he4TOG6P4dR6AcE5hnht+4xt461G2hgaMx15rQn6U4pK4MD8ltCGANKZs8Btdd1jQSDKoqgW1AgjYa7zPOqzIIOtDnEE7gFoT9JK37n91pgW/icXXc76DuV06AiCAR461r5QRquGEr2Ou0kHuNlEThdpesyoB1ghwAIPLaPGq/3SMZrC11q9vVr3RdY8kMOlyfPavNOJYc22goyDUKHmYBjeADty7xXMPidE8gi2q95o8Qir6eOSNwcQ0XtuPBek9H/stj8FPyiupo/cM5BeC9I/6rUfnd5qwqysVFCEUIRQhFCEUIRQhJQluimkJ2a+1VHC+DGzevXOtdkuMWFsnRWJkn+HKnyPztAygW38Vr1WJtnp2xZNRvVvSLGJRQkRQluihF0UiLlcXbCtGZQYMiQDBGxHdSjTYpWTyMvlcRdc3MKjMrsql1nKxAJWd4PKktYWStqZWsMYcQDu3JnGLlIuDWBlcd6TMjxB199RPFjmVimcJGmF2/Uc07etLcWJ0OVgRHIhhHuFKWhwUcUrqeTNbUXH7FRr/Cbb75t2IIMRnbM8ee2vIVGadh2q7Hi08ejQN27hs8F3d4YjelJOUIToCVDZokAd0eVDoWkWKRmKTR6tttJ32802tkWlS2uYrqFk5ssagTvHIeyqNZG9sYZHrdT9e+pDpSAHcdik2bRkHwOmn9J7+fOlo6Hq3Z3Kq+aNkbmM9o7/NP1rLMKKRIsN8pe9jyufyVz+M+0zkV639mx/g1HNvkVquAfZbH4KflFa9H7hnILz/pEP8A3Wo/O7zU+as5gsfq38ETRcJA0nYEUt0haRtS0JEUIRQhFCEUISUIRQhc3HCgkkAASSdgBvNJyUkUbpHBrdpVNY6U4ZndetQBYhiwhpEnL5bVK6nmaLlp8CteXBKhkQfa5O4blM4ZxmziC4stmyGGIByye47H2U18T47Zxa6qVOHT07A542qeaZdUAL7EgNIXBOLCNqWlumopUWRSFKLhQ7B6t8n3W1t+B3Zf4j291Qj1XWKvyfxo+tG0aH9ipN58qkiNATB029lPe7K1VoY+seAeKi8MIZS4IOaG0JIjKI1O+munfVSidmBK0cVBaWtAsANm9TqvWCx7lJSouihIihCw3ymb2PK5/JXPYz7TORXrX2be5qObfIrU8A+y2PwU/KK1qT3DOQXBdIf6rU/9R3mnWsENKgEHXWNy0tPPbbeonQva/wBRTR1sUsAEx1HDgBpbdzXL22Hpdrs6eLazpy5bA86QxvGj9U6OphfYxDKb69w3bNvepiiNKusFgsGZ2ZxJS0+6gsiaLoRNF0Imi6LImi6ETRdCKLoUXimD66zctZiudSpYbgHf+lKxxa4OG5XaKpFPM2Ui9tyxg+Tdcp+vOfkcgyx4rM/vrWONTX9kW+K6H0lbf3fz/wAJux0DxFp81nEqpB7JhgduYGlNlxRszcskYPx/wpHdIKaRuV8ZseSh8Z6O8Sg5rjXlb0glwxv6hieR251NBW0NrOZb4X+atUldh7rCOzT3jXxWYwfE71hpt3GQjSAdO6Cu1a76KnmbfKtSWGOUWe0FWGG6Y4tJ+vLSPvgNHlOxqm/DKPebfFVjhdI7/wCMK76OdK7iO7Ypr76HKgQFRzk8x3DzrMraSIECBze+7v8AKqVmERSsyxNDTvKscN0wxOIuhLGFMFvSJM5BvJjKp8dailo4448zpQTwGqqjA6aBhfK++nwutniLOdYOh0II3DDYis0i4XMRy9VJcajzCiKwzBriuHWRotwp5iBBB3qHK3NmcNVed1gZkicMp1GoBTy422NAYHkf6VMHNGzyVN9PO43dr/8AofVPWbyt6JmPP+NPDwdirvhez2vMJynXUaSKanBxAslpU2yw3yl74fyufyVz+M+0zkV6z9m3uqjm3yKhYTpbetottVtwihRIaYAgT2qijxCWNgYLWC16voZh1VO+eQuzOJJsRa5+CePTXEera+Fv1U7tSbu8FX9AsL4v/UPog9Nb/q2vhb9VL2nN3eCB0DwwbC/9Q+iT6a4j1bXwt+qjtSfu8EegWF8X/qH0S/TbEera+Fv1UdqT93gj0Bwvi/8AUPoj6bYj1bXwt+qjtSfu8EegOF8X/qH0R9NsR6tr4W/VR2pP3eCPQHC+L/1D6I+m2I9W18Lfqo7Un7vBHoDhfF/6h9EfTbEera+Fv1UdqT93gj0Bwvi/9Q+iPptiPVtfC36qO1J+7wR6A4Xxf+ofRH01xHq2vhb9VHak/d4I9AcL4v8A1D6I+muI9W18Lfqo7Un7vBHoDhfF/wCofRH01xHq2vhb9VHak/d4I9AcL4v/AFD6I+muI9W18Lfqo7Un7vBHoDhfF/6h9Eh6aX/Vte5v1UdpzHh4JzegmGNNwX6f/YfRVv8AaqzPzXCz+Eee+mapO2asC2b5n6q/6L0//LJ+of8AapqdLLi6LasDyQj+aojiUx22VZ3Q2icczpJL/n/wnR01v+ra+Fv1UdpzDcPBReguG/if+r/CX6bYj1bXwt+qgYnNwHgk9BMMtbM/9Q+iPpriPVtfC36qXtSfu8E30Cwvi/8AUPok+mt/1bXwt+qjtSfu8EegOF8X/qH/AGpfptiPVtfC36qO1Ju7/fij0Cwvi/8AUPok+muI9W18Lfqo7Un7v9+KPQLC+L/1D6JfpriPVtfC36qO1J+7wR6A4Xxf+ofRH01xHq2vhb9VHak/d4I9AcL4v/UPoj6bYj1bXwt+qjtSfu8EegWF8X/qH0VXxriz4rJ1gUZJjKCN4mZJ7qq1M75yC/ct7BsFpsJa9tPf1rXzG+z4B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24" name="AutoShape 4" descr="data:image/jpeg;base64,/9j/4AAQSkZJRgABAQAAAQABAAD/2wCEAAkGBxQSEhQUEhQWFhQXFBgUFBUYGBgYFhgUGRgcGhgcFRUZHSggGBwmHhcXITEiJSkrLjEuGB8zODMsNygtLisBCgoKDg0OGxAQGzIkICQsLC8sLywsLCwsLDAsLCwsLCwsLCwtNCwsLCwsLCwsLCwsLCwsLCwsLCwsLCwsLCwsLP/AABEIAOwA1QMBEQACEQEDEQH/xAAcAAABBQEBAQAAAAAAAAAAAAAAAQMEBQYCBwj/xABFEAACAQIEAgYFCQUIAwEBAQABAhEAAwQSITEFQQYTIlFhcTJSgZGSBxQWIzRCc7LSF6HBwtEVJDNUYnKx4VOC8JPxQ//EABwBAAEFAQEBAAAAAAAAAAAAAAABAgMEBQYHCP/EAEIRAAEDAgMEBgcGBgEDBQAAAAEAAgMEEQUSITFBUXEGExVhkbEWIjIzgaHRBxRScpLBIzQ1QuHwU3PS8SQlQ2KC/9oADAMBAAIRAxEAPwC24DwXDvhrDNYtMzWkLEopJJUSSYqNjGloJC0aqqnbO8B5ABO88VP+j+G/y9r4F/pTurZwUP3yo/GfEpP7Awv+XtfAv9KXq2cEffKj8Z8SubvAcMAT83tbH7i/0pzImFwBCaayo/GfErzDHcfFq4yHD4c5TE9SndP8a7aDo1SSsD7bf94KqcSqR/efEpj6UL/l7H/4pU3orR8P98Edp1X4z4lH0oH+Xw//AOKUei1HwR2nVfjPiVKxXGGthC2Gw8OguDLattCzHbj0T4HXUd9U4cCw+VzmgHQ2108EpxGrH958SujxV+r6z5rh4z9Xl6q3nzESD1fpZfGInSjsPDut6vuvfd4o7RqrXznxKjDpEdB81syZgdQkmN476n9HKC1/3R2lVfjPiU83GiLQunDYbIXKR1dvNmAnVNwOU7SCOVQjAaAzdUAb2v3f+Udo1Vr5z4lMv0iIicLZE7TYQT5d9Tjo1QHZ5/4R2lVfjPiUN0iiZwtkRE/ULpO091A6N0B2ef8AhHaVV+M+JQekW/8AdbOkT9Quk7T50g6N0B0/cI7SqvxnxKU9Ijr/AHWzpE/ULpO091Ho5h9r/uPojtKq/GfEpF6RyYGFsz3dQk6b6U49GqEC52c0naVV+M+JQvSOdsLZOsf4CbnYefhSHo1QDb5/4S9pVX4z4lA6RH/K2d4/wE37vPwoPRqhH/n/AAk7SqvxnxKhniklmFrnJAQZV8I+6PCpmYBQM0LW/GxU0eMVTBa9+eqLnFMujWo8CoH/ADUjcDoHeyxp+A+im7dqu7wXP9sr/wCNfhFP9HqP/jb4BJ29U93gj+2V/wDGvuFHo9R/8bfAI7dqe7wVpwa6t5WYoohso0HcD/Gs5+GUYeW9U3TuC6fAqh1XG50oGhVh81T1V9wpvZlH/wATfALd6mPgj5snqr7hR2ZR/wDE3wR1MfBHzZPVX3Cjsuk/4m+AR1DOCr+LWwuXKAN9tO6uV6QwRwOj6pobcG9hbgqNQwMcLcF6h0b+yYf8FPyiqsfshcTWfzD/AMx81ZA05V0lKhcX/RbyP/FPi9sJrti8E4/9oueY/wCBXqlCf4LVQdtVfVy6RFIUL1rhvTTCWuoN2+cQEwFuw1sre/xlvo7HtrBOUDXY9UATtXAzYTVPc7JHlu8kG42W03/7dWRIBv3JvhvSvD2yOsx7XAOKDFGUv9rD5SIK5IEMVbLt2dOVOlw2d/swW/hgbR7V9u3hogPG0lGM6aYS7bAt3jhr74Vl68W3PU3mv9ZdAKrmAua6rMUkOEVcbrujzNDh6twMwt+yDI07FneP8bS5w7qfnhvXfnty8VKXUzW2EAwRkHaDPE/f75rVoaN8db1nU5W5LbQbHz2aKNzvVtdafiPSrAX0w9u7iCbaXcNcKi3eMdVaIuK+dYAJAA6vmZM71kQ4ZXROe5kepDhtG/ZbXzUpe071F470hwGMt4srf6l8VbwuYXLVwkXLFx5zG0rAynVxE1NS0VbTSR5oy4MLrWI/uHf3pC5pBsnuIdKMBiBhUN827dm7YfEAW7kYhbdlRrCTKsmTKdCDNRQYbWw5z1Vy4EDUerf48EOe02UgdOcB1t7EZm/vCYVL1prbZwbd1w7EqCshCjCD9zv0qJ2D15aIi3Rt7G43hO6xu1UHR/pJYt47iF17oS1iLzlWi+txrbXmebd2yM9poIMEazBiK0qzD6h9LCxrCS0a6iwPeDtUbXgEqws9JOH28LiLNu7c6y9dvYpLjIxy31uBsN1jATmORTIBHaMxVZ+H175WvcwWaA2wI2W1tqnB7ALKTf6aYD5zZuqWW3bS9i2UIZbH3gFygERKjMZPZ8aa3Ca3qXMy6uIbe40aP95oztunrvHMFcs40W75WwesvxbF+zdW5fULlbTq74LlhDbCSJiq/wBzqo5Yw+O7tBrYggfMaJczbHVYj5QuKpicSj2r5vKMPatliLgh0WHEXADq0tP+rvmulwKmfBC5sjMpLid2/ZsUMhudFl4rfB0UdkoFBQtN0T/w3/E/lFc7Kf4rua7not7l/NaxOFEhSHHaXNEbaAxofH91Zrq8NcQW7DZaj8TyuLS3YbbUjcM/1iAGMxpCwWjXUgGfHlSNryf7eG/ihuJk7GcN/FMYzCG3lkgyNY+62kqfESKs09SJbi1rK1S1YnzAC1vn3qj41932/wAK5fpT7cXI/so6v2xyXp3Rv7Jh/wAFPyis6P2QuGrP5h/5j5qxp6rooQkZZBHeIpQbG6RZHEfJ1hXYsz3ySZJzL+mtlmPVTGhotZRGFpTf7NMJ6174l/TTvSGq7vBHUtR+zTCete+Jf00ekNV3eCOpaj9mmE9a98S/po9IaruR1LUfs0wnr3viX9NHpDV9yOpaj9mmE9e98S/po9IaviEdS1H7NMJ6974l/TR6Q1fEI6lqP2aYT1r/AMS/po9IaviEdS1H7NMJ69741/TR6Q1fEI6lqP2aYT173xL+mj0hq+5HUtR+zTCete+Jf00ekNX3I6lq4vfJrhspytdzQcsuInlMLtR6Q1fEIELb6qBf6BWLbdvr8nK5mXLynNAlOe4jxqu7pFiAN9LcldhpqV+hJBXf0Bw3rXfiH6aZ6UVnctBuDwO1BKD0Bw3rXfiH6aPSis7k7sWDiUfQHDetd+Ifpo9J6zuS9iwcSkPQHDd934h+mg9J63uTTgsA3lUuK6J27ZAbP/uB7JPgY/8Atd9628Nx770MrnWdw+ilpsGpHnJISHc9qk4DArZBVJgmTJnWI/hWptN10uH4dHRtLYybHipVJlCv5AkoyhGQIpbWRlAVXxr7vt/hXG9Kfbi5H9ln1ftDkvTujf2TD/gp+UVmx+yOS4as/mH/AJj5qxqRV0UIQKEImkQilQihCKEIoQlFIhLFCREUJURQhIaEJKVCUCkSJKEKkx2FFkqyHKrsENvUiTzTXs7SRtudKryxi2YLToKl7XBh2LsVWW+loQihCaxFlWEOJG8eW2vgdaVj8jg/eFDLHmbptWSuJlJBIJBgxMTz3r0ahqBUQNk4hb1JKZIw4pKuK2ihCKEhVVxr7vt/hXF9Kfbi5H9lm1ntjkvTujf2TD/gp+UVnR+yOS4as/mH/mPmrGKkVdFCEopELu2BInQTqfChCeK29dT4DzEifIyPaDQkRltz4T46jX/qhCFW3Gp1jx3hf45qELlFt+I09zH+Aj99CElpUjWQddeUwYnyMe/woQumW3pBME6zMgae/n+6hC6At6a/eBIM6CRIPfGv/wBpQhNwkew6a7xp++f/ALWhC7yW9dTtoddxP/OnvoQo9CVLQhIaEKLj8KLttkPMaH1W+6w7iDBpCLiyVri11wqjDuwZkuemoUnaCGmCCNx2T41nmN0ehXTUtQ2Zum5SBSK2loQmMXdyW3b1VLe4TzpzG53BvFMebNWRB74nnHfXpFHAIIWxjcFt0sfVxgJatK0ihIkoRdVfGfu+3+FcX0p9uLkf2WbV+0OS9P6M/ZMP+Cn5RWdH7IXDVn8w/wDMfNWdPVdFCEUIRQhcmhCUUIXNCEoFCF1QhFCFzFCEs0I1SE0JFzNKhdK45UiVBNCEhoQqW+311wb6Kc0gjaMveCIJ7u2PGqs9891r4WdoXYqBbaDQhc3EDAgxBBBnaOc0A21UcmjSVj7mWeycw7+889efnzr0bD5HPp2uftstfD5HSQNc5c1dur10E0l0hKsLXDGuC2bYBDZgxBlVKNlMk66xm9vhWNHiDg97JBs2Lkp+k0NH1gqja2zie5VPTbACx1WUk5s8z4ZdtNK5vGpHvewv7/gs/o3jr8YfPI4Wa0tDR3G69B6M/ZMP+Cn5RUEfshUqz+Yf+Y+as6eq6QmhCTNQkSzQlSEUIS0IXNCF0DQhBNCRQLvFVEwrNA+6BrpPZzETO0jTxqF87GmxKsRUssou0Jv+1SRItMNNmKjXu7JNHXs3KYYfOTayaxGIctmQ5ZEEGSI8BMBttfZURqHbgrMeFEj1z4JhrRaczu08sxC+4aUwyvO9XGYfE3cmzw+36i7FfYdx5U3MeKsfdYuCct4ZVjIMhHoldI9g0I02oa4tNwVFNRRvbaycTEXC0scoEAKCCGiZJ056aTpy76mM5voqcOFjXOluS2bMxyn7skATvrMnnpMa7Ux0r3KePDImuuubdoKAqgBRsAIA8h7KiAsr7Y2t2BdilT0UISNQksqbiHCAB9UoBJmJMb698eW1a1DjU1O4MeLt+aWCeSA6ajgoP9k3GAHoE7kgGBzywdT5x7dq0qjpGC20LTfvU8tfI8WY3L3lWp4Ja19LtLlPaPMQSBsDz02rFfiVWTpIVVLpSLF5UvAJkuFR6JtrlgAdoE5s0bkhl1jlrJ1N7D6h8jjnNyvMem1HkyynUk6nesz8pe9jyufyVXxn2mcitP7Nvc1HNvkVtejX2TD/AIKflFQx+yFqVn8w/wDMfNWVPVdRsddYIchXPsubYa6k68hJ9lRTydWwuUFRMIoy9U2Gvukw7NJJ7RzaxoJbYeUedYEGMS9ZaTYuYp8emEoEti08FZJxezAh5nkASQRuGAErsd63+uj3uHiun+8xbS4D4qNd40QAwUKuZJLanq2YBmIHoAA5tZ21ioBXQulEbTcnwVUYnA6YQtNyfBWDY5B94GRIA7RI37KiSfZVouDdXFX3Pa0XcUxb4rbJjtCQCCVMGfHYHlBioWVcLzZrlWirYJTlY65U4VYVpMY28VQwQGIhJ9Y7ac6RxsCUrRdwCq7KAKAIgAARtAECPCBWfodV1sTQ1oCcihSWRQhEUiEUJUASYG9KmucGi5XS229U92xp2UqLroxvCQqe48jt37UmUp3Wt4oKkbg+7u0NLlKBK070ERodxvTSE9pBFwkoS2S0JUlCSwKavOF7R2kD3kDnpzFOYATqq1VKY4y5u22iLRZjKgFJaG1BIB0IEag6azV3s6R3uyLd65F/TGCnbknac/Aa+OuifwuHKlmYgk7QIAFalFRfdwbm5K4fpDj/AGo5oaLNbxWP+Uvex5XP5Kz8Z9pnIrsvs29zUc2+RW16NfZMP+Cn5RUUfshalZ/MP/MfNWJNPVdU/EMK2dngFckZtS4g+jHdz9899ZeJUkswuw/BYuLUUtQ28Z+H0UJlI3B7/ZXKSRuYcrhYriZInxmzhYrmaZcplygGlDiNiA4jULoXD3nXfU6+dO61/E+Kf10n4j4oVyNuYg+R3pY5XsN2myIpnxOzMNiunvOWzhiG0G5jedVmD/3WhFik7X3cbjgtSHGqljw5xuOCaCElmaGuMTLEfdJEKo5ADl37nWal+/meb1jlHdqrLcSNTUgucWDu3J/B3i4zcm1A7RM7HMzEtMjaYEGtkltrBep0ItHcPzCykikWiloSopEJKVC6tXCpkb+PiI/jStNjdRSxiRuUp3562u0mROswTm7+8VJ1hVX7kw6XPy5cF0ce8R2fHTfWR7idIo6xKKGMG9yufnreGhU+ZXv9sE95Ao6wpBRRjimrlwsZO+n7hFMJubq1DEI2ZQuaapUUISGhIUxlLXQskAIWMD/UumsjWCNpgmCOd/D4i9y5DpbiLaWAC1ydisgK6NoAGi8bkkc9xcTtSxTky6w3ymb2PK5/JXPYz7TORXrP2be5qObfIra9GvsmH/BT8oqKP2QtSs/mH/mPmrKafZV1A4grCXVmiMuVQDEn0oI1gHUdwMa7seXZfV2qOXNkOTaqcNvrI0iD2Ry7IkwCI200rkK6rfMcrxYhcJiVc+odlkaAQkrPAWUiKEIoQihCWhFladHOHi/dKMYULnJEEnUDLrMDU679xrfwmljkYXPF102B0MUrHPkF1M6VcMwuHFsBGS4zSLmZtY3DsT2p7jO3KtuSJmS1l2uHgRuDQbNVTbYsJRWcc8is+hJEjKDIkHUd1QBjjsC33VcTTYlJ168+yZiGBVpmPRaCPdSuY4bk9lVE/Y5O0zYpw4HYUgaiyMw4pZpEtwkmlRddYW091illc7gaiYUf731C+Wp7gae2Nx2KnU1jIhber/B9EGy/W3u1roiAKo5DtElo79J7hVgQtWUcTlO4Khx+AvYYkX1LKAWF9EY2yo9cCTbI5zp3E6xE6Fw2K7T4i12j9Cm7dwMJUgjcEGQR4VCtMOBFwupoSpDQgow9n6wvP3Asf+xOvjoNPEVt4W02Ll5d07qA57It41UwVsBedFBpUiw3ymb2PK5/JXPYz7TORXrX2be5qObfIradGj/dMP8Agp+UVFH7IWpWfzD/AMx81d2cOwh2SV7jM89SFB00mqMtYx142usVCGlc8S4K7DPZuMDBgHaDqMoIiY07QPsrNdiNTuI07lUrI6jLmpyAeBG1ZEWMnZiCN9gc3MkDSSddKx6mZ0shc7avP6ySSSZxlFnb1xfuZVmJ25xuY3pIIhI7KTZMpoRK/ITZQ14pLABdCQJk7EIZPZ0/xOfdV7s/Q+t8v8rQGGDKTn+X+Vza4oWiFH3tM3cARrGm9ONA1u13Dd/lPdhbWXu7hu/yu7nEiAYQt2VKgEksWLaARyCE1GKAE2zcfkohhrS6xfvN9Nlrd/en7GLDsRGkZlPJl0EjTvnTwHfUM9L1TA6/+FBU0fVMD78xwVtwPHGxe6wHSIddO0o5KTs2s76xFX8LrhH/AA36BaeC4iIT1TyA3ivQMDj7WIXMhDCJII1E+sp1FdIx4eLt1C65j2vbmabhTFQDYR5U9SWXNyyrCGAYdxEj3GhCrrnRzDEz1KDWezKCT3hSAaQtB2pwe5uwpG6N4X/wqNI7MrI/1ZSM3toyhGd3FM3eimFYz1ZXWYV3UcuQMcqYYmHcniaQbHFcr0Rw3qufO7cP81IIWDWycamYi2ZXGEwiWlCW0VFGyqAAPYKlAUGp1KepUJCKELKcc6GqzG7hStm9OZlj6m7oBDqPROg7S6juO1RPjDgrdNVvh02jgs26vbIW9be28AkQWXzS4shhv494FVXRuGi14q+JwvsTIxGZQ1odaDqMrLBHeGYgEU+GB8ps0KDEMZpaJoMrrX2J7h9sg3GiAzAxBBJAiWnvAA/9ec6bmHQyRsOdeW9LMRpqyoa+DhtU2tELkTtQaVIsN8pm9jyufyVz2M+0zkV619m3uajm3yK3HRGznw+GXUDqFJYcoUc/H+tZ9RUdTCCNq1qoXqH/AJj5rT4niFuy9m0Qc1yVthQI7ABPMRAM+SnnAOGyF82ZwI0UZIGigYPpZh7rW1QsesLBT2fuwZIzTBUhxAPZMmNYmdQSgE6aJM6gNxLB4oK+VoJE3BlUDM+RM8NMMSpGh0YExrTJMNfvtfzWdVYbS1Ju9uvEaKna2lzq2w5LLcmA2VWWGCAHXUkkQKifhckYc69rLCqejxF3QO+CavW2QlWBBG4NZji4GxXNzslidkkuCm5pMxUWcomjMUZiii90XJXdnD3HZUtJnZpMZlXRSAxJJ5ZhpV+jw91QL3stPD8LfVC4IHNbjozwJsOzvcYF3CoFWYVFJIBP3jLHWB/yT1FLTNgZlBXaUdI2niDGm60Iq0raDSIuq7inGEsPaRgxNwwsRA7SLLSRzuLtPOhF1DwHSqxeVmXOAtkX2lR6BtW7vInXLeTTvn2iS6bvdMMOhytmDdXcuFewSBbDMVMMe0RbuwBI+raSOZdF0DpXbORglzIyOwbsaZHyGTmy5dCc0xEd9CLp270oso4Rwyk3xhxOWC7KjBhDeh9ZbE7y403gRdTuFcVTEBimYZTDBgAQdYkTzAkeDKedCW6nUqEUIXLGAZ250iQheaYDCqmdgBmuu112EQxYkg6ADYjlWzTRBjNN680xyrkmqXNcdG6BShVlYxKWlSJDQhYb5TN7Hlc/krnsZ9pnIr1r7Nvc1HNvkVo+CYy4mGsGIC2reVlZsxkahgFMCPGj7kJIWucL6KOqxqLtCSntYh7hcmw2rXYPF2HtJ1zW3jshnytK6EEsRAJyg+aiudqYZIZCI7gLTztIvdScWcMqZ2W2VYKJCq2YCMuw1AgR5Cqhllb7RIspoozKbM1VL/a1hnuM9hCCoC/VqXbTKczHlECO6oxXEC2Yq+7CpMotqd/crLDY3D3BcvdUJtsGLFVzTlWGB7+yo/8AVfCn9c8MuHGxWZWj7oC6TcL6LK8RxZu3GciJ2HcBtWW92Y3XmeIVZqpzLxUamKkihCKc0XNkrRc2W26D4UdU10wWZso0YNbCgAoc3PMGJjTXnFdvRwiOINC9GoIGwwNaNe9aaKtK6lihCSKEJm/g0cqXRWKmVJAJUyD2SdtQD7BQkTKcKsqRls2xAI0RRoQARoOYAHsFCFyOFWQCos28p3XIsHfcRrufeaEWXVzhlkzmtWySCDKKZBMmdOZ1NCLLr5hbJJNtCWBDHKJIOUGdNZyJP+0dwoRZO28OqzlULMZoETAAExvAAHkBQhORSpUl64EUsxAABJJ0AA3JNIkusfxTj7XgEtlratm7RDLcZFIEpoMoMgzJMctaswRNedSsbFsRkpY7xtv320VbaQKABMDTUkn2k6mtdjcosvO6iZ0zzI7aV3T1XRQhIaELDfKZvY8rn8lc9jPtM5FetfZt7mo5t8itTwD7NY/BT8orXo/cM5BcB0i/qtR/1HeatsHdKuusLIzA6qROsjv8aqYjRCZhLfaGxWcHxl9O4RSasPHcoXH7YFxTbcMhTaNQQdNZ5dxGmY99cfiM0ph6uWOxG+y9N6Pww53SQyXB3XuqjGTkeM05T6Ppbfd8axKe3WNvx37Piuqm9g/ttXeGuN1YGZwCokSQ2og5ojXvqZ7y2Q5bbfh8FXfTxTx5ZG3uNb7U1hA+WLghgWH/AK5jlPtWKZVsDZLDgF4fi0McNW9kXsg6J6qyzkUIRSgoBsp3C+K3MM2a3JUkl7RMK5MAkadhwAdRoTofWG7Q4r1YyS7OK6TDca6oCObZxW94Vxe3iAerOoALKdCs9/fz1EjSt+GeOVt2G66iCpinbmjNwrEVMrCWlQikQilQihCKEIoQuXcASTAGpNIhVGN6UYS16eItAxOUMGaP9qyY0Puppe0bSpW08r/ZaT8FT4b5RsC5ys7JyDOpyEcjInL5NHjUYqI72urj8IrGszlhsrHH8XwV+0yHE2CD2cwuIYb7sa7yNucVK2RoNwVRkpJHNLXMNj3FZXDX1YkLdt3YAl7cxJ9ZDqneN5netelqhLpvC86x3BH0BD9bO4iyfq6ubS0ISGhCw3ymb2PK5/JXPYz7TORXrX2be5qObfIrVdH/ALLY/BT8orYo/cM5Bef9I/6rUfnd5qfVlYqgcUuCAmYBmMgZiGhSpMaa8p86w8bqGR0zgRe4Xa9DqKWasEjXZQ359yr8akowIJ09EGCY1gHltXnlO60gIPjsXs0o9QhcXWiz2ZDFQqhtwxEDN5fw8asxx5piSRofHks3EKxtLSl5B2blI10neAPcKqSvL3lxXh1RK6WQvcb3RUShRQhFCEUqFI4bfupdX5uR1zAqoIlSNzmHcN58PYdjCXzB+Vmzet/A5JxJljFxvuvUrJOUZozQJjaecV1S7ULpnAEnahCzFz5Q+GqSDi7cgwYzET4ECDVxtBUuFxGfApvWN4pngvykcPxMBb4tsWyhLoKNPmezB86WTD6qP2oz4fRAkad602Fx1u7It3EeN8rK0TtMHSqj2OZ7QI5iyddSKakuihKsD8p2Bxjo1yzdAw6W/rLcsGJzamBo2kaeendDLmI0KvUMkTZAHtubix3DmF45cskggmASNtD7xWX1jQdi7x1LPK22YWNtmh8QF1Dd4G3/AHTLxqwY6o2sQP8AeW9Lbzcz5n3/APVDizcnRR1AtnIP+8louiPEltXCjaB4GadJExmnziffWnhdW2J+V29cN096Pz19KJYLuc3+3iO4Lb2rgYAqQQdQQZHvrqWSNdsN14RU0c9O7LKwtPeLLqafdVrIoRZYb5S97Hlc/krn8Z9pnIr1n7NvdVHNvkVquj/2Wx+Cn5RWxR+4ZyC8/wCkf9VqPzu81PqwsZQscdYI0C5gdZmY0PIbz5jvrm+kcwZT5LbV6H0EpS6cy32blX4pZRhEypETE6d/LzrhKc2kBvbXmvWJfYKS0v1YERKZYnbsxEjep+sDJ817i/iq8sXWwFltoXVpgRpy08ZG81FPHlfz2LwvEqR1LUuiduK6ioLKig0oFzZKGkmwVViekeHtuyNcEr6UAkDyIGvsmujpuiWKVEYkZHodlzZaseDVD25jYc1GPTDC+u3wN/Sp/QzFrgdV8wndiVF93is7d6b4gPmt5FyuGTsyRlMiZOu2tehYZ0IooWB8mbPbXXRbtLQQ0xDmbeaW98onE2MnF3B4KEUe5VFbjejlCP7SfiVo9c5V3EulGMxCMl7EXbiMQWVm7JI20qeHBKOF4exmo7yfMpDI471UCtPLZMRFIbDahW3RnjVzB30v2Tqpkjky7Mrd4I9xg1QrqaGrhLHbDv4FTxOsbL6l4fjFvWrdxdnRXHkwB/jXmMjCxxadxVlSSaYheXfKj0rxFq4cLbAVGtgs41Yq8hlOYEAQOWuo1FV6iTIABvW5hWHNqB1jtQDaw815e7szBtdjI5Se/Tf+tZpDbEEhdex8rXNLWOsBsvp8dL3XdtySdIqJ7ANhur0FQ+S+ZpbbinFQnYE6xoCde7SkbG92wJ8lZBEbPeAe8hO2MHccEojMAYOUEwfGpYqaWT2G3VKvxuhobfeZQ2+y6ebD3sP2ir283PaY7/LNz76lyVMJ3hUvveD4oAMzJOdld9HeN3nuBHbMurMcuwjvA22rUoa6oc8NOoXC9KOimCU0Dp4/VedgDtp5J270xGbs2uztqdZn+nKnPxpzX2yqvS/ZnFLTh7piHEA8Qs/0n4p86KdnKEmNZJzRM+6qk9WaogkWsujwfo4zAWuYx5cX2JvpsuNFveAfZbH4KflFdLR+4ZyC8S6R/wBVqPzu81OJqcrJY25CqXtkHWJluYJysxYAkDXce4d1ec446YTkP2HYvd+jYpjSNMIFxt03pu+ey2gOh0OgOnM8qxYBd45ron+yUlhQFUDQAAAeEd9Pnv1hvxSMtlCYxiIiF2bqxOrgx2joJGzH2GrtEJqiRsTWZu62tuaxMUwrD5gZJmjNxXneN6SYgswW82UEhSFVSV1AJhRyr2ak6I4X1TS+EXtrtXFGipgbBgTOI6Q4h06trhykQdpI5y25numKuU/RbDIJBIyLUbEMpYGHM1gB5Krmt8MA2KxdAoIAQnWwrhBcKtkJyhoOUsOQNQCpjz9WHDNwQmasX0SK74D0ZuYsMbb2wVE5WbtHl6IBIEjc1k1eKtp3hhaSq9VVMpgHSA24gK74b8nl4t9cyIoIkCWYjmBEAcxNU58cBbaNpv3rOkx6laPVuVM43w3BLftYYWLgJyzcQwIJ+8W9LYz5+FUYamqyOlEg03G3klop6t8Tp3kEa2B/wtTwvo1h8OpCWwZEFmhmImYJ7v6CqT5ZH6uceK56fHKt8gIdax3bPPVaPhHEDh0FtACg9FZOg7geQ7hyqjNTCQ5idVep+k1S33gDh4FS8X0ku9W2RULwYBzQDymJLfuqs6jDRdbVJ0jp5XtY8FtzY8AvFsbjLl259c7PdO+YkufJeXkNK5icySOJI+S9uoTRUsQET2223uNe9LcwN1VLtbZUESzAqNdt6jNNKG5i02UrMXony9VHK0u4A38lO4XwC7fExkTkzc/Ibnz2q3S4bLNY2sOKwMc6aUGGhzL55B/aOPNb7D2QiKo2VQo0jQCK6uCBsTA0LwDEsTnr6l07ybnUd3curdsDYAayYEanWpGtaPZVKaaaWxlcTwvc+a6KyNRp3U8gKEPLToonEMfbsKC5gHYAa6RMAd2lVJ5oqcXPyW9heF1+LvDIje28nQeKyPFuI4S72ltNnJMkQkzzaJzHY/xrAqqqlkPsFet4DgHSCijyOqWhvAjN4FZ/GspIyrk3+8W/NtVYPY4eo2y6B1PUwOP3mXrCdnqhtu7Rel9H/stj8FPyiuso/cM5BfPnSP8AqtR+d3mpzLIg1O4XWTHIWODhuVbfwzhtBmEatIBkf6fIakbk7VyWMYNPMesjdfuXqPR3pVSRsEUwyE79xUXFKcjALJIIAOgJ7ieVcm2J0EoEnq2+S9BEzJ4s0RDge9MtirdpUFx0tkgBVZguoiQJOsT41MKOeocTEwuF9tknXxxAB5AXnnS3ibXcQ4zzbWFQcgABy75mvZ+ieEspqNr3x5XnbxXHYjUGWY2NwqOuvCzkUqEUiFedDMD12LRSqMoBZ1cSCoEHTmdRFZWLy5Kc62J4KvVzdTA597WC3/Sbop85VRbum2qL2bUfVk8tBEfvrm6Kr+7vLst77965qgxzq/VmF779/gsG/RDFC4LeRcxBI7awQCASCT4jxrf7ZgyX18F0jK6B8fWtd6vJWnRjgV6ziJZ0tXUJyJcH+JyPVkEZhruJjuqjiFfHMwNaCRx4KGrqIpKe4Be07cu5bHB8XvWyqYy0EJOUX0INotyzc0nx51juazUsdp37Vzs2HQ1BLqNw0/tO1XxqMAHVYhkkZ6tzyuinqFQOKYF7oGS/ctR6mXU8s0jUeFAcG6kXWjRVMcV88QffiVxa4xazrZFzNc2OnMd5291UfvsXWdWDqtV/RuvNK6v6vLHt26/AbVE43xB1uLbsrbLlCzs09gfdJOwHn4aVXrJ3scGRga71q9GcLpamJ1RWvflFgGj+48Bqs/e4mbR1YYi5JLMxJtqNgFTYnfXlWS6t6rQnO7v2L0ODo39/GjPu0VtA323d5Nr/AATWJ6SYh5GfKCIhQBGkaNuO/wBgqKTFp3WtpyV2j+z/AAqG7ngvPFxUhuk7tZNu4gZiuUvmKztqQOe+xHKrPbGaPK5uqxY/s3EVX18U9gDcDKD8NdFCwHGblnPkJ7W2YlgvkDz291UosRlivl+a6XEOh1FiGTrtMu3KAL87BOjpHif/ACc59Ff6U7tWqP8Ad8lGOgOBgW6r5lcXOP32BBeZ3lVMjugiP3chTHYjO7a75K1F0MwiH2IrciR5KvvXmc5mMk7nQfuFU3vLzcro6anjgjEcY0HM+ajXqsQbCszE/bHJen9H/stj8FPyiuxo/cM5BfNnSP8AqtR+d3mp9WViqu45jLtq2Xs2utIksubKQAJ0EHN5UsbA91nG3wWnh9NBO/JK/KdygW+IhsP84ZAqlS7FWDAEaEEmIIjURv41zmOYS+pkDIm3dfkvRejtbHQSOpZJNBqARr9F5l0i4kmIu9YqFJEMCZkzv3Dyru+jWFVGH05jncCb7tw4KzXVEc0maMW5pu3wa61sXAvYKswaRBCrcZo8Qtm4SN9B3itN2KU7HlhOoNjoe7zuqmQqSOi+Jzi2LcsSw0ZSJUsCCZgGUIjvK+sJi7bo7F2f5FL1bkyvArsBiAqm015SSNVVGeN9DCHTlSvxeBpIBuQbHbx2oDCurvR6+pZSozKUUqCC2a4xRABzlgR/1Stxam0sTv3HcLn5IyFPYfB4rCF76dk2n6tmDKRJCkAj7ysHWDsde6o5KykrMsRdfMLjQpj4Q9pa8XC9R6OcaXF2esUZSDlZZmGH/wBNc/UU5p39W5cDilB91lsDodi547wBMUbbMzo1skqyGG13E+wUyKZ8d7b9x1CKDE30rXMADgdx2LnFcAW9a6u+7XCpm3cIC3F107Q3PjFI2R7XFzNL7tymbi/UvzQsDb7RqQforhBAA7gBPfHfUYasyacyPLxpfglp1lXVZx2ziHtj5s6pcDAy2xHMHsmaIy0P9cEjuWph0lKxx+8tuP8Ae9c8BTEw5xTLmLAIqRlCgbg76zz7qHht/Uvbvt+ylxCSis1tMOZ1VkloLMACd4AE+6mZGjWyz3VUzhlLyRwubLEdK8bd697eaEhdAAJBAOrDU68q5jFaiQSlm5e49AsIo3ULKotzPB0JvoeWxUFYq9LaQArHBYiyqDOmZpn0QQe1bI7UyBC3AQN83unY5gbZw1WNVQVUkpMT7Dn46Wt8dyeTF4fVTbJEEZwFDAskE5RAMNBG0a99P6yLZZQfcsQ2h/DS53Hjy28V38+wxYk2SFMNlABysukAyJUjU+J8KXrIb7EjqLEcoAk1Gm0631vs2jZyUezesg25GZReZn7Ik2iEyjfWCH08ajDmfNWnU9Y5rtbEtAHrHbvOzeE4MTh4QFDvFwhVDEG2q5k9Uhg7Abaj2PMkXBQNo68EnPy1Omuw8eaRsTYMnJlJtMuUKCFuG6WUiTqAhC7cqM8ZN1I2lrAA0uvZwN7nUW1GzjqqziV1WKlRAFtAYAHbCgOdO9pPtqSNwOxVqiJ8Zs83Ou8nS+m3uXpHR/7LY/BT8orrqP3DOQXzt0j/AKrUfnd5qwqysVJTSNE5ri03Cq7XA7ai4onq7mbNaJzIGbVmE6gk67xTi99wb6jetjth7spc0Fzd+wrzbpH0Pu4VTczK9oMACJzQdiyxAHKZ3NdJRYsyRwjeLH5Lq6HEYqwerod4+ipMPjriZQrQFNwgEAj61AlyQQQQyqAQeQq9NRwykl7doAO3cbhaIJClDpDiRmi+4zNnYgwS8gzI1Gqj3VEMIpND1Y0Ft6M5TbcbvmZuGCWJELEugttAjSVAGlL2TTDYz5n6o6x3FC8bvggi5EAAQqiMrM4gAQDmdmnvYnek7IprZcnzO9Gcrm7xa8ysrXGKuqq4J9ILlK5u8jq013086ezDqeN4e1gBBv8A747EZiVp+jHAsfaAv2MgDKGCFh9YsaSNhoefhWNiFVSzOyOabjeFlVlTRuPUT7eWz4rf8J4kt+3nAKwxRlMSHUwRv31kPGQ2XI19C+mky7QdQe5TLlwKJYgDvJge8026pRQSSOysFylBnUUoKY9hYS07UtCYmurOfNmOXLlyaRMzmneeVNLTe91bbOwQmPJrx3p2nqqoPFuK2sMge82VSwUaEksQTEDwBp0cb5XZWC5V2joZqkkRDYsVxHi+Ee51hF++jEA3NUS2xjQEgchqDpoY76ruwAyvLpLZuB2/JejYdiGKUdJ93hc2PlqfmtFxVrFi1nt2FcONHRFZQGgAkwdNvMgVnVEcdPHdsevJZ+FzYliNf1NVVltjvJF+VlirtwsxZjLEkkwBr5AAVy0khe65Xu1DSMpYRHGSR3m91zUKvooQihCKEIoQmb9W6fYVh4l7wcl6f0f+y2PwU/KK7Kj9wzkF82dI/wCq1H53easKsrFRQhJQhQ+L463YsvcunsAQfGdAAOZNIGOe4NaLnctHDqeaeW0RsRvWE45Zw2EuJmwSvYcSt0XGzMCJ0WdN+daVIZ6jRs1nDcuxpzPIwgyesNosFhrpBJIECTA3gchPOushBDAHG5WkualSIoQpnDcGt0kNdt2ojW4SAZMGIB1FUaypdAAQwu5IJIFwLrccOwF3DJcsApiw/aW0rRBEal8wK/7dZgeNcpUzR1MmbLk4rNnkjks93qZTtITfAuNdXd6jG2EsrnzW+wQBcBgSTObYdsk686knoYzH1kDs9tvFRV1M+WMyQPJNtx0P0W2TD2nltHUtmgnOgYaAqDIWCOXOazQ2xXNTVVSxoa5uU8bWJ+KmU+6zLXOqg4PiQe49sqyOh2aO0vJlIMHy3FKbhaFVhvVRtlY7MD8lOpVmFFCAm79hXUq6hlO4YAj3Gm3tqFYhnkidmY6x7lU8S6MYe8ioQyIpGVUbKun+naTJ1ialhqJIX52nXv1WpBjlTHtAdz2+KcwfB7eHsNbtsVBWCxgwYPahtJ118hVeoeZLuedqf2jPVVTDkzEHRo2nuvtWI4laRWOS4Ln+oCF8Aup2gT51xdXHG13qOuvoPo9U1s0ANRB1YA01JPxuolUl0yKEqKEIoQihImb9W6fYVh4l7wcl6f0f+y2PwU/KK7Kj9wzkF82dI/6rUfnd5qwqysVFCElIdE5ouViulnSwITat2w7BoLXVBtHvyknUgn/mrtJRGb1nGwtu2rrcMwYtGeRxF9zTY/FaDHYQYrC5XUgMisVUjcagBhIiQNqpRuMUgc07DtWfDOaStIB0vbVYGz0EvPZL6LdLaWWMdmfW2mug7cAfa12227/BdGcWphJkvccRsVbe6LXrcC8bNonYXLyKT5CT3VYGMxu9hjjyCsx1cUrc0d3cgUHopiCoa2q3lImbTqwHntr4UoxmLUOBae8JDWwN9s5eeilcT6FYi0xW2pugKGzKIBkxCg+kRoT51FDjUTx/E9U35oiroJBo4beKocFjHsXA9tsrr3fvBHMeFaT4oZ48p1CsyRtkbleLhaGz0uz2WtYu314LSGkB1B3ymDqOVZEuEujd1lO61t3FU/uLWSB8Jy23binxwXEp9bw+4zWWUEZLgzCYlWWdwZ93fVWOtpahoFUz1hvskkqqe+WosCPxDyKvOhnF8QLrYXFghwpZTcbtkkyAJ9IQSRHdVargga0SwG7T8lkY1RROhE8Q8NhC2lUgAuTLjsS05MXF1ZUgGCQQCNxPMUhUsLg14JFwNyq+OB0wumIFplABvFZn2DYmnRD1xpfu2LYw4xTVmsdwd3DvVHwDjFy/grrYhnlrhtoyJLaj7oHpaz7ooxiKOncWtJAI5m63+z2srYjTxtuDc5jYHu1ScE4zbtpcS6XdSxyBhm7A0HZOwIA8NQK5ilrGMa5kl3BdfjnRqoqJYaqhDYZLa2cAL9xVTjfm5NwoboJkoMq5J17JOaQNuVZ0opSSWk8rLs8PdjcbGMmjYQLXdmNz8lBqiupBRSJ6KEIoQihImb9W6fYVh4l7wcl6f0f+y2PwU/KK7Kj9wzkF82dI/wCq1H53easKsrFRQhJQlBVH0qwtg2jcvWDeyAgBZDAHciCI75p9O6RjwI3WJW7hdTUuk6tkgHPVSOGY201j+6kXAi5VUGNQNFJO3LemPY5jrSaHeoqylmFT/wCpNs29eb9LeM4l7y9YrWCk5VDNuD6QPPUbjuro8OpKYxkizr8QusoKSGCL+Ec196z+JxT3DNx2cxEsSTA862IoI4xZgtyV4ANFhon+GcVu4ds1m4UPONj5qdDUNTRwzj1x9U2SNkoyyAEd60fC+n+ItwLoF0d+itv3gan+grKnwNh1iNueoWdLg1K8eqMp4i6sbnFPntzLh1wpTRsuItBWViI7JBOcwNxWWaY0gzTEjhlOnxTo6cUseaR7zbbrdRR0FyMvzi7/AIjZAbYEK52LF4kbaATVw4y+2VjdnE3KY3F45Q4xD2eP+lUuMwGI4feBBKkaq6mQyz94DlpsatMdS17fWFnfP4FXIpYa2G/tA7lt34UuOsW8VbUWsUQrh+9lBAnlHs7qwvcSmN2rQdRxWD97FDO6meS6O2zhdT+HXsTh7Fx8Z9cwIKi0MzQYEQAJg0kro3yDqhlHeqdRDSVUzWU1m6a30VlwvilvEKWtNMaMCIZT3MDsdD7qjexzDZyzqzD5qU/xByKm0LPSMsiDtSKWORzHZmmxC4w1hbahEUKo0CqAAPYKQ6m5Uk1VNMcz3ElR71qzbPWtlQxlzEwO0Rp3SYHjoKjELM1wNSr8VZXTsbE1xcG6gf7uVJd6LWHX6m5Dbg5g66zEgcvH/TWXUYRE7UaFdth3T7FKSzaiPMwabLHxWQupBI10MGQRqNDofGuZmj6t5bwXtWGVgq6dk40zC65qFaKKEqKEIoSJm/Vun2FYeJe8HJen9H/stj8FPyiuyo/cM5BfNnSP+q1H53easKsrFRQhJQhFIQnscWm4UfB4K3aDC2oUMxYx3nejUm5N1YqKyWoI6w3soHHOj1nFSbgOfLlVwTK6yIG29SQVEsDszDzG5X8PxiWmsw6t4LyHjGAOHvXLTGShie8QCP3EV2VHUdfE2Tiu3jeJGB42EKFVxOUnh9tGuItxsqMwVmHIHSdarVcj44i9g1CCSAbLV8U6KXcD/ebVwOttgRpDgEgDvB3OtYMeItqm9TM2196z6fEYapxhIIOwgrRcH4vcxNxTfsNbQZXtEnKucEieRYkH0dRpWPVQMhsA8E33KhNSRU0Mhpn+tv36cFp8XhluKUdQytup2NRjQgt2hcxT1ktO/Mw7PBNPZNu1ltFVyqApeSoA9aDJ0nn7qR1734qxDMypqc1Rc33BLw3Fi7aR1bMGE5gCoPiFOoFKRbQqCriMMxba3de9viqstL3xg8i3wyteDo+W4Y07QIjnqJ50+x0Ml8u7ULWuREz77q0jSx1HNWmHxBJyMrZgozNlISTyVjvUYOqy6mmY1vWMeCDu3+Ck0p7lRbtVRi8JfLlzihatAiEW2nojfM7yZPh30ZmAajXjc/stuKopGsyxQ5ncSU5xHD2sQoR7XWgGRpABjfMY/dNJFO+N2aM6qKCWemJcH5L/AB+SZwPALdsNktpZzCCUkvHi5O3eNtaZPnnH8Qq725KHtdfNbcQMvh9Vi73Cb1tZZGyg5M0RsYGnKdI5a1x1TSStJJFxde84N0iw+ojbGJGh1gSNgCiVRII2rqGSseMzTcIosn3RSIRQhM36t0+wrDxL3g5L0/o/9lsfgp+UV2VH7hnIL5s6R/1Wo/O7zVhVlYqKEIoQihCShCKa4XU0UgY8OIv3LxviHCbj49rDMC7XYznaCMwPwxp7K6eGtiho2vA2bl6M2oYKcTWsLX0TfSLo5cwjAN21IBzhSFkk6See3vqehxJtRcHQ8E2kq4qpmdh+G9UwrRcQrYXqXQDjnX2jZuRntAKJMs6a8j3QBXH4nSdRLcbHfJctjdIYnCpiJudq1pQEgkAkbHmPI1n5BtXN/eZACA467e9dU9QJCKa5OY6xVe99rAly1wNdCqEtx1anQSAdQI1PjQ1pK1skNYf4YDCBrc7VIxd5hmW2pLlCVJ0t5hAAZ+U77cqbvCipYI3G8z7NHfqeSpOL3cetmyLQQ3SYvMACFOkFQfu7yfDlVmLqC49YTa2i06SPDHSvzHQbL7wr29iVtpmusqgLLE6Dx0P/ABVdtysY07ppiIG3F9FGtuty6rCGU2cymO9hqJ2qLbIrMjHwU5Y7Q5rHwVhUwCy3FRsTdZSIiJ1nSBzIOsnuEVVmlfG4WHq71oU1NHKw7cyruIWsS7k2riooHZBU5iYO8jTXTu9oqpIZpnEwvFl0uGy4RRwj75Tue++pB2crKlTozcZi2Iuoo5sCWJMc80R561nnCnucXSvAXdN+0CmiibFQ0rz3W+ircVgrFslTfZmAJJW2MkwCBObU+O1VJaaniOUuJPct2gxrGa5rZmwMjZvzE3US9grielbddAdVI0O3/wDKpvppGjMWmy6Omxqimf1TJWlw2gFMVCGkrRdO0WBO3Z3pm9yqzBsKyMSPrjkvT+j/ANlsfgp+UV2VH7hnIL5t6R/1Wo/O7zVhVlYqKEIoQihCKEJKEJp8MjQSqkg5hIBhu8eNMyC6uR10zGFjXaFReO4cXLDqbZuyNEGWc3IjMYkHWpIyWODgbd6s4TP1VSHF1hvWf6HdHrXzX6+ypuMWD51BYCSBvtpVutqnSTZmOuBay1cVxORlSOqdoLbNhUfgXAmwOLnqzdtvKW7q6m335wNgZifCnVVYKmIAmxG0HfyP7K1U1jaylNnZHbSCNvJbes8G641wAKKcmri6pKkAlSQQGESDyMHQ00qenexj7vbccExw7CtbWHuvdMzmcKD5DKBA8PGld6xuBbkrNXVRzEdXHlA4aptrd9utUuigx1TqJZdpDI2hO+s+ymnS1lM2ShaGuykneNyZVEsXcz32m9CBGPYLqBqs+ixjadeQo1Pq2U0jnVUF44wMu8bbKRjMDZusvWojOvaTNqwg7qOW1Oa4t1aVVp6ipiid1dw3fp+6RtL+g/8A8dOQ9OoH3zertsnNs6n9c6Z/2T5u5VJuQNYnlqQB+8xSRveG3kFlE6nbLJlh108lw922YlkPpAdobrq0a7iNe7WhzYnkEqeJlVG0sa07r6cdnjuTHFXtMuS4+UEyWFzJEdrVgQdjMd0mo5nRaNcrNA2rY4ysFyPxC/he4TOG6P4dR6AcE5hnht+4xt461G2hgaMx15rQn6U4pK4MD8ltCGANKZs8Btdd1jQSDKoqgW1AgjYa7zPOqzIIOtDnEE7gFoT9JK37n91pgW/icXXc76DuV06AiCAR461r5QRquGEr2Ou0kHuNlEThdpesyoB1ghwAIPLaPGq/3SMZrC11q9vVr3RdY8kMOlyfPavNOJYc22goyDUKHmYBjeADty7xXMPidE8gi2q95o8Qir6eOSNwcQ0XtuPBek9H/stj8FPyiupo/cM5BeC9I/6rUfnd5qwqysVFCEUIRQhFCEUIRQhJQluimkJ2a+1VHC+DGzevXOtdkuMWFsnRWJkn+HKnyPztAygW38Vr1WJtnp2xZNRvVvSLGJRQkRQluihF0UiLlcXbCtGZQYMiQDBGxHdSjTYpWTyMvlcRdc3MKjMrsql1nKxAJWd4PKktYWStqZWsMYcQDu3JnGLlIuDWBlcd6TMjxB199RPFjmVimcJGmF2/Uc07etLcWJ0OVgRHIhhHuFKWhwUcUrqeTNbUXH7FRr/Cbb75t2IIMRnbM8ee2vIVGadh2q7Hi08ejQN27hs8F3d4YjelJOUIToCVDZokAd0eVDoWkWKRmKTR6tttJ32802tkWlS2uYrqFk5ssagTvHIeyqNZG9sYZHrdT9e+pDpSAHcdik2bRkHwOmn9J7+fOlo6Hq3Z3Kq+aNkbmM9o7/NP1rLMKKRIsN8pe9jyufyVz+M+0zkV639mx/g1HNvkVquAfZbH4KflFa9H7hnILz/pEP8A3Wo/O7zU+as5gsfq38ETRcJA0nYEUt0haRtS0JEUIRQhFCEUISUIRQhc3HCgkkAASSdgBvNJyUkUbpHBrdpVNY6U4ZndetQBYhiwhpEnL5bVK6nmaLlp8CteXBKhkQfa5O4blM4ZxmziC4stmyGGIByye47H2U18T47Zxa6qVOHT07A542qeaZdUAL7EgNIXBOLCNqWlumopUWRSFKLhQ7B6t8n3W1t+B3Zf4j291Qj1XWKvyfxo+tG0aH9ipN58qkiNATB029lPe7K1VoY+seAeKi8MIZS4IOaG0JIjKI1O+munfVSidmBK0cVBaWtAsANm9TqvWCx7lJSouihIihCw3ymb2PK5/JXPYz7TORXrX2be5qObfIrU8A+y2PwU/KK1qT3DOQXBdIf6rU/9R3mnWsENKgEHXWNy0tPPbbeonQva/wBRTR1sUsAEx1HDgBpbdzXL22Hpdrs6eLazpy5bA86QxvGj9U6OphfYxDKb69w3bNvepiiNKusFgsGZ2ZxJS0+6gsiaLoRNF0Imi6LImi6ETRdCKLoUXimD66zctZiudSpYbgHf+lKxxa4OG5XaKpFPM2Ui9tyxg+Tdcp+vOfkcgyx4rM/vrWONTX9kW+K6H0lbf3fz/wAJux0DxFp81nEqpB7JhgduYGlNlxRszcskYPx/wpHdIKaRuV8ZseSh8Z6O8Sg5rjXlb0glwxv6hieR251NBW0NrOZb4X+atUldh7rCOzT3jXxWYwfE71hpt3GQjSAdO6Cu1a76KnmbfKtSWGOUWe0FWGG6Y4tJ+vLSPvgNHlOxqm/DKPebfFVjhdI7/wCMK76OdK7iO7Ypr76HKgQFRzk8x3DzrMraSIECBze+7v8AKqVmERSsyxNDTvKscN0wxOIuhLGFMFvSJM5BvJjKp8dailo4448zpQTwGqqjA6aBhfK++nwutniLOdYOh0II3DDYis0i4XMRy9VJcajzCiKwzBriuHWRotwp5iBBB3qHK3NmcNVed1gZkicMp1GoBTy422NAYHkf6VMHNGzyVN9PO43dr/8AofVPWbyt6JmPP+NPDwdirvhez2vMJynXUaSKanBxAslpU2yw3yl74fyufyVz+M+0zkV6z9m3uqjm3yKhYTpbetottVtwihRIaYAgT2qijxCWNgYLWC16voZh1VO+eQuzOJJsRa5+CePTXEera+Fv1U7tSbu8FX9AsL4v/UPog9Nb/q2vhb9VL2nN3eCB0DwwbC/9Q+iT6a4j1bXwt+qjtSfu8EegWF8X/qH0S/TbEera+Fv1UdqT93gj0Bwvi/8AUPoj6bYj1bXwt+qjtSfu8EegOF8X/qH0R9NsR6tr4W/VR2pP3eCPQHC+L/1D6I+m2I9W18Lfqo7Un7vBHoDhfF/6h9EfTbEera+Fv1UdqT93gj0Bwvi/9Q+iPptiPVtfC36qO1J+7wR6A4Xxf+ofRH01xHq2vhb9VHak/d4I9AcL4v8A1D6I+muI9W18Lfqo7Un7vBHoDhfF/wCofRH01xHq2vhb9VHak/d4I9AcL4v/AFD6I+muI9W18Lfqo7Un7vBHoDhfF/6h9Eh6aX/Vte5v1UdpzHh4JzegmGNNwX6f/YfRVv8AaqzPzXCz+Eee+mapO2asC2b5n6q/6L0//LJ+of8AapqdLLi6LasDyQj+aojiUx22VZ3Q2icczpJL/n/wnR01v+ra+Fv1UdpzDcPBReguG/if+r/CX6bYj1bXwt+qgYnNwHgk9BMMtbM/9Q+iPpriPVtfC36qXtSfu8E30Cwvi/8AUPok+mt/1bXwt+qjtSfu8EegOF8X/qH/AGpfptiPVtfC36qO1Ju7/fij0Cwvi/8AUPok+muI9W18Lfqo7Un7v9+KPQLC+L/1D6JfpriPVtfC36qO1J+7wR6A4Xxf+ofRH01xHq2vhb9VHak/d4I9AcL4v/UPoj6bYj1bXwt+qjtSfu8EegWF8X/qH0VXxriz4rJ1gUZJjKCN4mZJ7qq1M75yC/ct7BsFpsJa9tPf1rXzG+z4B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26" name="Picture 6" descr="http://www.erguven.net/medya/www.erguven.net-TRABLUSGARP_(3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88640"/>
            <a:ext cx="8219256" cy="468288"/>
          </a:xfrm>
        </p:spPr>
        <p:txBody>
          <a:bodyPr>
            <a:normAutofit fontScale="90000"/>
          </a:bodyPr>
          <a:lstStyle/>
          <a:p>
            <a:r>
              <a:rPr lang="tr-TR" sz="2500" b="1" dirty="0">
                <a:solidFill>
                  <a:srgbClr val="FF0000"/>
                </a:solidFill>
              </a:rPr>
              <a:t>2. Balkan Savaşı Sonrasında Yapılan Antlaşmalar:</a:t>
            </a:r>
          </a:p>
        </p:txBody>
      </p:sp>
      <p:sp>
        <p:nvSpPr>
          <p:cNvPr id="3" name="2 İçerik Yer Tutucusu"/>
          <p:cNvSpPr>
            <a:spLocks noGrp="1"/>
          </p:cNvSpPr>
          <p:nvPr>
            <p:ph sz="quarter" idx="1"/>
          </p:nvPr>
        </p:nvSpPr>
        <p:spPr>
          <a:xfrm>
            <a:off x="251520" y="692696"/>
            <a:ext cx="5832648" cy="432048"/>
          </a:xfrm>
        </p:spPr>
        <p:txBody>
          <a:bodyPr>
            <a:normAutofit fontScale="92500"/>
          </a:bodyPr>
          <a:lstStyle/>
          <a:p>
            <a:pPr>
              <a:buNone/>
            </a:pPr>
            <a:r>
              <a:rPr lang="tr-TR" sz="2000" b="1" dirty="0">
                <a:solidFill>
                  <a:srgbClr val="FF0000"/>
                </a:solidFill>
                <a:latin typeface="+mj-lt"/>
              </a:rPr>
              <a:t>BÜKREŞ ANTLAŞMASI (10 AĞUSTOS 1913)</a:t>
            </a:r>
          </a:p>
          <a:p>
            <a:pPr>
              <a:buNone/>
            </a:pPr>
            <a:endParaRPr lang="tr-TR" sz="2000" b="1" dirty="0">
              <a:solidFill>
                <a:srgbClr val="FF0000"/>
              </a:solidFill>
              <a:latin typeface="+mj-lt"/>
            </a:endParaRPr>
          </a:p>
          <a:p>
            <a:pPr>
              <a:buNone/>
            </a:pPr>
            <a:endParaRPr lang="tr-TR" sz="2000" b="1" dirty="0">
              <a:solidFill>
                <a:srgbClr val="FF0000"/>
              </a:solidFill>
              <a:latin typeface="+mj-lt"/>
            </a:endParaRPr>
          </a:p>
        </p:txBody>
      </p:sp>
      <p:sp>
        <p:nvSpPr>
          <p:cNvPr id="4" name="3 Metin kutusu"/>
          <p:cNvSpPr txBox="1"/>
          <p:nvPr/>
        </p:nvSpPr>
        <p:spPr>
          <a:xfrm>
            <a:off x="251520" y="1196752"/>
            <a:ext cx="8352928" cy="1938992"/>
          </a:xfrm>
          <a:prstGeom prst="rect">
            <a:avLst/>
          </a:prstGeom>
          <a:noFill/>
        </p:spPr>
        <p:txBody>
          <a:bodyPr wrap="square" rtlCol="0">
            <a:spAutoFit/>
          </a:bodyPr>
          <a:lstStyle/>
          <a:p>
            <a:r>
              <a:rPr lang="tr-TR" sz="2000" dirty="0">
                <a:latin typeface="+mj-lt"/>
              </a:rPr>
              <a:t>+ Balkan Devletleri arasında yapıldı.</a:t>
            </a:r>
          </a:p>
          <a:p>
            <a:r>
              <a:rPr lang="tr-TR" sz="2000" dirty="0">
                <a:latin typeface="+mj-lt"/>
              </a:rPr>
              <a:t>+ Bulgaristan, Birinci Balkan Savaşında aldığı toprakların büyük bir kısmını kaybetti.</a:t>
            </a:r>
          </a:p>
          <a:p>
            <a:r>
              <a:rPr lang="tr-TR" sz="2000" dirty="0">
                <a:latin typeface="+mj-lt"/>
              </a:rPr>
              <a:t>+ Bükreş Antlaşması, Balkanlarda huzuru sağlayamadı.</a:t>
            </a:r>
          </a:p>
          <a:p>
            <a:r>
              <a:rPr lang="tr-TR" sz="2000" dirty="0">
                <a:latin typeface="+mj-lt"/>
              </a:rPr>
              <a:t>+ bu antlaşmaya Osmanlı Devleti katılmadı.</a:t>
            </a:r>
          </a:p>
          <a:p>
            <a:r>
              <a:rPr lang="tr-TR" sz="2000" dirty="0">
                <a:latin typeface="+mj-lt"/>
              </a:rPr>
              <a:t>+ Bulgaristan,Ege Deniziyle bağlantısını Devam ettirdi.</a:t>
            </a:r>
          </a:p>
        </p:txBody>
      </p:sp>
      <p:pic>
        <p:nvPicPr>
          <p:cNvPr id="33794" name="Picture 2" descr="http://2.bp.blogspot.com/-RTYXVlWncfs/TwDeTZX1dZI/AAAAAAAAAWA/DNdn-lrufAM/s1600/abd5c22e36aff2f5c2422aadf7c0e27a_1304073299.jpg"/>
          <p:cNvPicPr>
            <a:picLocks noChangeAspect="1" noChangeArrowheads="1"/>
          </p:cNvPicPr>
          <p:nvPr/>
        </p:nvPicPr>
        <p:blipFill>
          <a:blip r:embed="rId2" cstate="print"/>
          <a:srcRect/>
          <a:stretch>
            <a:fillRect/>
          </a:stretch>
        </p:blipFill>
        <p:spPr bwMode="auto">
          <a:xfrm>
            <a:off x="1115616" y="3207752"/>
            <a:ext cx="6768752" cy="331759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6563072" cy="468288"/>
          </a:xfrm>
        </p:spPr>
        <p:txBody>
          <a:bodyPr>
            <a:normAutofit fontScale="90000"/>
          </a:bodyPr>
          <a:lstStyle/>
          <a:p>
            <a:r>
              <a:rPr lang="tr-TR" sz="2500" b="1" dirty="0">
                <a:solidFill>
                  <a:srgbClr val="FF0000"/>
                </a:solidFill>
              </a:rPr>
              <a:t>İSTANBUL ANTLAŞMASI (29 Eylül 1913)</a:t>
            </a:r>
          </a:p>
        </p:txBody>
      </p:sp>
      <p:sp>
        <p:nvSpPr>
          <p:cNvPr id="3" name="2 İçerik Yer Tutucusu"/>
          <p:cNvSpPr>
            <a:spLocks noGrp="1"/>
          </p:cNvSpPr>
          <p:nvPr>
            <p:ph sz="quarter" idx="1"/>
          </p:nvPr>
        </p:nvSpPr>
        <p:spPr>
          <a:xfrm>
            <a:off x="251520" y="548680"/>
            <a:ext cx="8640960" cy="3312368"/>
          </a:xfrm>
        </p:spPr>
        <p:txBody>
          <a:bodyPr>
            <a:normAutofit/>
          </a:bodyPr>
          <a:lstStyle/>
          <a:p>
            <a:r>
              <a:rPr lang="tr-TR" sz="2000" dirty="0">
                <a:latin typeface="+mj-lt"/>
              </a:rPr>
              <a:t>İstanbul Antlaşması Osmanlı Devletiyle Bulgaristan arasında imzalandı. </a:t>
            </a:r>
          </a:p>
          <a:p>
            <a:pPr>
              <a:buNone/>
            </a:pPr>
            <a:r>
              <a:rPr lang="tr-TR" sz="2000" dirty="0">
                <a:latin typeface="+mj-lt"/>
              </a:rPr>
              <a:t>   </a:t>
            </a:r>
            <a:r>
              <a:rPr lang="tr-TR" sz="2000" b="1" dirty="0">
                <a:solidFill>
                  <a:srgbClr val="FF0000"/>
                </a:solidFill>
                <a:latin typeface="+mj-lt"/>
              </a:rPr>
              <a:t>Antlaşmaya göre;</a:t>
            </a:r>
          </a:p>
          <a:p>
            <a:r>
              <a:rPr lang="tr-TR" sz="2000" dirty="0">
                <a:latin typeface="+mj-lt"/>
              </a:rPr>
              <a:t> Meriç Nehri iki ülke arasında sınır kabul edildi.</a:t>
            </a:r>
          </a:p>
          <a:p>
            <a:r>
              <a:rPr lang="tr-TR" sz="2000" dirty="0">
                <a:latin typeface="+mj-lt"/>
              </a:rPr>
              <a:t>Edirne, Kırklareli, </a:t>
            </a:r>
            <a:r>
              <a:rPr lang="tr-TR" sz="2000" dirty="0" err="1">
                <a:latin typeface="+mj-lt"/>
              </a:rPr>
              <a:t>Dimetoka</a:t>
            </a:r>
            <a:r>
              <a:rPr lang="tr-TR" sz="2000" dirty="0">
                <a:latin typeface="+mj-lt"/>
              </a:rPr>
              <a:t> ve Kırkağaç Osmanlı Devletinden kaldı.</a:t>
            </a:r>
          </a:p>
          <a:p>
            <a:r>
              <a:rPr lang="tr-TR" sz="2000" dirty="0">
                <a:latin typeface="+mj-lt"/>
              </a:rPr>
              <a:t>Bulgaristan’daki Türklerin yasal hakları garanti altına alındı.</a:t>
            </a:r>
          </a:p>
          <a:p>
            <a:r>
              <a:rPr lang="tr-TR" sz="2000" dirty="0">
                <a:latin typeface="+mj-lt"/>
              </a:rPr>
              <a:t> Bulgaristan’daki Türklerin; isterlerse dört yıl içerisinde Türkiye’ye göç edebilecekleri kararlaştırıldı.</a:t>
            </a:r>
          </a:p>
          <a:p>
            <a:pPr>
              <a:buNone/>
            </a:pPr>
            <a:endParaRPr lang="tr-TR" sz="2000" dirty="0">
              <a:latin typeface="+mj-lt"/>
            </a:endParaRPr>
          </a:p>
        </p:txBody>
      </p:sp>
      <p:pic>
        <p:nvPicPr>
          <p:cNvPr id="34818" name="Picture 2" descr="http://galeri.uludagsozluk.com/46/istanbul-antlasmasi_120259_m.jpg"/>
          <p:cNvPicPr>
            <a:picLocks noChangeAspect="1" noChangeArrowheads="1"/>
          </p:cNvPicPr>
          <p:nvPr/>
        </p:nvPicPr>
        <p:blipFill>
          <a:blip r:embed="rId2" cstate="print"/>
          <a:srcRect/>
          <a:stretch>
            <a:fillRect/>
          </a:stretch>
        </p:blipFill>
        <p:spPr bwMode="auto">
          <a:xfrm>
            <a:off x="2123728" y="3861048"/>
            <a:ext cx="4752528" cy="266429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332656"/>
            <a:ext cx="4932040" cy="450304"/>
          </a:xfrm>
        </p:spPr>
        <p:txBody>
          <a:bodyPr>
            <a:normAutofit fontScale="90000"/>
          </a:bodyPr>
          <a:lstStyle/>
          <a:p>
            <a:r>
              <a:rPr lang="tr-TR" sz="2800" b="1" dirty="0">
                <a:solidFill>
                  <a:srgbClr val="FF0000"/>
                </a:solidFill>
                <a:latin typeface="Times New Roman" pitchFamily="18" charset="0"/>
                <a:cs typeface="Times New Roman" pitchFamily="18" charset="0"/>
              </a:rPr>
              <a:t>2. Meşrutiyet Dönemi (1908-1918)</a:t>
            </a:r>
          </a:p>
        </p:txBody>
      </p:sp>
      <p:sp>
        <p:nvSpPr>
          <p:cNvPr id="4" name="3 Metin kutusu"/>
          <p:cNvSpPr txBox="1"/>
          <p:nvPr/>
        </p:nvSpPr>
        <p:spPr>
          <a:xfrm>
            <a:off x="179512" y="836712"/>
            <a:ext cx="8496944" cy="3754874"/>
          </a:xfrm>
          <a:prstGeom prst="rect">
            <a:avLst/>
          </a:prstGeom>
          <a:noFill/>
        </p:spPr>
        <p:txBody>
          <a:bodyPr wrap="square" rtlCol="0">
            <a:spAutoFit/>
          </a:bodyPr>
          <a:lstStyle/>
          <a:p>
            <a:pPr>
              <a:buFont typeface="Arial" charset="0"/>
              <a:buChar char="•"/>
            </a:pPr>
            <a:r>
              <a:rPr lang="tr-TR" sz="2000" dirty="0">
                <a:solidFill>
                  <a:srgbClr val="FF0000"/>
                </a:solidFill>
              </a:rPr>
              <a:t> </a:t>
            </a:r>
            <a:r>
              <a:rPr lang="tr-TR" sz="2000" b="1" dirty="0">
                <a:solidFill>
                  <a:srgbClr val="FF0000"/>
                </a:solidFill>
              </a:rPr>
              <a:t>Meşrutiyet, hükümdar ile birlikte bir meclisin ülke yönetiminde bulunmasıdır.</a:t>
            </a:r>
          </a:p>
          <a:p>
            <a:pPr>
              <a:buFont typeface="Arial" charset="0"/>
              <a:buChar char="•"/>
            </a:pPr>
            <a:r>
              <a:rPr lang="tr-TR" dirty="0"/>
              <a:t> </a:t>
            </a:r>
            <a:r>
              <a:rPr lang="tr-TR" sz="2000" dirty="0"/>
              <a:t>Osmanlı Devleti’nde 1. Meşrutiyet 23 Aralık 1876’da Jön Türklerin baskısıyla 2. Abdülhamit tarafından ilan edilmiştir. </a:t>
            </a:r>
          </a:p>
          <a:p>
            <a:pPr>
              <a:buFont typeface="Arial" charset="0"/>
              <a:buChar char="•"/>
            </a:pPr>
            <a:r>
              <a:rPr lang="tr-TR" sz="2000" dirty="0"/>
              <a:t> İlk Osmanlı </a:t>
            </a:r>
            <a:r>
              <a:rPr lang="tr-TR" sz="2000" dirty="0" err="1"/>
              <a:t>Mebusan</a:t>
            </a:r>
            <a:r>
              <a:rPr lang="tr-TR" sz="2000" dirty="0"/>
              <a:t> Meclisi 20 Mart 1877’de açıldı.</a:t>
            </a:r>
          </a:p>
          <a:p>
            <a:pPr>
              <a:buFont typeface="Arial" charset="0"/>
              <a:buChar char="•"/>
            </a:pPr>
            <a:r>
              <a:rPr lang="tr-TR" sz="2000" dirty="0"/>
              <a:t> İlk Osmanlı Anayasası, Kanuni Esasi yürürlüğe girdi.</a:t>
            </a:r>
          </a:p>
          <a:p>
            <a:pPr>
              <a:buFont typeface="Arial" charset="0"/>
              <a:buChar char="•"/>
            </a:pPr>
            <a:r>
              <a:rPr lang="tr-TR" sz="2000" dirty="0"/>
              <a:t>1. Meşrutiyet dönemi fazla uzun sürmemekle birlikte 1877-78 Osmanlı-Rus Savaşı’nın çıkması ve azınlık milletvekillerinin yıkıcı faaliyetleri üzerine Sultan 2. Abdülhamit Meşrutiyeti kaldırdı ve </a:t>
            </a:r>
            <a:r>
              <a:rPr lang="tr-TR" sz="2000" dirty="0" err="1"/>
              <a:t>Mebusan</a:t>
            </a:r>
            <a:r>
              <a:rPr lang="tr-TR" sz="2000" dirty="0"/>
              <a:t> Meclisini süresiz olarak kapattı.</a:t>
            </a:r>
          </a:p>
          <a:p>
            <a:pPr>
              <a:buFont typeface="Arial" charset="0"/>
              <a:buChar char="•"/>
            </a:pPr>
            <a:r>
              <a:rPr lang="tr-TR" sz="2000" dirty="0"/>
              <a:t> Meşrutiyet Taraftarı olan Jön Türkler </a:t>
            </a:r>
            <a:r>
              <a:rPr lang="tr-TR" sz="2000" dirty="0" err="1"/>
              <a:t>İttihad</a:t>
            </a:r>
            <a:r>
              <a:rPr lang="tr-TR" sz="2000" dirty="0"/>
              <a:t>-ı Osmani Cemiyetini kurdular.  Sonra bu cemiyet İttihat ve Terakki Cemiyeti adını aldı. (1889)</a:t>
            </a:r>
          </a:p>
          <a:p>
            <a:pPr>
              <a:buFont typeface="Arial" charset="0"/>
              <a:buChar char="•"/>
            </a:pPr>
            <a:endParaRPr lang="tr-TR" dirty="0"/>
          </a:p>
        </p:txBody>
      </p:sp>
      <p:pic>
        <p:nvPicPr>
          <p:cNvPr id="2050" name="Picture 2" descr="G:\kronoloji\19. yüzyıl\2. Abdülhamit'in Tahta Çıkarılması (1876)\2.jpg"/>
          <p:cNvPicPr>
            <a:picLocks noChangeAspect="1" noChangeArrowheads="1"/>
          </p:cNvPicPr>
          <p:nvPr/>
        </p:nvPicPr>
        <p:blipFill>
          <a:blip r:embed="rId2" cstate="print"/>
          <a:srcRect/>
          <a:stretch>
            <a:fillRect/>
          </a:stretch>
        </p:blipFill>
        <p:spPr bwMode="auto">
          <a:xfrm>
            <a:off x="429557" y="4591586"/>
            <a:ext cx="2486260" cy="1933758"/>
          </a:xfrm>
          <a:prstGeom prst="rect">
            <a:avLst/>
          </a:prstGeom>
          <a:noFill/>
        </p:spPr>
      </p:pic>
      <p:pic>
        <p:nvPicPr>
          <p:cNvPr id="3074" name="Picture 2" descr="http://media.dunyabulteni.net/250x190/2013/07/24/isa-akbas.jpg"/>
          <p:cNvPicPr>
            <a:picLocks noChangeAspect="1" noChangeArrowheads="1"/>
          </p:cNvPicPr>
          <p:nvPr/>
        </p:nvPicPr>
        <p:blipFill>
          <a:blip r:embed="rId3" cstate="print"/>
          <a:srcRect/>
          <a:stretch>
            <a:fillRect/>
          </a:stretch>
        </p:blipFill>
        <p:spPr bwMode="auto">
          <a:xfrm>
            <a:off x="3165862" y="4584716"/>
            <a:ext cx="2702281" cy="1926673"/>
          </a:xfrm>
          <a:prstGeom prst="rect">
            <a:avLst/>
          </a:prstGeom>
          <a:noFill/>
        </p:spPr>
      </p:pic>
      <p:pic>
        <p:nvPicPr>
          <p:cNvPr id="3076" name="Picture 4" descr="http://admin.gateofturkey.com/api/data/GetHeaderImage/1954/Osmanl%C4%B1-Parlamentosu.jpg"/>
          <p:cNvPicPr>
            <a:picLocks noChangeAspect="1" noChangeArrowheads="1"/>
          </p:cNvPicPr>
          <p:nvPr/>
        </p:nvPicPr>
        <p:blipFill>
          <a:blip r:embed="rId4" cstate="print"/>
          <a:srcRect/>
          <a:stretch>
            <a:fillRect/>
          </a:stretch>
        </p:blipFill>
        <p:spPr bwMode="auto">
          <a:xfrm>
            <a:off x="6228184" y="4609930"/>
            <a:ext cx="2736304" cy="1915413"/>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88640"/>
            <a:ext cx="3682752" cy="540296"/>
          </a:xfrm>
        </p:spPr>
        <p:txBody>
          <a:bodyPr>
            <a:normAutofit/>
          </a:bodyPr>
          <a:lstStyle/>
          <a:p>
            <a:r>
              <a:rPr lang="tr-TR" sz="2500" b="1" dirty="0" err="1">
                <a:solidFill>
                  <a:srgbClr val="FF0000"/>
                </a:solidFill>
              </a:rPr>
              <a:t>Antlaşma’nın</a:t>
            </a:r>
            <a:r>
              <a:rPr lang="tr-TR" sz="2500" b="1" dirty="0">
                <a:solidFill>
                  <a:srgbClr val="FF0000"/>
                </a:solidFill>
              </a:rPr>
              <a:t> Önemi:</a:t>
            </a:r>
          </a:p>
        </p:txBody>
      </p:sp>
      <p:sp>
        <p:nvSpPr>
          <p:cNvPr id="3" name="2 İçerik Yer Tutucusu"/>
          <p:cNvSpPr>
            <a:spLocks noGrp="1"/>
          </p:cNvSpPr>
          <p:nvPr>
            <p:ph sz="quarter" idx="1"/>
          </p:nvPr>
        </p:nvSpPr>
        <p:spPr>
          <a:xfrm>
            <a:off x="395536" y="836712"/>
            <a:ext cx="7920880" cy="2376264"/>
          </a:xfrm>
        </p:spPr>
        <p:txBody>
          <a:bodyPr>
            <a:normAutofit/>
          </a:bodyPr>
          <a:lstStyle/>
          <a:p>
            <a:r>
              <a:rPr lang="tr-TR" sz="2000" dirty="0" err="1">
                <a:latin typeface="+mj-lt"/>
              </a:rPr>
              <a:t>Bulgaristan’nın</a:t>
            </a:r>
            <a:r>
              <a:rPr lang="tr-TR" sz="2000" dirty="0">
                <a:latin typeface="+mj-lt"/>
              </a:rPr>
              <a:t> Ege Deniziyle bağlantısı kesilmedi.</a:t>
            </a:r>
          </a:p>
          <a:p>
            <a:r>
              <a:rPr lang="tr-TR" sz="2000" dirty="0">
                <a:latin typeface="+mj-lt"/>
              </a:rPr>
              <a:t> Bugünkü Türk-Bulgar sınırı yaklaşık olarak çizildi.</a:t>
            </a:r>
          </a:p>
          <a:p>
            <a:pPr>
              <a:buNone/>
            </a:pPr>
            <a:r>
              <a:rPr lang="tr-TR" dirty="0"/>
              <a:t>  </a:t>
            </a:r>
            <a:r>
              <a:rPr lang="tr-TR" sz="2000" b="1" dirty="0">
                <a:solidFill>
                  <a:srgbClr val="FF0000"/>
                </a:solidFill>
                <a:latin typeface="+mj-lt"/>
              </a:rPr>
              <a:t>Osmanlı Devleti Birinci Dünya Savaşı Öncesinde;</a:t>
            </a:r>
          </a:p>
          <a:p>
            <a:pPr>
              <a:buNone/>
            </a:pPr>
            <a:r>
              <a:rPr lang="tr-TR" sz="2000" b="1" dirty="0">
                <a:solidFill>
                  <a:srgbClr val="FF0000"/>
                </a:solidFill>
                <a:latin typeface="+mj-lt"/>
              </a:rPr>
              <a:t> + Savaş esnasında Bulgaristan üzerinden Almanya ile kara bağlantısı kurabilmek için Dimetoka’yı Bulgaristan’a </a:t>
            </a:r>
            <a:r>
              <a:rPr lang="tr-TR" sz="2300" b="1" dirty="0" err="1">
                <a:solidFill>
                  <a:srgbClr val="FF0000"/>
                </a:solidFill>
                <a:latin typeface="+mj-lt"/>
              </a:rPr>
              <a:t>bırakmıştır.</a:t>
            </a:r>
            <a:r>
              <a:rPr lang="tr-TR" sz="1400" b="1" dirty="0" err="1">
                <a:solidFill>
                  <a:srgbClr val="FF0000"/>
                </a:solidFill>
                <a:latin typeface="+mj-lt"/>
              </a:rPr>
              <a:t>Eğitimhane.Com</a:t>
            </a:r>
            <a:endParaRPr lang="tr-TR" sz="1400" b="1" dirty="0">
              <a:solidFill>
                <a:srgbClr val="FF0000"/>
              </a:solidFill>
              <a:latin typeface="+mj-lt"/>
            </a:endParaRPr>
          </a:p>
          <a:p>
            <a:pPr>
              <a:buNone/>
            </a:pPr>
            <a:endParaRPr lang="tr-TR" sz="2000" b="1" dirty="0">
              <a:solidFill>
                <a:srgbClr val="FF0000"/>
              </a:solidFill>
              <a:latin typeface="+mj-lt"/>
            </a:endParaRPr>
          </a:p>
          <a:p>
            <a:pPr>
              <a:buNone/>
            </a:pPr>
            <a:endParaRPr lang="tr-TR" dirty="0"/>
          </a:p>
        </p:txBody>
      </p:sp>
      <p:sp>
        <p:nvSpPr>
          <p:cNvPr id="35842" name="AutoShape 2" descr="data:image/jpeg;base64,/9j/4AAQSkZJRgABAQAAAQABAAD/2wCEAAkGBxMTEhUUExQWFhUXGB0bGRgYGRsbIBoZHRwaGBscHhoaHCggHxwnHRgcITEhJSkrLy4uFx8zODMsNygtLisBCgoKDg0OGxAQGy0kHyQsLCwuLDQsLCwsLCwsLCwsLC0sLCwsLCwsLCwsLCwsLCwsLSwsNCwsLCwsLCwsLCwsLP/AABEIALEBHQMBIgACEQEDEQH/xAAcAAABBQEBAQAAAAAAAAAAAAADAAECBAUGBwj/xABEEAABAgQDBQYEAwcCBQQDAAABAhEAAyExBBJBBSJRYXEGEzKBkaGxwdHwQuHxFCMzUmJysgeCQ1NzwtJjkrPiFSQ1/8QAGgEAAgMBAQAAAAAAAAAAAAAAAAECAwQFBv/EAC0RAAICAQMDBAEDBAMAAAAAAAABAhEDBBIhBTFBEyJRYXEygaGRseHxFULR/9oADAMBAAIRAxEAPwDOnyi6t0tU7zFgCNeJgUw0y5iWoALEWd6saX5xcmEUNFEcCwckAdbQPMw3QK+IE21I5mMXc6CsGoMA5INLjwv/AFdBw4RUWrwkDMzml7nXjBZqVFQYB9Nb2+QhyKgEUPs7en0hvlFkVtdkpSwAbubKc2b1EMVKJ3Vk6to9/OjuOsEw84MUgEVt5MLXcQOSMrClDRn1fWgH5wrQmubCB0uQ4DcxmJrrVvpEErAqHNDYHiCC5PUROZMVvPWjW6kUItSICUkXDNQk60YOOsMjt+RTpgH4mLF2D1LuL609IEhO8LkmxJuOFDyPpEUTXDEgC3O9WIJ0Agk5GYJbdLtSj6MW1vEH3LVFLuMuakDKKUego5uKcIl3jjKxVUJD38+GnpFNUogtWpYAlutPSLR1ULghxo1h5xWy5RSRJTNW4vTTnXnEkqUoEhm0J4Wb0+EOtYOpNaVZ68r00hjJJIAzB9OluQ1gCgKUZAL/ANT6tY9bxalMRYAZnAbdYhRYtrCnKK0pSLA1D1uH+6QpGHSQoAs1kkMNb8xAhTqrYifwmlWtwYgkw0yWWNSQ9uehvQeUTlynJJLKADj5+kKQ4Lu1710YCnI3ixIqkN3h8QZJBYCpvSo0qB6wMB11Y1D+th7RZmAqcAMX3Samt80V1IclTuSphYaDla/pErIRj5CKJYpDV0BIpRm10tCnK/uHAqJBclizVYj5wJnWCoAVuHoeRtCD+N6hTAV14VqWrWAi0w6AMqsv4i2lQG/OA4kkgAMzl34mrv5PBVpHiBO7QKpXh6gH0hsoy5iaipa2pADFtIlVCRRWpVWDMaNwajD684lKnud8GpehaupL/BrwSUhwwsC7XPX3ERTLaq0O9m9G9axGibSZCUVFqMxA1Y8Dy1jS2Pg8TOzIkSwQDlVMXuJFqJLEkgcvOKONUEylq4AkGg15aR7BsmQhEmWEpCRlBYUDkOT6xh1+rengnFW2VVfDOVH+nMpVVz52a7oISOpDV0vGb2h/02KpajhpzTGAyqSkJWwYPlFFf1R6WgQM0McGPU9SpXu/bwPanwfPm0Nm4rDKTJWnIsVCUkjOaglJFxy52ixsuWpSCooCKlWYKoS9cydKCjaR7ZtfY8nEoyTpYWBUVIIPEKFQeYjgdu9j5uGU+FSqbh1nelCq0KrvBRqoPUvWO9o+rY8tRnxL+CnJjZzaAU3bmL1LMzaD5xETAkks4dgRXiPneLE1SUqKVLyKTUImpUkqSeaqcqRnY5YzlKDVNVNUpBc0BudSOEdlSuqM1VwVtoYnOe4SospVdSC4DJAUCA+puHpE5OHMsZZae8UPGVEhIOmUMb1JfiLtAMMgpSVJ8ZFinKWIJpqQSKA1BPCL+yZu5vZQWBy13QRZ7k8TFgjSmAlQIIpqdTQtu61aIgkMR4SSCFG1R9feDKSVKLbzBrsAbU4FvnAkryjMDvObnTy5/COejrdxYiWrdQwPy5VMCwylGpJKhooiw1B00vFhNxUGt23q1o44gawGUrMVlrW4GoFTXhD8ivholh5uYEi5uwDgBgbVaGkJOZ2DWrpbpzggyh6sSWJo1rcw/wAIJmypqA5D6VIcGvEDSFQt1EDiHckdG4UD0trprAFgrBIBu4Beo6sB+kHExLVF6ukAZfarcjEc5ZTfEeXEip4w6BfQAAag/bW0fleD5G8NFHoKtSmpryMDQWDqNQXahbjpU9IgV1SxNH4OfNveIMsVPgmxBKTcEMaO7Vpr+UH3SkgC13a1ntq9qwIqZRF7ByBYtV2vE0rAapatq+RoCR7ViqnZZ9jFADM5IF6KpU8L2vEJiaBTsbca16N73hGWjTMx11fo328JcxIT/NXQBt25cdfcxJInaCqTVQoSbmnpQtUaQ4RYpygMSGe9GBHlfnAggEPvAjhQvoX84Nh0lKSz5rip6FtPLnArFOkiSpJJzKYu71fQ0qbs/pEgipLnQeeg6V94ispKQWO6SHtyGkMJlAVkhwCqx1YHpyiaRS2G7kVIJygakdTUHUv5QAECgtlrV2PLVgOkTkl3JSkBV6sSSOH04Q0pQJYMATalRqLdYlRFUiaEhioJqLa8d6+pFucPLlU1qQczU0Zx6j7aJIBCaD1Z2td9BrCVODMS9szNU+VSmj04xKity+ACQSWKrk5qch5WiJDS1Cu8basHBJbVzxg2VySwZQNXBcADNUWtBcPOSwLFqjQOQ5LV+/KAe7jgzgrKN2hDeJqu1b1ufQQF8xVZ7j7+7xozJYvWiQSkEWfpwaBpOZYACQ5euW3lS2vKEO01dA5GBSfF4SCADV3Bej2jrdjdrEYcScOpClSxllia4JBdhmS1rBxHL94UlgxGhLa0I4twAguHXvATUshJBChlo1Qd6hL1qIo1WCGWFSXYhduz1xWJQCElQCjYE1P20DTiJZqFpPMEaB+PCKmL2V3kxEzOU5RVvxBmY1YiuoppAMHsUS5PdKIUlJCnYvStyTUt6R5LZBLvyCNBeLQEuVpArUkaBz6CsPKxktXhmIPRQ6D3jnE7Gl4ormomLSCVbrJYLIYr65SLcIIrsiFd2VTVBcsJAUlxmCSSyiSSQXGukWelhSpy5/A+TU21sjDYlPd4hCVhVQDQ0q4LvrpHj3abZX7LjDKUgqBrh1El1J0StTbzKs/CPaJGCVmQpagVIChuhnBbiTwjH7U9npePStBWUrlgBCg4yrNX52Ajb07W+hPbJ3H+32VZIbl9nk0mXMDLUkvdNAkuaFTc3ZuHnFpDXIPBkg06t1gi5U9MyZh8QlAmStUjxBiUqTWjtpziCJeUbyggvboBwMetjJSVoyPuWpA3AAHceb1HtWHEtXhIejBQ1o7P96wRSUgkF0ps40uz1iORnS9GJB4mrD6xkujopWAmLSnLlJehryGp5/CJ5b6l/C+vBxT9IkAlhQmgS7Gjjh6eUMmQymBuDqW5/CJCojhpZUSytdeLO/r8IadMWTvMQ5GtAl3oNaQ8hKCWpQ/ic6AdBxgn7NlIdyK2en4h8faEyV/IKZUMMrGti4bre48oaWSQQAFKrSzav7dKRoJw85agtGFnKS4T3hSzg0fKSCw41jT2f2QnrnDvBkk/iVmAUoD8IAFHLOp3aKcuox41bkiKfBzMpGR6jLrvO7cK3r7RIAEh2SCKEFvUjSkesr2Hh1SzKVKQUEAEEXADDzjnsd2CSmuGXk/9NRJT5EuR7xzsXVsM3tlaJ7kcKjF1dyoPUB+Yq+tbxl7bx0yUpAlnxhWZkgqGUAsHsI18UhQWZcxKpc1L5wWv4swIukveJYnZ0taQlaEEpcgkVqA5BJtQdI6kZq78DlG4+1mVg8aSJKnCe8qvg4BLjnTWHwOLmKTIUSN/MS4Z9QAeYq3OLszAoypQpKciWICqguKFhpEMZh0LISpKFBJokpoAKUZtPgIdxJxhNvuV8TiyUshgsqAzl2S9BTVoNsfFnIorWgqSpSSSnL4audOMGlYRBlKSQGKbULJHF61p6wycEhKcqUMkpVugGr8dfnCtbaBpuX0U9j7ZE1KwspzAghiKoJLP/UDflFTZO2Js1eWYxoVEFOWgdmNczvwFo10YCWCGCHDJDBqM5A6QbD4dFMyUpyJZJ4DVJU9rGkWqSKHFqjNlTycRMS7ZQjKolqFINXpc+0NOxU1E4ZlZUEgAlILuKnM+6p7fnGnPwozE7uYgO1mHhamjxEbMkqVnNVuKvXN0saDrBasTTaVFTaGInpMpKJiAlRyspOYihJLvSzN8YFtvaC8PkSFIJZ1Aht3VrF3NOnKNE4RKinMKhVCxuHDt5taLk/BSipPeBJzJYqIplBs7UvfnEkyMotPjyZm1MYpEl5e8SsAAsN01b29xE9gYwz0qLf8AELNRgGox1+kWjgZaglJSGFQ5IAIsWHQwKRJTLAMvdCySQKs5qRrVn4Qtyqh7XYRSwBoxdmrWzmujw4mAdCBwuHTTlSHmLsXccCNXNgOvJ2iRmAVICQ7E63ccv0iFktvyNLnJYAuUvcMCAK00BiSUmasINQtQS62sSBwu1POIyBcEKUePH86PDrWcqspINOLglQBL+Yr0gne0g+Geo9nJS0YeWlaitQBGZQIJAJAcGrtGnAMLJCEpSmyQwq9Bz1g6Gjw+V7ptkxpaAkWA5ANeJgw8ICKrsiRJihhC82dyKf8AERoGM/DoPeTuZT/iIvh+ljR5525lD/8AJBb/APASnhXMbuGZn9YyETyn8d60D9bgt+cH24tRxmMclGWcACXIy5Es2agsbRTmzgkl9a7vOPc6KO3DBfSMWR+5mjOwZQWWlSVlLkKTlUCbFjVnH6xOcg5UgoNLl7G1yLNWPaMbsyTN/iypa2/mSFfERkYXZmEnhaDIkFKVA7qWqRd2Fbih0ibwlyz/ACjyabIOWxFHBFxVr+b2MDGHLgF0km7EkMxYga849okdmcIh8siXW7pe3M2jlsT2ewa5pElM1gDvAvLSQpikA1JvZxFWfbihuk6SLIZ1J1Rxuw9jS587uVlW8nMoVCggOKqA3XLdax3uz+ymEkl0S/wlJzLWtxzClEE84bs1s2XK73KGmGYrOTUmpyXq2VmFrxttHlNdrZzn7W1H4LGyE+WcpAuxaOVwuxMSJgMzLNLJ/eFZBDVIyeG26/J47AQj6xihneNNLyKzmJWeSkDucql5gQFuApRG8S1E6QVWDnrKVTJSTXwCYwSRl38wAJsadI3Z2HSogqDkFx1grQnqPKXIWc7hNjzFmb+0oQUrLpZRJHEPRhRJYRxO2dizZCihYKkk/u5iQcpD2U3gIBapasermBTpQUkpUAQbg2i/B1CeOVvs/BKMmmePhAFSkktcgijHh5nnFVaAWehAJYPWr0d46Lb2zZqMStK5f7pRzIKAcpFd08CNdK+UYndgEFhzJY7poK+t+MemxzjOKlHyaITuxpZDh2ztQkO1Rw111vEcaSFADzF7+X28RSwJZT0sAz8G86ekTmzlBYBS3TUUqadXiyyTi7tfBOVMCSXSAKg5ejHU8et4UlAZiHzUBayb8W+xDCWPDarjKXzHz19qxJS8wcUAszszMKi5B484mnRTIkqSCxJJBF3YcPpCCQlne7BiS2tQXezeURW5IAIb+UAtRzUvCROSLBmdxXjd+P1iSZFIkuZvEgOAXtUBuL1vDTAFAnKRTeZ6Di3Mw6pZfMwP0ozweS9QEgEgUIqzj7B5Q1LwRkvIJat4JCFDmxOmYUfyeCScOk5XGUkFuBrUtbkzaQxlsScztehHqxZrfZiSZRqSp2salJfeIqKPxfWAL4IDCAhRykACtLE6tz+7xFKBmGY0Y1csbMPm4iyVkjKGepOtKtV7BvaKkxClPoHatWoWLU4VaGH0TRmzJOcDdarhnI92gk1CnJVlop8xcA1oG0Fq6RGXhyWLhqCuoBvGnsTYicStUlasoQ3eABiQXYPaoDEcDFWfJHHG5ETtuzWKGIw8icpGUlDgEktoalndntGs/wAYbDyQkBKQAEgADkKQ6rVjx2RqUm12sQ6jEkvEHaEFvyigCbRSkuTMZhv9dE8IuPFbBAMo0AKzQdW+UWQXDsDyXb04rx+MBSAELSAlhXcfMXZ4BImJJJUX048eGkbfb/CJl40LCW72TUvRSklvC3iZQrwEc1MmEmhYcGtyYR7rRzUsEWvhGLIuWfRa7RkdnpZAWHlEZqd0wApUMA4Lk3jXVGN2cxSliYSEBlMAjL7lKi58hGwiR7R4pbokIoZoVmU5BSgMCQQQczqAEZ+HkzJLpQkLRdNQCOIL0NdecX8TOC56xX92AKgUKt4sbmjegh1R4/rOqlLO8fhGzFFKJze1cUlK+9ClylpS0xLMSgOQQSCFZXej0eCYfaqzkUhYXLmeArQQVVZ3TQA8SLw+2+9AmZsqkJyqSSl6k66MmAy1zBlAQlaClRQrKzEJzGzMCTTpGZRjLGvJcb+GxgUVJLpUGcH2I4iLAjl5m0JylgKl5MpVlJRmzAWqDuuzMesbez5sw5hMADEAM9QwL1satraMubA4qxF4mFDAxKMghoTQ5hCEKyjtbB99KXLBylQor+U6HyMeVIwk5DiYkIKVZVpLVO6wBBdSSC4alY9jKYobW2TJxMsy5qApJ8iDoQRUGOnodd6HtkrT/gnGbXY8oxWHCXNHUHrcEFmccoKiQwbPvFgEnnpmLGO4wvZWTKOVc+bMzBkpmLSWFaJ3X19oLgdmbOkVQJLgtnUQo5v7lax1J9SxL9Cb/Yn6zZ5/ip0mVuZ1BdwkJKlCirM71jbwGwZ06SmbKuUuEzAqW5dt6x58472VjJKicq0EhxQijO8Ek4xCiQkgkXqL3a/20ZcvVcjXshTRW5M4/A9g1iZ3kzEZ6MZaUZU+RdxUfGM6b2UxypgBlyMhVvLTMLtqcpHtzj0gLBAIqOIiYEZl1XUJu2n+wlJo8umbMxEtQlqkzZmrpCSC7kAKJyhidY1MN2VxS0oKpiZZYOCM5TdwA7EgNV+Md60NE5dXytVGkNzbOX2Z2MlynKpsyarQqyAC/wCFKQLl68IwjsPFicUTQhSDmKJiUkJYVqAXStnFmLx6LCiGPqmeLbbuyPk8jxWSVMVLmhfeghOVMpZCv5WIDGhZ7XeOhT2RmzEBl9y4qFJzF9AGXQVbjSO7hjeNGTq2RpbFXyG5s5PZnZhaUvM7sTBRKkgqSAPCoJLbzk0Lxv7N2emSkh86lEqWtTZlqOpYcgOgi2QLxIGMWXU5Ml2wHSIyNpzJveNLzHd4DLZV3/E+Vo1goQwMUwlTsRymNmbQ3gkUqpKgz1olDcmd21i7LkziiWQqYFZVZgqm8PC4OjvG6TAMROShJUosB9+sX+vdJRRJGEmZjErSQ/cvvZ2ztQMNLv1EXuz65xChNllDKdLlNlbzBjRiSKxh7Z2pKw81M/EqIzbsiSC6lEsHyuzip5Zrxz03thjhOM1KpIlt/AXmoKOc6ahXkRQx0Mejy54e2K/PYhKaiXP9TyDiMMAoBYTM3f6S3Lld9Y5hMwEnOxr/AFD/AB5N7RHHLm4jFqxM8pz5AlCEElKBcF1MSb+sRLpJByjWtXdzoCwj0mjwPFhjCXgyzdytH0Uu0YnZsh5gZTjLUlRDVYOpKajzvG4qMPs9PK1znnCblISwTlylySLlzUV5RrIkMSlIxEwDxKSlZ53T8hBWh9rFKZ8stvLSpL8kspvcxGPEdYht1Uvvk2Y3cEIxSw47tapb7p3k8hqPI/GDYjEIlpK5ighIuSWA84ycRtYqyTJcqYtIUzsAClQajl2dqtGbFBtV8lhutGbtmQVoIQWmKok5iglqsFAFqcjD58QvwpSgPXNvn0BA94sSsMxzKOZbM/vQaCINbPd5HRhzVTylKMqhNQlNMwIWQ7qqRmS7cCINNwmK/eHNmzLBSB+FINUsSHe942ZspKgxHQ6g8RwMQw05QOSYXVoqwUPqNRD9d17UhMozkzgDlQp6G4tTdZ7+fnGvh1HKCQxax0h3h4zynu8Ax80Iw0KIIRSx+DUshlACmZ0uWBelaGM1PZoFAlrIKUqJTlzAueLqLjlaN8xSxG05aFZCd5iWY2AJvawPpF+PLlXtgBzWy9jd6lSKIEqaogpzOXKqEZmAcDds3WN0bIcnMUkNQANUlyotrcPS5gCu0CO7mKDFUu6UkVPCzv8AWI7O7TInFQSkpypdzqQcqh5GkaMnryuSXA+TelywAAAwGnKJiM1O0syEKSkOsOyizAXrxipO7RJQVJKVFiQDRiQTuvoWDh7xl9CcuyFRvQwEVdn4ozEJWU5XDsbj2EWHiqqdMVGV2h2wcMlKggrd6DlWJytpkpByvZwDvDMSKj0940JkpKmzAFqhwCx84SUAF2FblvjFynDalXIGbjNsiUnNlUs0BSmrFyOFBTWAYzbikBZCEqISSGUSXASS4Z2rQiNsS0gksHN6XMBXhkOdxNQxoKjgTFkMmNd4gjFm7emBUtIlAlYGpoS9HAIFtTWJp2+6khCHSUqOYlt5NCm13p5QRU3uCtS2EqgQlKRc2ACQ/H1gOP23hZeVUwihGUlBO8pmALeKopGmovtC/wADoLgtrzJodMoIUCApMwkEKICiKJrTXpGjisWlCcyyw0FyTwAuTAUbQlqysSCssAQQSWdmIu0YWK2mqQnEYia5ShClS3LghzVLDddwNTQxBY98uFX0BLaPbKVLX3SlS5KzbvlgP/tS5Hm0Yi+28pKssvvMZNKnC0JCZaRwSVECg845KUhCj3k3IZ6zmWpgfEHyu2gAHlE++yAgMeHAVUG4BvnHpMPScMaszSzPwLEzFrWqdOKlzS4KjVMsXCUcNeFYCvEBi6jUMSwvo/lTW8SRiRUaKrY31VrekQVOqQHJ4cnL9OsdeMVFUUvnkdE5soALUDAMQHsfWGlTk1JVQsxYV+/nCkYl9KAOeL8CKvxrEVqWGCAkD+0q6aUp8IkI+kDGPsDEZ1Th3iV5VAOlBQ1PCQRfm5flGwYyNi9wFzUyXzUKyS9S7ByXgAnt7DZkpWCQZawoMAaHdNzZi/lGaqTOdxNS3/T+eb5R0OLkBaFINlJIPmGjB2avcCFeNACVPQuKOwJuz+cec67hftyr8GnBLiitJ2OnNnmrM1YpveEa0R4QedTEcfiEKlrCVJKkkOEkOGIvyjTjlWKps0mwC0sQlLG7uBvBgI4+KLyW5vsaEdQDT7vDFVeUMlVKMeHOKWz8UqYkqWgoLsHo4/WnlFM4PwMvAxW2oh5SiCxSCoHgU1EWlpe8QUHBB/URVH2uwOM7M9rpmJw09a0pTNl5QwBFVpCkuC9HLO9W0gXZjtaiZj1YaWCUJlt3hKj3i0E51B6M9Hi5tLAyUoVLwuWWSGUiWgkEtQ7oooaE00gWHldyMD3krJNAPgS+RLMpJyuzkig1j0OLBinp8slCr7X+Clv3JGzI2jiji1yVCT3aEpW4zZilRWkcndFYjidtzJeKVLUlBliWFjLmMwlSigJCbO4ix+3JKiqXJmLWQA+TLQEsCpTUDn1hsNsZBn/tMyWgTbJZiQOJU1VfCONcLuca4r9/ktotmSuYkZlKQ48KWBHIqu/RoEdh4clzLBUzZi76/id3+saMKMiyyX6XX4GcftlU7CKky5GHkTZcxRSnM4Uk5VKJLCtAa3gXaXtbLw5l5EyVUUVBQU+dJSyAwdJJUakNTnHYzZCVFJUASkuknQsQ48iYoY/Y0mcrMtIzMRmFCUm4PEUFDwjZi1OJuPqRurv7FTKXaDaeHwmGM5UpDlilBYZphFEvYaueRgW1O0ctGBRi+6SpC+7UU8lkA14hzWL65KUBHeoSoS/AsJ8LjK+XSlHEWf2CSqWmXkSZYIITo4OYU6xFZMUUnJN88/j4Bopy8bMl4QThKQFMFqlpLjKS6mUKFQTV7EiC7K2wZmHOImgS5e8pJP8AyhVKlPYkVaLKMDKTLMoISJZBBQLMbhuETm4WWpHdqSkoYDK1GFg3l7RW5Yndx7u7+vgVGf2S7RpxsgzUpystScruWB3SeqSDG2DFeRhkJKlJSElZBUwZyAwfm3wiw8V5HBzexUgSHKoiTCIhniK7hRVx2FExBQSz8gfYgiMub2ZkqbMpakpUlaUEjKFJAqza5Q/UxuqhjFuPLkhxFjMPa2xUrUJyp01Hd74yqZKVANmy60o1o5jtfgcmBXLVNmTJk/KlKFKSCBmzEJoHHGO3xC8ywhqDeVwZ6DzIfyjy7tpilzdoKdLCSgIl5jdy5VQ2JYcaCOt01Ty5VFvhc/0/yQyuo2ZalsCncYkFg9D5eXvAJhJBJBqCaGl2PO8EMxTlyl3rc30Y20h0S1AhR1swtViBW9vePWowkVkkDLwro1eL8wIEsswKTf0fnEp5DAahXsQG4a384iqYaFWg3hU3euXh9IYB5YNWU5OgBZhzZmtSHl4jKSCpYtYOPKhaIy1bt0kO7kFxdgWLszw82Yl3bRmAcBidDaCwPo8xl7JSrvFlSgXCd0KeocFVgz+cZCcVtNUsj/8AVQsEgL/eKCgPxZCzdCTGbg5m08MsnucLiArxd0DJXx1JBubtaAdM74COfx+HEvEleYtOS2XTOlyTy3fhGZM7ZYpDlezZ5SP+WuXMUwucoLkU0iOM7TSMVKypmKwk9JC0oxKe6Jy6b7Aghw4f2jNrMHrYZQJQbjKzZ+3jiNr4hHfT+7Se9CSBmUkpLkBgHzXTbnHSbI23KxCHlzEk/iSCHSeBHlGDtIpViylMwTJj5kylABmCS6SGcczVzHl9NjcJOMl2NoKRgcdMlhaZuUzFBTON1DO6W1raLs7Z2KK7hQClsSSkkLcWZqAhos9mtqZ0ZFIXLIKsmcNmSCpm4sL8It4jaBfLKHeKJZz4RxL62sOUXSjllPZGKv8AAWkZ2ysBiZE0hQ71BASDnDhmcnMz/lBMJMWuUlCSClJUFq43OVFQ50zWvFpGCKx+9WpdnTZPOgNnGpMaCJLAIGYZbaClOHCOlpum1Lflq/gplm8IrmVlCUoAToModuByjTrxivsaSCqZMUSpedaa2SkKsBo7AxZVKDm5qFZizBqpIehq3nAMRJY97JORazvBSXSXbxDRQs/S9I09Q0882Bwx9yvHNKVs1MsCxk/IhS2JypJbiwdooS9pqTuzEK7ywCQVBb2ZQFCebNFNW3JjKRNws5SgWZKN1SWuJiiEatePKLp2o3P2dmat6J4DtVKmglCVsEFbkM4S+YdQQQ3KK+A7XonJmKEtYCGu285IAc0ejtzEaGCRInJ/hBJSaoUEuhQJLHKeJJ84unBSz/w0sOKR5RCfpQbjKDT/AD2JIqYbailrA7tkKbKvMC7gqFL2EXpU0KejZVZfh9Yz8bhFZ5SZaE924z0DAC3RhZo0ZchKQwDV01MZ8ihSaQyQjO2hJVLSpcmii26ACFVaxIAVW8aeWK89JK5adA6iOlB7n2hQ4dhZzuIwGLKs4CQtmcqajFIDB2NX1ETlbJxKlS1rmlCpcvLuKKgpW8HLsDQguQ7x08Z+2pKigZDMCnoZYcgtR+T3eNENTJvakl9iI7Lw6k5GEwBlbq1ZiHIIq55sHoI1AY5LEYXFKTMQsTGIIWxO9U5TKUC4oz0BgezZ2LQlpiTLSpIQgqUDkUlkuxq5cmv8sTlp3P3blYrOwfjDxgYWTjN7MpDFQpV2dT5Tau75RVlpxYzpSJqir8SylOVyfCwy0Go8xFa09/8AZAdQgcYSzrGLs+XiTOC5lEFJGTUFheuVndmjRx5OUAXUQnyJr7RXLHtdXYyGGQSMyjVZdqUFgKcAPePLu2maXtFQWlJE5AMks1U0IPE1NY9cHCOJ/wBU5skYJXeBKphI7kE72d2cAVpU+UdLpedw1K4u+CGVXE4RUxH9T6kjSuUDzhd4tfTiQBUm9emnExAKIRqzW4h/U9IHUJoEkOMvJqGh849iYSapJQd0VBrZ+YHoPIwBexsRnM6WpBc1SolP4CjxJcMHcPFkEqcgFXEPTQ8XTUNraKuDRPSomXkTLN0KJUU8RmqxPBy2a8OxBsBhigITwGUk0BIoS9z15QdWLCCQ/nxAteB92SCBZ6AkF78Da1QIdeGcAPmFxQtXQN01hUhnusuZuJ/tF7u33WEt6bzA+d+ZPWIyp7JCRcAXHLkK/nE5rHjX6nQ+cMZBJLmvlz4P51gE7Comt3iELHBYCm6PbWLCki2oHwBp0vDk1ZLP7PpzaADGxOzspQuQiWgoJFmGUhrpHFj6wKRJmghapOHnL8SZqT3ZY/7VGzBwa8o15y0imh9fuv20SkzGaurcmv7cYz5NNjm7a5JKbRky9mrU/ehKZYVmEoHMc5cuV0DXLc6xoUysn0bg4ao4hntSLM1IU1RXzp9kQNKAkDKHDO1bk8desWQxRgqiJybIy5Rcu2ti7h2rSnQQ+CrwOhuLO9FWrDy0GtWL+4AtEwgvloQSAeJ6xOhEFlRUzMNXLku9KWYfHlDFO6BlahOUaOHobO9InnNf0fXURIpdvQjjQa8LwwK0pFQyzRqHzqSbksxrE1Ie9HDO/Wvp8YJOckB258tQ7G7e8NKOunLl5fdYTAp4jAOQtCu7mAB1M+a5ZSXqG9Kw0naOUhE4BCiWBfdUeR0PIxoW8uJFz+UJUpKhvbwOhDj53jBrOn4tQvcufknDI4j5HhARSOEmSSe5U6H/AIazx/lV+EUsaRNO0Ej+IDLNt6x6KsY8zqulZcHKVr5NMcikWyNYgRvj+35gwRFQ7/flAZ68pSotlDgngD+cYdjXgkHaHaKW0MaUZSlGcGpYgMka1vFBO3yTNAlE92QlyoDMokBrUu94UcGSXKQG60V8ThErDK0L3jOl7eSqaJaUmxK1EtkYlJ0rVJisO0femX3GUgraYpRG4kKyvfXTrFsdPksDoMkRIjJl7fTMcSU94oLKcuYCgAJU5ozF42GtFM8c4P3DsY25xWnvnQOqvQN8VRaVHG9oe1Jk4wIRJVMCJe+RmDOQbgEG3uIu0+GWVtRQm6OwB1jy/wD1JQDjpBUQf3KiBqGUHuWN/aOg2520lokqMn95iaASTQpUpvHwYKDx55Ows6atc7ELK5ygDRwlKb5EjgC/Vo7XSdHkhP1JcL+f9FWaSqkAXKd2O8LVBADV+VocSyN1dwSS7UHD59Wg5mulIKQ4NVBmqQWH3WJS5oOZJDA1rSoOpGkelMhSZAcOpFa5SHq4DuGZ6tSJS8PNqFTUrllz4WU+liAaikGxeEMxK0pygqSEnMCwSxduFKvpFDDbOXKCxOAUo2mZ1VatP5WhoCxLYu4YMWB9WDB4soU5JTlZgN4jR9CPhwiKJhV/NSgfQfYfyiayQWZupNdbAPyrAB7XstJMuWosTlBduXUl7emkHUDb71+sD2clpSRfdAdgNB9PeJ92CTRm5fr9mAmxpoLUF/0t6QykqoHDnyo/SDA1sTwZmHOGUPUjXjx6QCAiTRi1aDRtIiJY1NLfdIuZRY+/uLxAproR7MGEAAilg+rjQvzhd05rR/s+8FmsKXPH8+EYvayWTg56RmJVKVupvatOvwMAGpMIVQWDEkDj84ihVKFmD8+AMcn/AKc4GTLkkIS0wtmUmRMkhVmpMqSKuRxEVMHsWaMelapDzO8XnmMsfuyVd3lWCJZTlYZCCXrDoKO4Sqhcs4ap16PEgkgP58Cfv5mOB7VYFKtpSpk5BXKCUlP7hc1yFKJAWgtLbdLkGPQgkFmBY8vS5cQAAccWdrn24frClm/BKb83p51jm+2uAkzFSP2mQufJ/ebstClkLITl8NtQ9oxe1ezJp2bhkT3JTMQVky1TsqcihvS0MSxYU1rBQj0XOLULC4rqdYBPnlCCupb8KQSf/brfSOUnbNC9mS5UgKCSEAZUFJDrDqCTUMXNYrYTDYpWAxonImCcVKa5CwMiQpIBdizsIKA7tU0BnYEnX9fKK5m5jkKXBS5Ol2IY9HrHJdo8DKmzsMmbh1LASFTJokrWaMUIBSCBUkl7ZW1jpVYYjGFYBYyQgmtwpRZxYsR6QnEYpuzAKSlrlcMpoB/Yrd5Q8hM4BQJlrBpUFJPF2JHtGjkD0DPX48POHCGrxfn92jLl0eHJ+qKJKckcttnZRmJSCiahKC47qYCBxBlqqRQUjL2hjAJcxNFrUzumahVw5KcpTmpRtY7lUtqG/wAB01hg4DgMNOd/eKP+NxcVfBNZmcPsLbOHmZZS8POE1KMpdBAUC/E1dzfnGzKw2GQd3BrBNTkltUWcOB+ka+LkpmoaYkEDQ15uGt16xWlpmSVoSpWaUtkpJ8SVaBR1SaAG7txeMOr6bKHuxW/lWTjlT7leVhZALpwy0KVXwhJJAN2VeLyJ80u0oJ4Zlf8Ai/xi3rWkZu19sS5JCVqZSiGGhd2BJol2YPrHBalOe1K3/UussDCKL55ilE6JdIHTLX1Mct20x6MAgLkIP7RMUyU7xSpqrUvkALisNP7Wpwozz5cxKFKO+SCST4Uolg5qMxpobxym0NozMTOXiJqe7SdySgllJSK5lNqeHAx19BocjyXkXt/uVZJpLg5zHz5s5Spi5ie8mF3SGSo1ZKZgIKTT8TPlSKxanbQKEJz5lTCWUkunI5qHZiQOrw+LwRObJuzCMqqbqmYAroaO/CIYfC4nKpMxCU5SCxrLUxpl1SRoLWj0iilwZrLABNVEM7VBtqHZjd6cYmhT0AGYuRwIqdag29YZQIKsrkCzWcmod3tS2hhBZCVbhIJ/DeoJpVmr7Q6QmUduonBwhEwABTZCAy3GXMNRlFucNJlqUjMZhWaqzKTlNxdPvasRVilICimZMQoABKVSnSpbWzAMT/bxjRmzireWFJUoV82casKtWAPBBDHKCaqeoBc8POvwgk1wAwDcS9bcHr9Yiy8yQAAXNTSxDBxRoupSg6+n6wwR7PgkjIkhmYEcbCJzEuK6VprEMEQZabWFq6NboYktRYAMGblDRJjoFOVWvcw2QAVFqt5DTziKjV3sLdOWppEk3VccPM/p6wCGEvU5WejffKHKQwo1fnaGEsPpR2tfzhS5ZBLXPkPb4wAEKa9Q3TygcxFQQ7cR+USW+nn6RFVyBQW5N8LQASev0PSvr8IchyW4/evOISkEenK31vD9zl8Nzf05CACaEN0HStvvzh6DT14chCWkG9PT7/SGSUt8P0EADK0IAf43+UMhLBTBn+g/MxMqejfKISwGLl9PlaGBDLmvSsPRm+PH7PvDO1SW/J783iZVXXoSPvSEIjMkgnp9eDw5W7t0HvElI1Fb/AQjJqTofoeHp5wBYNaqkh6aaD7tE0KDGrV+/vnCKBUEE/OBiXcEM+g4wAEIL/HyrDTL0emrerP8oi9/nTrTyMMvkL8fQ+8Ahl35P9axW2pK7yXMSACcp56EpN7v00i3yTwpY8ma0QKgA2oP2WeBodnNbe7VS5OGE3MjvFoCkyyoJKjqz0cVpyjz3aG0lzsOmbPwwVPJKJBWS80rLFkkMUjMVcrR0/anaWGly5mHMtE+cmaTJkUcOEqqGdKd4m0YuDw89UwzZ8wTZ5FEgZUykD8KOhLFQrSObj0cYZZSrm7v/wALnPjuVNm4HugFrKps5/4qyaC7JB8Iq1OsWpo8SSQxGYhtSXLOaeUFmBy+XOS58IAAoRXUHhFaaDlJepANqEC4pZy0b0ioCsqYgAuAC4JqwB43avOBT55JOYFwkPW54s5FbvzgyEgAFLAFizio1tanCGWhkvvVoTlBdVmdvthEuAAYZJKcym5gEF9LcWHzgk1NypiQ1QcodnCmHJ68BA5SWWMwIBSwDVd6UPOJIkqyUT4cwykBwNHBL2PCEFAtnbZlTEgqVlmKFAQQKOzE0INLQ8wOcxQDSxdLuRUe2sWlUSUgZUgCyU2Y6MwLtEFylaJLE0CstDoxIYgweRUDSlQNN2pDqcgNr98YnKxLfiY68/t4l3CiSSClID0rcOd0waRg8xJLPT8IPEwxntGD8EvoPgIrYz/u+cPChjQJdx0Pwi1gvCfvhChQAyA/iDofnB0+FX3xhQoBAkeI9PrCPjPX/tMKFDANhrDp9YmfF5/SHhQAAxFxAuHT5Q0KACz+Hz+sVf8A7fEQ8KEwCCJzvH5woUAgybecL8v8oUKGIEj5/MxBHiMKFAMmbDr84FP8Q/thQoBDTreXzEDl+E/fCFCgY0eNbe//ALWO/wCkn/40RpYLw+n+QhoUPJ3QjYwX8Mf7fnGBifDM/uV/kIUKKvIxtm3R/wBP5Q0y5/uP+MKFDfgl4Aj8P+34xo4LwTP7k/FMKFAuwyjP8auv/nB9o+BH9qPlChQCZdHhX/Z8lRnD+Iron5woUC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44" name="AutoShape 4" descr="data:image/jpeg;base64,/9j/4AAQSkZJRgABAQAAAQABAAD/2wCEAAkGBxMTEhUUExQWFhUXGB0bGRgYGRsbIBoZHRwaGBscHhoaHCggHxwnHRgcITEhJSkrLy4uFx8zODMsNygtLisBCgoKDg0OGxAQGy0kHyQsLCwuLDQsLCwsLCwsLCwsLC0sLCwsLCwsLCwsLCwsLCwsLSwsNCwsLCwsLCwsLCwsLP/AABEIALEBHQMBIgACEQEDEQH/xAAcAAABBQEBAQAAAAAAAAAAAAADAAECBAUGBwj/xABEEAABAgQDBQYEAwcCBQQDAAABAhEAAyExBBJBBSJRYXEGEzKBkaGxwdHwQuHxFCMzUmJysgeCQ1NzwtJjkrPiFSQ1/8QAGgEAAgMBAQAAAAAAAAAAAAAAAAECAwQFBv/EAC0RAAICAQMDBAEDBAMAAAAAAAABAhEDBBIhBTFBEyJRYXEygaGRseHxFULR/9oADAMBAAIRAxEAPwDOnyi6t0tU7zFgCNeJgUw0y5iWoALEWd6saX5xcmEUNFEcCwckAdbQPMw3QK+IE21I5mMXc6CsGoMA5INLjwv/AFdBw4RUWrwkDMzml7nXjBZqVFQYB9Nb2+QhyKgEUPs7en0hvlFkVtdkpSwAbubKc2b1EMVKJ3Vk6to9/OjuOsEw84MUgEVt5MLXcQOSMrClDRn1fWgH5wrQmubCB0uQ4DcxmJrrVvpEErAqHNDYHiCC5PUROZMVvPWjW6kUItSICUkXDNQk60YOOsMjt+RTpgH4mLF2D1LuL609IEhO8LkmxJuOFDyPpEUTXDEgC3O9WIJ0Agk5GYJbdLtSj6MW1vEH3LVFLuMuakDKKUego5uKcIl3jjKxVUJD38+GnpFNUogtWpYAlutPSLR1ULghxo1h5xWy5RSRJTNW4vTTnXnEkqUoEhm0J4Wb0+EOtYOpNaVZ68r00hjJJIAzB9OluQ1gCgKUZAL/ANT6tY9bxalMRYAZnAbdYhRYtrCnKK0pSLA1D1uH+6QpGHSQoAs1kkMNb8xAhTqrYifwmlWtwYgkw0yWWNSQ9uehvQeUTlynJJLKADj5+kKQ4Lu1710YCnI3ixIqkN3h8QZJBYCpvSo0qB6wMB11Y1D+th7RZmAqcAMX3Samt80V1IclTuSphYaDla/pErIRj5CKJYpDV0BIpRm10tCnK/uHAqJBclizVYj5wJnWCoAVuHoeRtCD+N6hTAV14VqWrWAi0w6AMqsv4i2lQG/OA4kkgAMzl34mrv5PBVpHiBO7QKpXh6gH0hsoy5iaipa2pADFtIlVCRRWpVWDMaNwajD684lKnud8GpehaupL/BrwSUhwwsC7XPX3ERTLaq0O9m9G9axGibSZCUVFqMxA1Y8Dy1jS2Pg8TOzIkSwQDlVMXuJFqJLEkgcvOKONUEylq4AkGg15aR7BsmQhEmWEpCRlBYUDkOT6xh1+rengnFW2VVfDOVH+nMpVVz52a7oISOpDV0vGb2h/02KpajhpzTGAyqSkJWwYPlFFf1R6WgQM0McGPU9SpXu/bwPanwfPm0Nm4rDKTJWnIsVCUkjOaglJFxy52ixsuWpSCooCKlWYKoS9cydKCjaR7ZtfY8nEoyTpYWBUVIIPEKFQeYjgdu9j5uGU+FSqbh1nelCq0KrvBRqoPUvWO9o+rY8tRnxL+CnJjZzaAU3bmL1LMzaD5xETAkks4dgRXiPneLE1SUqKVLyKTUImpUkqSeaqcqRnY5YzlKDVNVNUpBc0BudSOEdlSuqM1VwVtoYnOe4SospVdSC4DJAUCA+puHpE5OHMsZZae8UPGVEhIOmUMb1JfiLtAMMgpSVJ8ZFinKWIJpqQSKA1BPCL+yZu5vZQWBy13QRZ7k8TFgjSmAlQIIpqdTQtu61aIgkMR4SSCFG1R9feDKSVKLbzBrsAbU4FvnAkryjMDvObnTy5/COejrdxYiWrdQwPy5VMCwylGpJKhooiw1B00vFhNxUGt23q1o44gawGUrMVlrW4GoFTXhD8ivholh5uYEi5uwDgBgbVaGkJOZ2DWrpbpzggyh6sSWJo1rcw/wAIJmypqA5D6VIcGvEDSFQt1EDiHckdG4UD0trprAFgrBIBu4Beo6sB+kHExLVF6ukAZfarcjEc5ZTfEeXEip4w6BfQAAag/bW0fleD5G8NFHoKtSmpryMDQWDqNQXahbjpU9IgV1SxNH4OfNveIMsVPgmxBKTcEMaO7Vpr+UH3SkgC13a1ntq9qwIqZRF7ByBYtV2vE0rAapatq+RoCR7ViqnZZ9jFADM5IF6KpU8L2vEJiaBTsbca16N73hGWjTMx11fo328JcxIT/NXQBt25cdfcxJInaCqTVQoSbmnpQtUaQ4RYpygMSGe9GBHlfnAggEPvAjhQvoX84Nh0lKSz5rip6FtPLnArFOkiSpJJzKYu71fQ0qbs/pEgipLnQeeg6V94ispKQWO6SHtyGkMJlAVkhwCqx1YHpyiaRS2G7kVIJygakdTUHUv5QAECgtlrV2PLVgOkTkl3JSkBV6sSSOH04Q0pQJYMATalRqLdYlRFUiaEhioJqLa8d6+pFucPLlU1qQczU0Zx6j7aJIBCaD1Z2td9BrCVODMS9szNU+VSmj04xKity+ACQSWKrk5qch5WiJDS1Cu8basHBJbVzxg2VySwZQNXBcADNUWtBcPOSwLFqjQOQ5LV+/KAe7jgzgrKN2hDeJqu1b1ufQQF8xVZ7j7+7xozJYvWiQSkEWfpwaBpOZYACQ5euW3lS2vKEO01dA5GBSfF4SCADV3Bej2jrdjdrEYcScOpClSxllia4JBdhmS1rBxHL94UlgxGhLa0I4twAguHXvATUshJBChlo1Qd6hL1qIo1WCGWFSXYhduz1xWJQCElQCjYE1P20DTiJZqFpPMEaB+PCKmL2V3kxEzOU5RVvxBmY1YiuoppAMHsUS5PdKIUlJCnYvStyTUt6R5LZBLvyCNBeLQEuVpArUkaBz6CsPKxktXhmIPRQ6D3jnE7Gl4ormomLSCVbrJYLIYr65SLcIIrsiFd2VTVBcsJAUlxmCSSyiSSQXGukWelhSpy5/A+TU21sjDYlPd4hCVhVQDQ0q4LvrpHj3abZX7LjDKUgqBrh1El1J0StTbzKs/CPaJGCVmQpagVIChuhnBbiTwjH7U9npePStBWUrlgBCg4yrNX52Ajb07W+hPbJ3H+32VZIbl9nk0mXMDLUkvdNAkuaFTc3ZuHnFpDXIPBkg06t1gi5U9MyZh8QlAmStUjxBiUqTWjtpziCJeUbyggvboBwMetjJSVoyPuWpA3AAHceb1HtWHEtXhIejBQ1o7P96wRSUgkF0ps40uz1iORnS9GJB4mrD6xkujopWAmLSnLlJehryGp5/CJ5b6l/C+vBxT9IkAlhQmgS7Gjjh6eUMmQymBuDqW5/CJCojhpZUSytdeLO/r8IadMWTvMQ5GtAl3oNaQ8hKCWpQ/ic6AdBxgn7NlIdyK2en4h8faEyV/IKZUMMrGti4bre48oaWSQQAFKrSzav7dKRoJw85agtGFnKS4T3hSzg0fKSCw41jT2f2QnrnDvBkk/iVmAUoD8IAFHLOp3aKcuox41bkiKfBzMpGR6jLrvO7cK3r7RIAEh2SCKEFvUjSkesr2Hh1SzKVKQUEAEEXADDzjnsd2CSmuGXk/9NRJT5EuR7xzsXVsM3tlaJ7kcKjF1dyoPUB+Yq+tbxl7bx0yUpAlnxhWZkgqGUAsHsI18UhQWZcxKpc1L5wWv4swIukveJYnZ0taQlaEEpcgkVqA5BJtQdI6kZq78DlG4+1mVg8aSJKnCe8qvg4BLjnTWHwOLmKTIUSN/MS4Z9QAeYq3OLszAoypQpKciWICqguKFhpEMZh0LISpKFBJokpoAKUZtPgIdxJxhNvuV8TiyUshgsqAzl2S9BTVoNsfFnIorWgqSpSSSnL4audOMGlYRBlKSQGKbULJHF61p6wycEhKcqUMkpVugGr8dfnCtbaBpuX0U9j7ZE1KwspzAghiKoJLP/UDflFTZO2Js1eWYxoVEFOWgdmNczvwFo10YCWCGCHDJDBqM5A6QbD4dFMyUpyJZJ4DVJU9rGkWqSKHFqjNlTycRMS7ZQjKolqFINXpc+0NOxU1E4ZlZUEgAlILuKnM+6p7fnGnPwozE7uYgO1mHhamjxEbMkqVnNVuKvXN0saDrBasTTaVFTaGInpMpKJiAlRyspOYihJLvSzN8YFtvaC8PkSFIJZ1Aht3VrF3NOnKNE4RKinMKhVCxuHDt5taLk/BSipPeBJzJYqIplBs7UvfnEkyMotPjyZm1MYpEl5e8SsAAsN01b29xE9gYwz0qLf8AELNRgGox1+kWjgZaglJSGFQ5IAIsWHQwKRJTLAMvdCySQKs5qRrVn4Qtyqh7XYRSwBoxdmrWzmujw4mAdCBwuHTTlSHmLsXccCNXNgOvJ2iRmAVICQ7E63ccv0iFktvyNLnJYAuUvcMCAK00BiSUmasINQtQS62sSBwu1POIyBcEKUePH86PDrWcqspINOLglQBL+Yr0gne0g+Geo9nJS0YeWlaitQBGZQIJAJAcGrtGnAMLJCEpSmyQwq9Bz1g6Gjw+V7ptkxpaAkWA5ANeJgw8ICKrsiRJihhC82dyKf8AERoGM/DoPeTuZT/iIvh+ljR5525lD/8AJBb/APASnhXMbuGZn9YyETyn8d60D9bgt+cH24tRxmMclGWcACXIy5Es2agsbRTmzgkl9a7vOPc6KO3DBfSMWR+5mjOwZQWWlSVlLkKTlUCbFjVnH6xOcg5UgoNLl7G1yLNWPaMbsyTN/iypa2/mSFfERkYXZmEnhaDIkFKVA7qWqRd2Fbih0ibwlyz/ACjyabIOWxFHBFxVr+b2MDGHLgF0km7EkMxYga849okdmcIh8siXW7pe3M2jlsT2ewa5pElM1gDvAvLSQpikA1JvZxFWfbihuk6SLIZ1J1Rxuw9jS587uVlW8nMoVCggOKqA3XLdax3uz+ymEkl0S/wlJzLWtxzClEE84bs1s2XK73KGmGYrOTUmpyXq2VmFrxttHlNdrZzn7W1H4LGyE+WcpAuxaOVwuxMSJgMzLNLJ/eFZBDVIyeG26/J47AQj6xihneNNLyKzmJWeSkDucql5gQFuApRG8S1E6QVWDnrKVTJSTXwCYwSRl38wAJsadI3Z2HSogqDkFx1grQnqPKXIWc7hNjzFmb+0oQUrLpZRJHEPRhRJYRxO2dizZCihYKkk/u5iQcpD2U3gIBapasermBTpQUkpUAQbg2i/B1CeOVvs/BKMmmePhAFSkktcgijHh5nnFVaAWehAJYPWr0d46Lb2zZqMStK5f7pRzIKAcpFd08CNdK+UYndgEFhzJY7poK+t+MemxzjOKlHyaITuxpZDh2ztQkO1Rw111vEcaSFADzF7+X28RSwJZT0sAz8G86ekTmzlBYBS3TUUqadXiyyTi7tfBOVMCSXSAKg5ejHU8et4UlAZiHzUBayb8W+xDCWPDarjKXzHz19qxJS8wcUAszszMKi5B484mnRTIkqSCxJJBF3YcPpCCQlne7BiS2tQXezeURW5IAIb+UAtRzUvCROSLBmdxXjd+P1iSZFIkuZvEgOAXtUBuL1vDTAFAnKRTeZ6Di3Mw6pZfMwP0ozweS9QEgEgUIqzj7B5Q1LwRkvIJat4JCFDmxOmYUfyeCScOk5XGUkFuBrUtbkzaQxlsScztehHqxZrfZiSZRqSp2salJfeIqKPxfWAL4IDCAhRykACtLE6tz+7xFKBmGY0Y1csbMPm4iyVkjKGepOtKtV7BvaKkxClPoHatWoWLU4VaGH0TRmzJOcDdarhnI92gk1CnJVlop8xcA1oG0Fq6RGXhyWLhqCuoBvGnsTYicStUlasoQ3eABiQXYPaoDEcDFWfJHHG5ETtuzWKGIw8icpGUlDgEktoalndntGs/wAYbDyQkBKQAEgADkKQ6rVjx2RqUm12sQ6jEkvEHaEFvyigCbRSkuTMZhv9dE8IuPFbBAMo0AKzQdW+UWQXDsDyXb04rx+MBSAELSAlhXcfMXZ4BImJJJUX048eGkbfb/CJl40LCW72TUvRSklvC3iZQrwEc1MmEmhYcGtyYR7rRzUsEWvhGLIuWfRa7RkdnpZAWHlEZqd0wApUMA4Lk3jXVGN2cxSliYSEBlMAjL7lKi58hGwiR7R4pbokIoZoVmU5BSgMCQQQczqAEZ+HkzJLpQkLRdNQCOIL0NdecX8TOC56xX92AKgUKt4sbmjegh1R4/rOqlLO8fhGzFFKJze1cUlK+9ClylpS0xLMSgOQQSCFZXej0eCYfaqzkUhYXLmeArQQVVZ3TQA8SLw+2+9AmZsqkJyqSSl6k66MmAy1zBlAQlaClRQrKzEJzGzMCTTpGZRjLGvJcb+GxgUVJLpUGcH2I4iLAjl5m0JylgKl5MpVlJRmzAWqDuuzMesbez5sw5hMADEAM9QwL1satraMubA4qxF4mFDAxKMghoTQ5hCEKyjtbB99KXLBylQor+U6HyMeVIwk5DiYkIKVZVpLVO6wBBdSSC4alY9jKYobW2TJxMsy5qApJ8iDoQRUGOnodd6HtkrT/gnGbXY8oxWHCXNHUHrcEFmccoKiQwbPvFgEnnpmLGO4wvZWTKOVc+bMzBkpmLSWFaJ3X19oLgdmbOkVQJLgtnUQo5v7lax1J9SxL9Cb/Yn6zZ5/ip0mVuZ1BdwkJKlCirM71jbwGwZ06SmbKuUuEzAqW5dt6x58472VjJKicq0EhxQijO8Ek4xCiQkgkXqL3a/20ZcvVcjXshTRW5M4/A9g1iZ3kzEZ6MZaUZU+RdxUfGM6b2UxypgBlyMhVvLTMLtqcpHtzj0gLBAIqOIiYEZl1XUJu2n+wlJo8umbMxEtQlqkzZmrpCSC7kAKJyhidY1MN2VxS0oKpiZZYOCM5TdwA7EgNV+Md60NE5dXytVGkNzbOX2Z2MlynKpsyarQqyAC/wCFKQLl68IwjsPFicUTQhSDmKJiUkJYVqAXStnFmLx6LCiGPqmeLbbuyPk8jxWSVMVLmhfeghOVMpZCv5WIDGhZ7XeOhT2RmzEBl9y4qFJzF9AGXQVbjSO7hjeNGTq2RpbFXyG5s5PZnZhaUvM7sTBRKkgqSAPCoJLbzk0Lxv7N2emSkh86lEqWtTZlqOpYcgOgi2QLxIGMWXU5Ml2wHSIyNpzJveNLzHd4DLZV3/E+Vo1goQwMUwlTsRymNmbQ3gkUqpKgz1olDcmd21i7LkziiWQqYFZVZgqm8PC4OjvG6TAMROShJUosB9+sX+vdJRRJGEmZjErSQ/cvvZ2ztQMNLv1EXuz65xChNllDKdLlNlbzBjRiSKxh7Z2pKw81M/EqIzbsiSC6lEsHyuzip5Zrxz03thjhOM1KpIlt/AXmoKOc6ahXkRQx0Mejy54e2K/PYhKaiXP9TyDiMMAoBYTM3f6S3Lld9Y5hMwEnOxr/AFD/AB5N7RHHLm4jFqxM8pz5AlCEElKBcF1MSb+sRLpJByjWtXdzoCwj0mjwPFhjCXgyzdytH0Uu0YnZsh5gZTjLUlRDVYOpKajzvG4qMPs9PK1znnCblISwTlylySLlzUV5RrIkMSlIxEwDxKSlZ53T8hBWh9rFKZ8stvLSpL8kspvcxGPEdYht1Uvvk2Y3cEIxSw47tapb7p3k8hqPI/GDYjEIlpK5ighIuSWA84ycRtYqyTJcqYtIUzsAClQajl2dqtGbFBtV8lhutGbtmQVoIQWmKok5iglqsFAFqcjD58QvwpSgPXNvn0BA94sSsMxzKOZbM/vQaCINbPd5HRhzVTylKMqhNQlNMwIWQ7qqRmS7cCINNwmK/eHNmzLBSB+FINUsSHe942ZspKgxHQ6g8RwMQw05QOSYXVoqwUPqNRD9d17UhMozkzgDlQp6G4tTdZ7+fnGvh1HKCQxax0h3h4zynu8Ax80Iw0KIIRSx+DUshlACmZ0uWBelaGM1PZoFAlrIKUqJTlzAueLqLjlaN8xSxG05aFZCd5iWY2AJvawPpF+PLlXtgBzWy9jd6lSKIEqaogpzOXKqEZmAcDds3WN0bIcnMUkNQANUlyotrcPS5gCu0CO7mKDFUu6UkVPCzv8AWI7O7TInFQSkpypdzqQcqh5GkaMnryuSXA+TelywAAAwGnKJiM1O0syEKSkOsOyizAXrxipO7RJQVJKVFiQDRiQTuvoWDh7xl9CcuyFRvQwEVdn4ozEJWU5XDsbj2EWHiqqdMVGV2h2wcMlKggrd6DlWJytpkpByvZwDvDMSKj0940JkpKmzAFqhwCx84SUAF2FblvjFynDalXIGbjNsiUnNlUs0BSmrFyOFBTWAYzbikBZCEqISSGUSXASS4Z2rQiNsS0gksHN6XMBXhkOdxNQxoKjgTFkMmNd4gjFm7emBUtIlAlYGpoS9HAIFtTWJp2+6khCHSUqOYlt5NCm13p5QRU3uCtS2EqgQlKRc2ACQ/H1gOP23hZeVUwihGUlBO8pmALeKopGmovtC/wADoLgtrzJodMoIUCApMwkEKICiKJrTXpGjisWlCcyyw0FyTwAuTAUbQlqysSCssAQQSWdmIu0YWK2mqQnEYia5ShClS3LghzVLDddwNTQxBY98uFX0BLaPbKVLX3SlS5KzbvlgP/tS5Hm0Yi+28pKssvvMZNKnC0JCZaRwSVECg845KUhCj3k3IZ6zmWpgfEHyu2gAHlE++yAgMeHAVUG4BvnHpMPScMaszSzPwLEzFrWqdOKlzS4KjVMsXCUcNeFYCvEBi6jUMSwvo/lTW8SRiRUaKrY31VrekQVOqQHJ4cnL9OsdeMVFUUvnkdE5soALUDAMQHsfWGlTk1JVQsxYV+/nCkYl9KAOeL8CKvxrEVqWGCAkD+0q6aUp8IkI+kDGPsDEZ1Th3iV5VAOlBQ1PCQRfm5flGwYyNi9wFzUyXzUKyS9S7ByXgAnt7DZkpWCQZawoMAaHdNzZi/lGaqTOdxNS3/T+eb5R0OLkBaFINlJIPmGjB2avcCFeNACVPQuKOwJuz+cec67hftyr8GnBLiitJ2OnNnmrM1YpveEa0R4QedTEcfiEKlrCVJKkkOEkOGIvyjTjlWKps0mwC0sQlLG7uBvBgI4+KLyW5vsaEdQDT7vDFVeUMlVKMeHOKWz8UqYkqWgoLsHo4/WnlFM4PwMvAxW2oh5SiCxSCoHgU1EWlpe8QUHBB/URVH2uwOM7M9rpmJw09a0pTNl5QwBFVpCkuC9HLO9W0gXZjtaiZj1YaWCUJlt3hKj3i0E51B6M9Hi5tLAyUoVLwuWWSGUiWgkEtQ7oooaE00gWHldyMD3krJNAPgS+RLMpJyuzkig1j0OLBinp8slCr7X+Clv3JGzI2jiji1yVCT3aEpW4zZilRWkcndFYjidtzJeKVLUlBliWFjLmMwlSigJCbO4ix+3JKiqXJmLWQA+TLQEsCpTUDn1hsNsZBn/tMyWgTbJZiQOJU1VfCONcLuca4r9/ktotmSuYkZlKQ48KWBHIqu/RoEdh4clzLBUzZi76/id3+saMKMiyyX6XX4GcftlU7CKky5GHkTZcxRSnM4Uk5VKJLCtAa3gXaXtbLw5l5EyVUUVBQU+dJSyAwdJJUakNTnHYzZCVFJUASkuknQsQ48iYoY/Y0mcrMtIzMRmFCUm4PEUFDwjZi1OJuPqRurv7FTKXaDaeHwmGM5UpDlilBYZphFEvYaueRgW1O0ctGBRi+6SpC+7UU8lkA14hzWL65KUBHeoSoS/AsJ8LjK+XSlHEWf2CSqWmXkSZYIITo4OYU6xFZMUUnJN88/j4Bopy8bMl4QThKQFMFqlpLjKS6mUKFQTV7EiC7K2wZmHOImgS5e8pJP8AyhVKlPYkVaLKMDKTLMoISJZBBQLMbhuETm4WWpHdqSkoYDK1GFg3l7RW5Yndx7u7+vgVGf2S7RpxsgzUpystScruWB3SeqSDG2DFeRhkJKlJSElZBUwZyAwfm3wiw8V5HBzexUgSHKoiTCIhniK7hRVx2FExBQSz8gfYgiMub2ZkqbMpakpUlaUEjKFJAqza5Q/UxuqhjFuPLkhxFjMPa2xUrUJyp01Hd74yqZKVANmy60o1o5jtfgcmBXLVNmTJk/KlKFKSCBmzEJoHHGO3xC8ywhqDeVwZ6DzIfyjy7tpilzdoKdLCSgIl5jdy5VQ2JYcaCOt01Ty5VFvhc/0/yQyuo2ZalsCncYkFg9D5eXvAJhJBJBqCaGl2PO8EMxTlyl3rc30Y20h0S1AhR1swtViBW9vePWowkVkkDLwro1eL8wIEsswKTf0fnEp5DAahXsQG4a384iqYaFWg3hU3euXh9IYB5YNWU5OgBZhzZmtSHl4jKSCpYtYOPKhaIy1bt0kO7kFxdgWLszw82Yl3bRmAcBidDaCwPo8xl7JSrvFlSgXCd0KeocFVgz+cZCcVtNUsj/8AVQsEgL/eKCgPxZCzdCTGbg5m08MsnucLiArxd0DJXx1JBubtaAdM74COfx+HEvEleYtOS2XTOlyTy3fhGZM7ZYpDlezZ5SP+WuXMUwucoLkU0iOM7TSMVKypmKwk9JC0oxKe6Jy6b7Aghw4f2jNrMHrYZQJQbjKzZ+3jiNr4hHfT+7Se9CSBmUkpLkBgHzXTbnHSbI23KxCHlzEk/iSCHSeBHlGDtIpViylMwTJj5kylABmCS6SGcczVzHl9NjcJOMl2NoKRgcdMlhaZuUzFBTON1DO6W1raLs7Z2KK7hQClsSSkkLcWZqAhos9mtqZ0ZFIXLIKsmcNmSCpm4sL8It4jaBfLKHeKJZz4RxL62sOUXSjllPZGKv8AAWkZ2ysBiZE0hQ71BASDnDhmcnMz/lBMJMWuUlCSClJUFq43OVFQ50zWvFpGCKx+9WpdnTZPOgNnGpMaCJLAIGYZbaClOHCOlpum1Lflq/gplm8IrmVlCUoAToModuByjTrxivsaSCqZMUSpedaa2SkKsBo7AxZVKDm5qFZizBqpIehq3nAMRJY97JORazvBSXSXbxDRQs/S9I09Q0882Bwx9yvHNKVs1MsCxk/IhS2JypJbiwdooS9pqTuzEK7ywCQVBb2ZQFCebNFNW3JjKRNws5SgWZKN1SWuJiiEatePKLp2o3P2dmat6J4DtVKmglCVsEFbkM4S+YdQQQ3KK+A7XonJmKEtYCGu285IAc0ejtzEaGCRInJ/hBJSaoUEuhQJLHKeJJ84unBSz/w0sOKR5RCfpQbjKDT/AD2JIqYbailrA7tkKbKvMC7gqFL2EXpU0KejZVZfh9Yz8bhFZ5SZaE924z0DAC3RhZo0ZchKQwDV01MZ8ihSaQyQjO2hJVLSpcmii26ACFVaxIAVW8aeWK89JK5adA6iOlB7n2hQ4dhZzuIwGLKs4CQtmcqajFIDB2NX1ETlbJxKlS1rmlCpcvLuKKgpW8HLsDQguQ7x08Z+2pKigZDMCnoZYcgtR+T3eNENTJvakl9iI7Lw6k5GEwBlbq1ZiHIIq55sHoI1AY5LEYXFKTMQsTGIIWxO9U5TKUC4oz0BgezZ2LQlpiTLSpIQgqUDkUlkuxq5cmv8sTlp3P3blYrOwfjDxgYWTjN7MpDFQpV2dT5Tau75RVlpxYzpSJqir8SylOVyfCwy0Go8xFa09/8AZAdQgcYSzrGLs+XiTOC5lEFJGTUFheuVndmjRx5OUAXUQnyJr7RXLHtdXYyGGQSMyjVZdqUFgKcAPePLu2maXtFQWlJE5AMks1U0IPE1NY9cHCOJ/wBU5skYJXeBKphI7kE72d2cAVpU+UdLpedw1K4u+CGVXE4RUxH9T6kjSuUDzhd4tfTiQBUm9emnExAKIRqzW4h/U9IHUJoEkOMvJqGh849iYSapJQd0VBrZ+YHoPIwBexsRnM6WpBc1SolP4CjxJcMHcPFkEqcgFXEPTQ8XTUNraKuDRPSomXkTLN0KJUU8RmqxPBy2a8OxBsBhigITwGUk0BIoS9z15QdWLCCQ/nxAteB92SCBZ6AkF78Da1QIdeGcAPmFxQtXQN01hUhnusuZuJ/tF7u33WEt6bzA+d+ZPWIyp7JCRcAXHLkK/nE5rHjX6nQ+cMZBJLmvlz4P51gE7Comt3iELHBYCm6PbWLCki2oHwBp0vDk1ZLP7PpzaADGxOzspQuQiWgoJFmGUhrpHFj6wKRJmghapOHnL8SZqT3ZY/7VGzBwa8o15y0imh9fuv20SkzGaurcmv7cYz5NNjm7a5JKbRky9mrU/ehKZYVmEoHMc5cuV0DXLc6xoUysn0bg4ao4hntSLM1IU1RXzp9kQNKAkDKHDO1bk8desWQxRgqiJybIy5Rcu2ti7h2rSnQQ+CrwOhuLO9FWrDy0GtWL+4AtEwgvloQSAeJ6xOhEFlRUzMNXLku9KWYfHlDFO6BlahOUaOHobO9InnNf0fXURIpdvQjjQa8LwwK0pFQyzRqHzqSbksxrE1Ie9HDO/Wvp8YJOckB258tQ7G7e8NKOunLl5fdYTAp4jAOQtCu7mAB1M+a5ZSXqG9Kw0naOUhE4BCiWBfdUeR0PIxoW8uJFz+UJUpKhvbwOhDj53jBrOn4tQvcufknDI4j5HhARSOEmSSe5U6H/AIazx/lV+EUsaRNO0Ej+IDLNt6x6KsY8zqulZcHKVr5NMcikWyNYgRvj+35gwRFQ7/flAZ68pSotlDgngD+cYdjXgkHaHaKW0MaUZSlGcGpYgMka1vFBO3yTNAlE92QlyoDMokBrUu94UcGSXKQG60V8ThErDK0L3jOl7eSqaJaUmxK1EtkYlJ0rVJisO0femX3GUgraYpRG4kKyvfXTrFsdPksDoMkRIjJl7fTMcSU94oLKcuYCgAJU5ozF42GtFM8c4P3DsY25xWnvnQOqvQN8VRaVHG9oe1Jk4wIRJVMCJe+RmDOQbgEG3uIu0+GWVtRQm6OwB1jy/wD1JQDjpBUQf3KiBqGUHuWN/aOg2520lokqMn95iaASTQpUpvHwYKDx55Ows6atc7ELK5ygDRwlKb5EjgC/Vo7XSdHkhP1JcL+f9FWaSqkAXKd2O8LVBADV+VocSyN1dwSS7UHD59Wg5mulIKQ4NVBmqQWH3WJS5oOZJDA1rSoOpGkelMhSZAcOpFa5SHq4DuGZ6tSJS8PNqFTUrllz4WU+liAaikGxeEMxK0pygqSEnMCwSxduFKvpFDDbOXKCxOAUo2mZ1VatP5WhoCxLYu4YMWB9WDB4soU5JTlZgN4jR9CPhwiKJhV/NSgfQfYfyiayQWZupNdbAPyrAB7XstJMuWosTlBduXUl7emkHUDb71+sD2clpSRfdAdgNB9PeJ92CTRm5fr9mAmxpoLUF/0t6QykqoHDnyo/SDA1sTwZmHOGUPUjXjx6QCAiTRi1aDRtIiJY1NLfdIuZRY+/uLxAproR7MGEAAilg+rjQvzhd05rR/s+8FmsKXPH8+EYvayWTg56RmJVKVupvatOvwMAGpMIVQWDEkDj84ihVKFmD8+AMcn/AKc4GTLkkIS0wtmUmRMkhVmpMqSKuRxEVMHsWaMelapDzO8XnmMsfuyVd3lWCJZTlYZCCXrDoKO4Sqhcs4ap16PEgkgP58Cfv5mOB7VYFKtpSpk5BXKCUlP7hc1yFKJAWgtLbdLkGPQgkFmBY8vS5cQAAccWdrn24frClm/BKb83p51jm+2uAkzFSP2mQufJ/ebstClkLITl8NtQ9oxe1ezJp2bhkT3JTMQVky1TsqcihvS0MSxYU1rBQj0XOLULC4rqdYBPnlCCupb8KQSf/brfSOUnbNC9mS5UgKCSEAZUFJDrDqCTUMXNYrYTDYpWAxonImCcVKa5CwMiQpIBdizsIKA7tU0BnYEnX9fKK5m5jkKXBS5Ol2IY9HrHJdo8DKmzsMmbh1LASFTJokrWaMUIBSCBUkl7ZW1jpVYYjGFYBYyQgmtwpRZxYsR6QnEYpuzAKSlrlcMpoB/Yrd5Q8hM4BQJlrBpUFJPF2JHtGjkD0DPX48POHCGrxfn92jLl0eHJ+qKJKckcttnZRmJSCiahKC47qYCBxBlqqRQUjL2hjAJcxNFrUzumahVw5KcpTmpRtY7lUtqG/wAB01hg4DgMNOd/eKP+NxcVfBNZmcPsLbOHmZZS8POE1KMpdBAUC/E1dzfnGzKw2GQd3BrBNTkltUWcOB+ka+LkpmoaYkEDQ15uGt16xWlpmSVoSpWaUtkpJ8SVaBR1SaAG7txeMOr6bKHuxW/lWTjlT7leVhZALpwy0KVXwhJJAN2VeLyJ80u0oJ4Zlf8Ai/xi3rWkZu19sS5JCVqZSiGGhd2BJol2YPrHBalOe1K3/UussDCKL55ilE6JdIHTLX1Mct20x6MAgLkIP7RMUyU7xSpqrUvkALisNP7Wpwozz5cxKFKO+SCST4Uolg5qMxpobxym0NozMTOXiJqe7SdySgllJSK5lNqeHAx19BocjyXkXt/uVZJpLg5zHz5s5Spi5ie8mF3SGSo1ZKZgIKTT8TPlSKxanbQKEJz5lTCWUkunI5qHZiQOrw+LwRObJuzCMqqbqmYAroaO/CIYfC4nKpMxCU5SCxrLUxpl1SRoLWj0iilwZrLABNVEM7VBtqHZjd6cYmhT0AGYuRwIqdag29YZQIKsrkCzWcmod3tS2hhBZCVbhIJ/DeoJpVmr7Q6QmUduonBwhEwABTZCAy3GXMNRlFucNJlqUjMZhWaqzKTlNxdPvasRVilICimZMQoABKVSnSpbWzAMT/bxjRmzireWFJUoV82casKtWAPBBDHKCaqeoBc8POvwgk1wAwDcS9bcHr9Yiy8yQAAXNTSxDBxRoupSg6+n6wwR7PgkjIkhmYEcbCJzEuK6VprEMEQZabWFq6NboYktRYAMGblDRJjoFOVWvcw2QAVFqt5DTziKjV3sLdOWppEk3VccPM/p6wCGEvU5WejffKHKQwo1fnaGEsPpR2tfzhS5ZBLXPkPb4wAEKa9Q3TygcxFQQ7cR+USW+nn6RFVyBQW5N8LQASev0PSvr8IchyW4/evOISkEenK31vD9zl8Nzf05CACaEN0HStvvzh6DT14chCWkG9PT7/SGSUt8P0EADK0IAf43+UMhLBTBn+g/MxMqejfKISwGLl9PlaGBDLmvSsPRm+PH7PvDO1SW/J783iZVXXoSPvSEIjMkgnp9eDw5W7t0HvElI1Fb/AQjJqTofoeHp5wBYNaqkh6aaD7tE0KDGrV+/vnCKBUEE/OBiXcEM+g4wAEIL/HyrDTL0emrerP8oi9/nTrTyMMvkL8fQ+8Ahl35P9axW2pK7yXMSACcp56EpN7v00i3yTwpY8ma0QKgA2oP2WeBodnNbe7VS5OGE3MjvFoCkyyoJKjqz0cVpyjz3aG0lzsOmbPwwVPJKJBWS80rLFkkMUjMVcrR0/anaWGly5mHMtE+cmaTJkUcOEqqGdKd4m0YuDw89UwzZ8wTZ5FEgZUykD8KOhLFQrSObj0cYZZSrm7v/wALnPjuVNm4HugFrKps5/4qyaC7JB8Iq1OsWpo8SSQxGYhtSXLOaeUFmBy+XOS58IAAoRXUHhFaaDlJepANqEC4pZy0b0ioCsqYgAuAC4JqwB43avOBT55JOYFwkPW54s5FbvzgyEgAFLAFizio1tanCGWhkvvVoTlBdVmdvthEuAAYZJKcym5gEF9LcWHzgk1NypiQ1QcodnCmHJ68BA5SWWMwIBSwDVd6UPOJIkqyUT4cwykBwNHBL2PCEFAtnbZlTEgqVlmKFAQQKOzE0INLQ8wOcxQDSxdLuRUe2sWlUSUgZUgCyU2Y6MwLtEFylaJLE0CstDoxIYgweRUDSlQNN2pDqcgNr98YnKxLfiY68/t4l3CiSSClID0rcOd0waRg8xJLPT8IPEwxntGD8EvoPgIrYz/u+cPChjQJdx0Pwi1gvCfvhChQAyA/iDofnB0+FX3xhQoBAkeI9PrCPjPX/tMKFDANhrDp9YmfF5/SHhQAAxFxAuHT5Q0KACz+Hz+sVf8A7fEQ8KEwCCJzvH5woUAgybecL8v8oUKGIEj5/MxBHiMKFAMmbDr84FP8Q/thQoBDTreXzEDl+E/fCFCgY0eNbe//ALWO/wCkn/40RpYLw+n+QhoUPJ3QjYwX8Mf7fnGBifDM/uV/kIUKKvIxtm3R/wBP5Q0y5/uP+MKFDfgl4Aj8P+34xo4LwTP7k/FMKFAuwyjP8auv/nB9o+BH9qPlChQCZdHhX/Z8lRnD+Iron5woUC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46" name="AutoShape 6" descr="data:image/jpeg;base64,/9j/4AAQSkZJRgABAQAAAQABAAD/2wCEAAkGBxMTEhUUExQWFhUXGB0bGRgYGRsbIBoZHRwaGBscHhoaHCggHxwnHRgcITEhJSkrLy4uFx8zODMsNygtLisBCgoKDg0OGxAQGy0kHyQsLCwuLDQsLCwsLCwsLCwsLC0sLCwsLCwsLCwsLCwsLCwsLSwsNCwsLCwsLCwsLCwsLP/AABEIALEBHQMBIgACEQEDEQH/xAAcAAABBQEBAQAAAAAAAAAAAAADAAECBAUGBwj/xABEEAABAgQDBQYEAwcCBQQDAAABAhEAAyExBBJBBSJRYXEGEzKBkaGxwdHwQuHxFCMzUmJysgeCQ1NzwtJjkrPiFSQ1/8QAGgEAAgMBAQAAAAAAAAAAAAAAAAECAwQFBv/EAC0RAAICAQMDBAEDBAMAAAAAAAABAhEDBBIhBTFBEyJRYXEygaGRseHxFULR/9oADAMBAAIRAxEAPwDOnyi6t0tU7zFgCNeJgUw0y5iWoALEWd6saX5xcmEUNFEcCwckAdbQPMw3QK+IE21I5mMXc6CsGoMA5INLjwv/AFdBw4RUWrwkDMzml7nXjBZqVFQYB9Nb2+QhyKgEUPs7en0hvlFkVtdkpSwAbubKc2b1EMVKJ3Vk6to9/OjuOsEw84MUgEVt5MLXcQOSMrClDRn1fWgH5wrQmubCB0uQ4DcxmJrrVvpEErAqHNDYHiCC5PUROZMVvPWjW6kUItSICUkXDNQk60YOOsMjt+RTpgH4mLF2D1LuL609IEhO8LkmxJuOFDyPpEUTXDEgC3O9WIJ0Agk5GYJbdLtSj6MW1vEH3LVFLuMuakDKKUego5uKcIl3jjKxVUJD38+GnpFNUogtWpYAlutPSLR1ULghxo1h5xWy5RSRJTNW4vTTnXnEkqUoEhm0J4Wb0+EOtYOpNaVZ68r00hjJJIAzB9OluQ1gCgKUZAL/ANT6tY9bxalMRYAZnAbdYhRYtrCnKK0pSLA1D1uH+6QpGHSQoAs1kkMNb8xAhTqrYifwmlWtwYgkw0yWWNSQ9uehvQeUTlynJJLKADj5+kKQ4Lu1710YCnI3ixIqkN3h8QZJBYCpvSo0qB6wMB11Y1D+th7RZmAqcAMX3Samt80V1IclTuSphYaDla/pErIRj5CKJYpDV0BIpRm10tCnK/uHAqJBclizVYj5wJnWCoAVuHoeRtCD+N6hTAV14VqWrWAi0w6AMqsv4i2lQG/OA4kkgAMzl34mrv5PBVpHiBO7QKpXh6gH0hsoy5iaipa2pADFtIlVCRRWpVWDMaNwajD684lKnud8GpehaupL/BrwSUhwwsC7XPX3ERTLaq0O9m9G9axGibSZCUVFqMxA1Y8Dy1jS2Pg8TOzIkSwQDlVMXuJFqJLEkgcvOKONUEylq4AkGg15aR7BsmQhEmWEpCRlBYUDkOT6xh1+rengnFW2VVfDOVH+nMpVVz52a7oISOpDV0vGb2h/02KpajhpzTGAyqSkJWwYPlFFf1R6WgQM0McGPU9SpXu/bwPanwfPm0Nm4rDKTJWnIsVCUkjOaglJFxy52ixsuWpSCooCKlWYKoS9cydKCjaR7ZtfY8nEoyTpYWBUVIIPEKFQeYjgdu9j5uGU+FSqbh1nelCq0KrvBRqoPUvWO9o+rY8tRnxL+CnJjZzaAU3bmL1LMzaD5xETAkks4dgRXiPneLE1SUqKVLyKTUImpUkqSeaqcqRnY5YzlKDVNVNUpBc0BudSOEdlSuqM1VwVtoYnOe4SospVdSC4DJAUCA+puHpE5OHMsZZae8UPGVEhIOmUMb1JfiLtAMMgpSVJ8ZFinKWIJpqQSKA1BPCL+yZu5vZQWBy13QRZ7k8TFgjSmAlQIIpqdTQtu61aIgkMR4SSCFG1R9feDKSVKLbzBrsAbU4FvnAkryjMDvObnTy5/COejrdxYiWrdQwPy5VMCwylGpJKhooiw1B00vFhNxUGt23q1o44gawGUrMVlrW4GoFTXhD8ivholh5uYEi5uwDgBgbVaGkJOZ2DWrpbpzggyh6sSWJo1rcw/wAIJmypqA5D6VIcGvEDSFQt1EDiHckdG4UD0trprAFgrBIBu4Beo6sB+kHExLVF6ukAZfarcjEc5ZTfEeXEip4w6BfQAAag/bW0fleD5G8NFHoKtSmpryMDQWDqNQXahbjpU9IgV1SxNH4OfNveIMsVPgmxBKTcEMaO7Vpr+UH3SkgC13a1ntq9qwIqZRF7ByBYtV2vE0rAapatq+RoCR7ViqnZZ9jFADM5IF6KpU8L2vEJiaBTsbca16N73hGWjTMx11fo328JcxIT/NXQBt25cdfcxJInaCqTVQoSbmnpQtUaQ4RYpygMSGe9GBHlfnAggEPvAjhQvoX84Nh0lKSz5rip6FtPLnArFOkiSpJJzKYu71fQ0qbs/pEgipLnQeeg6V94ispKQWO6SHtyGkMJlAVkhwCqx1YHpyiaRS2G7kVIJygakdTUHUv5QAECgtlrV2PLVgOkTkl3JSkBV6sSSOH04Q0pQJYMATalRqLdYlRFUiaEhioJqLa8d6+pFucPLlU1qQczU0Zx6j7aJIBCaD1Z2td9BrCVODMS9szNU+VSmj04xKity+ACQSWKrk5qch5WiJDS1Cu8basHBJbVzxg2VySwZQNXBcADNUWtBcPOSwLFqjQOQ5LV+/KAe7jgzgrKN2hDeJqu1b1ufQQF8xVZ7j7+7xozJYvWiQSkEWfpwaBpOZYACQ5euW3lS2vKEO01dA5GBSfF4SCADV3Bej2jrdjdrEYcScOpClSxllia4JBdhmS1rBxHL94UlgxGhLa0I4twAguHXvATUshJBChlo1Qd6hL1qIo1WCGWFSXYhduz1xWJQCElQCjYE1P20DTiJZqFpPMEaB+PCKmL2V3kxEzOU5RVvxBmY1YiuoppAMHsUS5PdKIUlJCnYvStyTUt6R5LZBLvyCNBeLQEuVpArUkaBz6CsPKxktXhmIPRQ6D3jnE7Gl4ormomLSCVbrJYLIYr65SLcIIrsiFd2VTVBcsJAUlxmCSSyiSSQXGukWelhSpy5/A+TU21sjDYlPd4hCVhVQDQ0q4LvrpHj3abZX7LjDKUgqBrh1El1J0StTbzKs/CPaJGCVmQpagVIChuhnBbiTwjH7U9npePStBWUrlgBCg4yrNX52Ajb07W+hPbJ3H+32VZIbl9nk0mXMDLUkvdNAkuaFTc3ZuHnFpDXIPBkg06t1gi5U9MyZh8QlAmStUjxBiUqTWjtpziCJeUbyggvboBwMetjJSVoyPuWpA3AAHceb1HtWHEtXhIejBQ1o7P96wRSUgkF0ps40uz1iORnS9GJB4mrD6xkujopWAmLSnLlJehryGp5/CJ5b6l/C+vBxT9IkAlhQmgS7Gjjh6eUMmQymBuDqW5/CJCojhpZUSytdeLO/r8IadMWTvMQ5GtAl3oNaQ8hKCWpQ/ic6AdBxgn7NlIdyK2en4h8faEyV/IKZUMMrGti4bre48oaWSQQAFKrSzav7dKRoJw85agtGFnKS4T3hSzg0fKSCw41jT2f2QnrnDvBkk/iVmAUoD8IAFHLOp3aKcuox41bkiKfBzMpGR6jLrvO7cK3r7RIAEh2SCKEFvUjSkesr2Hh1SzKVKQUEAEEXADDzjnsd2CSmuGXk/9NRJT5EuR7xzsXVsM3tlaJ7kcKjF1dyoPUB+Yq+tbxl7bx0yUpAlnxhWZkgqGUAsHsI18UhQWZcxKpc1L5wWv4swIukveJYnZ0taQlaEEpcgkVqA5BJtQdI6kZq78DlG4+1mVg8aSJKnCe8qvg4BLjnTWHwOLmKTIUSN/MS4Z9QAeYq3OLszAoypQpKciWICqguKFhpEMZh0LISpKFBJokpoAKUZtPgIdxJxhNvuV8TiyUshgsqAzl2S9BTVoNsfFnIorWgqSpSSSnL4audOMGlYRBlKSQGKbULJHF61p6wycEhKcqUMkpVugGr8dfnCtbaBpuX0U9j7ZE1KwspzAghiKoJLP/UDflFTZO2Js1eWYxoVEFOWgdmNczvwFo10YCWCGCHDJDBqM5A6QbD4dFMyUpyJZJ4DVJU9rGkWqSKHFqjNlTycRMS7ZQjKolqFINXpc+0NOxU1E4ZlZUEgAlILuKnM+6p7fnGnPwozE7uYgO1mHhamjxEbMkqVnNVuKvXN0saDrBasTTaVFTaGInpMpKJiAlRyspOYihJLvSzN8YFtvaC8PkSFIJZ1Aht3VrF3NOnKNE4RKinMKhVCxuHDt5taLk/BSipPeBJzJYqIplBs7UvfnEkyMotPjyZm1MYpEl5e8SsAAsN01b29xE9gYwz0qLf8AELNRgGox1+kWjgZaglJSGFQ5IAIsWHQwKRJTLAMvdCySQKs5qRrVn4Qtyqh7XYRSwBoxdmrWzmujw4mAdCBwuHTTlSHmLsXccCNXNgOvJ2iRmAVICQ7E63ccv0iFktvyNLnJYAuUvcMCAK00BiSUmasINQtQS62sSBwu1POIyBcEKUePH86PDrWcqspINOLglQBL+Yr0gne0g+Geo9nJS0YeWlaitQBGZQIJAJAcGrtGnAMLJCEpSmyQwq9Bz1g6Gjw+V7ptkxpaAkWA5ANeJgw8ICKrsiRJihhC82dyKf8AERoGM/DoPeTuZT/iIvh+ljR5525lD/8AJBb/APASnhXMbuGZn9YyETyn8d60D9bgt+cH24tRxmMclGWcACXIy5Es2agsbRTmzgkl9a7vOPc6KO3DBfSMWR+5mjOwZQWWlSVlLkKTlUCbFjVnH6xOcg5UgoNLl7G1yLNWPaMbsyTN/iypa2/mSFfERkYXZmEnhaDIkFKVA7qWqRd2Fbih0ibwlyz/ACjyabIOWxFHBFxVr+b2MDGHLgF0km7EkMxYga849okdmcIh8siXW7pe3M2jlsT2ewa5pElM1gDvAvLSQpikA1JvZxFWfbihuk6SLIZ1J1Rxuw9jS587uVlW8nMoVCggOKqA3XLdax3uz+ymEkl0S/wlJzLWtxzClEE84bs1s2XK73KGmGYrOTUmpyXq2VmFrxttHlNdrZzn7W1H4LGyE+WcpAuxaOVwuxMSJgMzLNLJ/eFZBDVIyeG26/J47AQj6xihneNNLyKzmJWeSkDucql5gQFuApRG8S1E6QVWDnrKVTJSTXwCYwSRl38wAJsadI3Z2HSogqDkFx1grQnqPKXIWc7hNjzFmb+0oQUrLpZRJHEPRhRJYRxO2dizZCihYKkk/u5iQcpD2U3gIBapasermBTpQUkpUAQbg2i/B1CeOVvs/BKMmmePhAFSkktcgijHh5nnFVaAWehAJYPWr0d46Lb2zZqMStK5f7pRzIKAcpFd08CNdK+UYndgEFhzJY7poK+t+MemxzjOKlHyaITuxpZDh2ztQkO1Rw111vEcaSFADzF7+X28RSwJZT0sAz8G86ekTmzlBYBS3TUUqadXiyyTi7tfBOVMCSXSAKg5ejHU8et4UlAZiHzUBayb8W+xDCWPDarjKXzHz19qxJS8wcUAszszMKi5B484mnRTIkqSCxJJBF3YcPpCCQlne7BiS2tQXezeURW5IAIb+UAtRzUvCROSLBmdxXjd+P1iSZFIkuZvEgOAXtUBuL1vDTAFAnKRTeZ6Di3Mw6pZfMwP0ozweS9QEgEgUIqzj7B5Q1LwRkvIJat4JCFDmxOmYUfyeCScOk5XGUkFuBrUtbkzaQxlsScztehHqxZrfZiSZRqSp2salJfeIqKPxfWAL4IDCAhRykACtLE6tz+7xFKBmGY0Y1csbMPm4iyVkjKGepOtKtV7BvaKkxClPoHatWoWLU4VaGH0TRmzJOcDdarhnI92gk1CnJVlop8xcA1oG0Fq6RGXhyWLhqCuoBvGnsTYicStUlasoQ3eABiQXYPaoDEcDFWfJHHG5ETtuzWKGIw8icpGUlDgEktoalndntGs/wAYbDyQkBKQAEgADkKQ6rVjx2RqUm12sQ6jEkvEHaEFvyigCbRSkuTMZhv9dE8IuPFbBAMo0AKzQdW+UWQXDsDyXb04rx+MBSAELSAlhXcfMXZ4BImJJJUX048eGkbfb/CJl40LCW72TUvRSklvC3iZQrwEc1MmEmhYcGtyYR7rRzUsEWvhGLIuWfRa7RkdnpZAWHlEZqd0wApUMA4Lk3jXVGN2cxSliYSEBlMAjL7lKi58hGwiR7R4pbokIoZoVmU5BSgMCQQQczqAEZ+HkzJLpQkLRdNQCOIL0NdecX8TOC56xX92AKgUKt4sbmjegh1R4/rOqlLO8fhGzFFKJze1cUlK+9ClylpS0xLMSgOQQSCFZXej0eCYfaqzkUhYXLmeArQQVVZ3TQA8SLw+2+9AmZsqkJyqSSl6k66MmAy1zBlAQlaClRQrKzEJzGzMCTTpGZRjLGvJcb+GxgUVJLpUGcH2I4iLAjl5m0JylgKl5MpVlJRmzAWqDuuzMesbez5sw5hMADEAM9QwL1satraMubA4qxF4mFDAxKMghoTQ5hCEKyjtbB99KXLBylQor+U6HyMeVIwk5DiYkIKVZVpLVO6wBBdSSC4alY9jKYobW2TJxMsy5qApJ8iDoQRUGOnodd6HtkrT/gnGbXY8oxWHCXNHUHrcEFmccoKiQwbPvFgEnnpmLGO4wvZWTKOVc+bMzBkpmLSWFaJ3X19oLgdmbOkVQJLgtnUQo5v7lax1J9SxL9Cb/Yn6zZ5/ip0mVuZ1BdwkJKlCirM71jbwGwZ06SmbKuUuEzAqW5dt6x58472VjJKicq0EhxQijO8Ek4xCiQkgkXqL3a/20ZcvVcjXshTRW5M4/A9g1iZ3kzEZ6MZaUZU+RdxUfGM6b2UxypgBlyMhVvLTMLtqcpHtzj0gLBAIqOIiYEZl1XUJu2n+wlJo8umbMxEtQlqkzZmrpCSC7kAKJyhidY1MN2VxS0oKpiZZYOCM5TdwA7EgNV+Md60NE5dXytVGkNzbOX2Z2MlynKpsyarQqyAC/wCFKQLl68IwjsPFicUTQhSDmKJiUkJYVqAXStnFmLx6LCiGPqmeLbbuyPk8jxWSVMVLmhfeghOVMpZCv5WIDGhZ7XeOhT2RmzEBl9y4qFJzF9AGXQVbjSO7hjeNGTq2RpbFXyG5s5PZnZhaUvM7sTBRKkgqSAPCoJLbzk0Lxv7N2emSkh86lEqWtTZlqOpYcgOgi2QLxIGMWXU5Ml2wHSIyNpzJveNLzHd4DLZV3/E+Vo1goQwMUwlTsRymNmbQ3gkUqpKgz1olDcmd21i7LkziiWQqYFZVZgqm8PC4OjvG6TAMROShJUosB9+sX+vdJRRJGEmZjErSQ/cvvZ2ztQMNLv1EXuz65xChNllDKdLlNlbzBjRiSKxh7Z2pKw81M/EqIzbsiSC6lEsHyuzip5Zrxz03thjhOM1KpIlt/AXmoKOc6ahXkRQx0Mejy54e2K/PYhKaiXP9TyDiMMAoBYTM3f6S3Lld9Y5hMwEnOxr/AFD/AB5N7RHHLm4jFqxM8pz5AlCEElKBcF1MSb+sRLpJByjWtXdzoCwj0mjwPFhjCXgyzdytH0Uu0YnZsh5gZTjLUlRDVYOpKajzvG4qMPs9PK1znnCblISwTlylySLlzUV5RrIkMSlIxEwDxKSlZ53T8hBWh9rFKZ8stvLSpL8kspvcxGPEdYht1Uvvk2Y3cEIxSw47tapb7p3k8hqPI/GDYjEIlpK5ighIuSWA84ycRtYqyTJcqYtIUzsAClQajl2dqtGbFBtV8lhutGbtmQVoIQWmKok5iglqsFAFqcjD58QvwpSgPXNvn0BA94sSsMxzKOZbM/vQaCINbPd5HRhzVTylKMqhNQlNMwIWQ7qqRmS7cCINNwmK/eHNmzLBSB+FINUsSHe942ZspKgxHQ6g8RwMQw05QOSYXVoqwUPqNRD9d17UhMozkzgDlQp6G4tTdZ7+fnGvh1HKCQxax0h3h4zynu8Ax80Iw0KIIRSx+DUshlACmZ0uWBelaGM1PZoFAlrIKUqJTlzAueLqLjlaN8xSxG05aFZCd5iWY2AJvawPpF+PLlXtgBzWy9jd6lSKIEqaogpzOXKqEZmAcDds3WN0bIcnMUkNQANUlyotrcPS5gCu0CO7mKDFUu6UkVPCzv8AWI7O7TInFQSkpypdzqQcqh5GkaMnryuSXA+TelywAAAwGnKJiM1O0syEKSkOsOyizAXrxipO7RJQVJKVFiQDRiQTuvoWDh7xl9CcuyFRvQwEVdn4ozEJWU5XDsbj2EWHiqqdMVGV2h2wcMlKggrd6DlWJytpkpByvZwDvDMSKj0940JkpKmzAFqhwCx84SUAF2FblvjFynDalXIGbjNsiUnNlUs0BSmrFyOFBTWAYzbikBZCEqISSGUSXASS4Z2rQiNsS0gksHN6XMBXhkOdxNQxoKjgTFkMmNd4gjFm7emBUtIlAlYGpoS9HAIFtTWJp2+6khCHSUqOYlt5NCm13p5QRU3uCtS2EqgQlKRc2ACQ/H1gOP23hZeVUwihGUlBO8pmALeKopGmovtC/wADoLgtrzJodMoIUCApMwkEKICiKJrTXpGjisWlCcyyw0FyTwAuTAUbQlqysSCssAQQSWdmIu0YWK2mqQnEYia5ShClS3LghzVLDddwNTQxBY98uFX0BLaPbKVLX3SlS5KzbvlgP/tS5Hm0Yi+28pKssvvMZNKnC0JCZaRwSVECg845KUhCj3k3IZ6zmWpgfEHyu2gAHlE++yAgMeHAVUG4BvnHpMPScMaszSzPwLEzFrWqdOKlzS4KjVMsXCUcNeFYCvEBi6jUMSwvo/lTW8SRiRUaKrY31VrekQVOqQHJ4cnL9OsdeMVFUUvnkdE5soALUDAMQHsfWGlTk1JVQsxYV+/nCkYl9KAOeL8CKvxrEVqWGCAkD+0q6aUp8IkI+kDGPsDEZ1Th3iV5VAOlBQ1PCQRfm5flGwYyNi9wFzUyXzUKyS9S7ByXgAnt7DZkpWCQZawoMAaHdNzZi/lGaqTOdxNS3/T+eb5R0OLkBaFINlJIPmGjB2avcCFeNACVPQuKOwJuz+cec67hftyr8GnBLiitJ2OnNnmrM1YpveEa0R4QedTEcfiEKlrCVJKkkOEkOGIvyjTjlWKps0mwC0sQlLG7uBvBgI4+KLyW5vsaEdQDT7vDFVeUMlVKMeHOKWz8UqYkqWgoLsHo4/WnlFM4PwMvAxW2oh5SiCxSCoHgU1EWlpe8QUHBB/URVH2uwOM7M9rpmJw09a0pTNl5QwBFVpCkuC9HLO9W0gXZjtaiZj1YaWCUJlt3hKj3i0E51B6M9Hi5tLAyUoVLwuWWSGUiWgkEtQ7oooaE00gWHldyMD3krJNAPgS+RLMpJyuzkig1j0OLBinp8slCr7X+Clv3JGzI2jiji1yVCT3aEpW4zZilRWkcndFYjidtzJeKVLUlBliWFjLmMwlSigJCbO4ix+3JKiqXJmLWQA+TLQEsCpTUDn1hsNsZBn/tMyWgTbJZiQOJU1VfCONcLuca4r9/ktotmSuYkZlKQ48KWBHIqu/RoEdh4clzLBUzZi76/id3+saMKMiyyX6XX4GcftlU7CKky5GHkTZcxRSnM4Uk5VKJLCtAa3gXaXtbLw5l5EyVUUVBQU+dJSyAwdJJUakNTnHYzZCVFJUASkuknQsQ48iYoY/Y0mcrMtIzMRmFCUm4PEUFDwjZi1OJuPqRurv7FTKXaDaeHwmGM5UpDlilBYZphFEvYaueRgW1O0ctGBRi+6SpC+7UU8lkA14hzWL65KUBHeoSoS/AsJ8LjK+XSlHEWf2CSqWmXkSZYIITo4OYU6xFZMUUnJN88/j4Bopy8bMl4QThKQFMFqlpLjKS6mUKFQTV7EiC7K2wZmHOImgS5e8pJP8AyhVKlPYkVaLKMDKTLMoISJZBBQLMbhuETm4WWpHdqSkoYDK1GFg3l7RW5Yndx7u7+vgVGf2S7RpxsgzUpystScruWB3SeqSDG2DFeRhkJKlJSElZBUwZyAwfm3wiw8V5HBzexUgSHKoiTCIhniK7hRVx2FExBQSz8gfYgiMub2ZkqbMpakpUlaUEjKFJAqza5Q/UxuqhjFuPLkhxFjMPa2xUrUJyp01Hd74yqZKVANmy60o1o5jtfgcmBXLVNmTJk/KlKFKSCBmzEJoHHGO3xC8ywhqDeVwZ6DzIfyjy7tpilzdoKdLCSgIl5jdy5VQ2JYcaCOt01Ty5VFvhc/0/yQyuo2ZalsCncYkFg9D5eXvAJhJBJBqCaGl2PO8EMxTlyl3rc30Y20h0S1AhR1swtViBW9vePWowkVkkDLwro1eL8wIEsswKTf0fnEp5DAahXsQG4a384iqYaFWg3hU3euXh9IYB5YNWU5OgBZhzZmtSHl4jKSCpYtYOPKhaIy1bt0kO7kFxdgWLszw82Yl3bRmAcBidDaCwPo8xl7JSrvFlSgXCd0KeocFVgz+cZCcVtNUsj/8AVQsEgL/eKCgPxZCzdCTGbg5m08MsnucLiArxd0DJXx1JBubtaAdM74COfx+HEvEleYtOS2XTOlyTy3fhGZM7ZYpDlezZ5SP+WuXMUwucoLkU0iOM7TSMVKypmKwk9JC0oxKe6Jy6b7Aghw4f2jNrMHrYZQJQbjKzZ+3jiNr4hHfT+7Se9CSBmUkpLkBgHzXTbnHSbI23KxCHlzEk/iSCHSeBHlGDtIpViylMwTJj5kylABmCS6SGcczVzHl9NjcJOMl2NoKRgcdMlhaZuUzFBTON1DO6W1raLs7Z2KK7hQClsSSkkLcWZqAhos9mtqZ0ZFIXLIKsmcNmSCpm4sL8It4jaBfLKHeKJZz4RxL62sOUXSjllPZGKv8AAWkZ2ysBiZE0hQ71BASDnDhmcnMz/lBMJMWuUlCSClJUFq43OVFQ50zWvFpGCKx+9WpdnTZPOgNnGpMaCJLAIGYZbaClOHCOlpum1Lflq/gplm8IrmVlCUoAToModuByjTrxivsaSCqZMUSpedaa2SkKsBo7AxZVKDm5qFZizBqpIehq3nAMRJY97JORazvBSXSXbxDRQs/S9I09Q0882Bwx9yvHNKVs1MsCxk/IhS2JypJbiwdooS9pqTuzEK7ywCQVBb2ZQFCebNFNW3JjKRNws5SgWZKN1SWuJiiEatePKLp2o3P2dmat6J4DtVKmglCVsEFbkM4S+YdQQQ3KK+A7XonJmKEtYCGu285IAc0ejtzEaGCRInJ/hBJSaoUEuhQJLHKeJJ84unBSz/w0sOKR5RCfpQbjKDT/AD2JIqYbailrA7tkKbKvMC7gqFL2EXpU0KejZVZfh9Yz8bhFZ5SZaE924z0DAC3RhZo0ZchKQwDV01MZ8ihSaQyQjO2hJVLSpcmii26ACFVaxIAVW8aeWK89JK5adA6iOlB7n2hQ4dhZzuIwGLKs4CQtmcqajFIDB2NX1ETlbJxKlS1rmlCpcvLuKKgpW8HLsDQguQ7x08Z+2pKigZDMCnoZYcgtR+T3eNENTJvakl9iI7Lw6k5GEwBlbq1ZiHIIq55sHoI1AY5LEYXFKTMQsTGIIWxO9U5TKUC4oz0BgezZ2LQlpiTLSpIQgqUDkUlkuxq5cmv8sTlp3P3blYrOwfjDxgYWTjN7MpDFQpV2dT5Tau75RVlpxYzpSJqir8SylOVyfCwy0Go8xFa09/8AZAdQgcYSzrGLs+XiTOC5lEFJGTUFheuVndmjRx5OUAXUQnyJr7RXLHtdXYyGGQSMyjVZdqUFgKcAPePLu2maXtFQWlJE5AMks1U0IPE1NY9cHCOJ/wBU5skYJXeBKphI7kE72d2cAVpU+UdLpedw1K4u+CGVXE4RUxH9T6kjSuUDzhd4tfTiQBUm9emnExAKIRqzW4h/U9IHUJoEkOMvJqGh849iYSapJQd0VBrZ+YHoPIwBexsRnM6WpBc1SolP4CjxJcMHcPFkEqcgFXEPTQ8XTUNraKuDRPSomXkTLN0KJUU8RmqxPBy2a8OxBsBhigITwGUk0BIoS9z15QdWLCCQ/nxAteB92SCBZ6AkF78Da1QIdeGcAPmFxQtXQN01hUhnusuZuJ/tF7u33WEt6bzA+d+ZPWIyp7JCRcAXHLkK/nE5rHjX6nQ+cMZBJLmvlz4P51gE7Comt3iELHBYCm6PbWLCki2oHwBp0vDk1ZLP7PpzaADGxOzspQuQiWgoJFmGUhrpHFj6wKRJmghapOHnL8SZqT3ZY/7VGzBwa8o15y0imh9fuv20SkzGaurcmv7cYz5NNjm7a5JKbRky9mrU/ehKZYVmEoHMc5cuV0DXLc6xoUysn0bg4ao4hntSLM1IU1RXzp9kQNKAkDKHDO1bk8desWQxRgqiJybIy5Rcu2ti7h2rSnQQ+CrwOhuLO9FWrDy0GtWL+4AtEwgvloQSAeJ6xOhEFlRUzMNXLku9KWYfHlDFO6BlahOUaOHobO9InnNf0fXURIpdvQjjQa8LwwK0pFQyzRqHzqSbksxrE1Ie9HDO/Wvp8YJOckB258tQ7G7e8NKOunLl5fdYTAp4jAOQtCu7mAB1M+a5ZSXqG9Kw0naOUhE4BCiWBfdUeR0PIxoW8uJFz+UJUpKhvbwOhDj53jBrOn4tQvcufknDI4j5HhARSOEmSSe5U6H/AIazx/lV+EUsaRNO0Ej+IDLNt6x6KsY8zqulZcHKVr5NMcikWyNYgRvj+35gwRFQ7/flAZ68pSotlDgngD+cYdjXgkHaHaKW0MaUZSlGcGpYgMka1vFBO3yTNAlE92QlyoDMokBrUu94UcGSXKQG60V8ThErDK0L3jOl7eSqaJaUmxK1EtkYlJ0rVJisO0femX3GUgraYpRG4kKyvfXTrFsdPksDoMkRIjJl7fTMcSU94oLKcuYCgAJU5ozF42GtFM8c4P3DsY25xWnvnQOqvQN8VRaVHG9oe1Jk4wIRJVMCJe+RmDOQbgEG3uIu0+GWVtRQm6OwB1jy/wD1JQDjpBUQf3KiBqGUHuWN/aOg2520lokqMn95iaASTQpUpvHwYKDx55Ows6atc7ELK5ygDRwlKb5EjgC/Vo7XSdHkhP1JcL+f9FWaSqkAXKd2O8LVBADV+VocSyN1dwSS7UHD59Wg5mulIKQ4NVBmqQWH3WJS5oOZJDA1rSoOpGkelMhSZAcOpFa5SHq4DuGZ6tSJS8PNqFTUrllz4WU+liAaikGxeEMxK0pygqSEnMCwSxduFKvpFDDbOXKCxOAUo2mZ1VatP5WhoCxLYu4YMWB9WDB4soU5JTlZgN4jR9CPhwiKJhV/NSgfQfYfyiayQWZupNdbAPyrAB7XstJMuWosTlBduXUl7emkHUDb71+sD2clpSRfdAdgNB9PeJ92CTRm5fr9mAmxpoLUF/0t6QykqoHDnyo/SDA1sTwZmHOGUPUjXjx6QCAiTRi1aDRtIiJY1NLfdIuZRY+/uLxAproR7MGEAAilg+rjQvzhd05rR/s+8FmsKXPH8+EYvayWTg56RmJVKVupvatOvwMAGpMIVQWDEkDj84ihVKFmD8+AMcn/AKc4GTLkkIS0wtmUmRMkhVmpMqSKuRxEVMHsWaMelapDzO8XnmMsfuyVd3lWCJZTlYZCCXrDoKO4Sqhcs4ap16PEgkgP58Cfv5mOB7VYFKtpSpk5BXKCUlP7hc1yFKJAWgtLbdLkGPQgkFmBY8vS5cQAAccWdrn24frClm/BKb83p51jm+2uAkzFSP2mQufJ/ebstClkLITl8NtQ9oxe1ezJp2bhkT3JTMQVky1TsqcihvS0MSxYU1rBQj0XOLULC4rqdYBPnlCCupb8KQSf/brfSOUnbNC9mS5UgKCSEAZUFJDrDqCTUMXNYrYTDYpWAxonImCcVKa5CwMiQpIBdizsIKA7tU0BnYEnX9fKK5m5jkKXBS5Ol2IY9HrHJdo8DKmzsMmbh1LASFTJokrWaMUIBSCBUkl7ZW1jpVYYjGFYBYyQgmtwpRZxYsR6QnEYpuzAKSlrlcMpoB/Yrd5Q8hM4BQJlrBpUFJPF2JHtGjkD0DPX48POHCGrxfn92jLl0eHJ+qKJKckcttnZRmJSCiahKC47qYCBxBlqqRQUjL2hjAJcxNFrUzumahVw5KcpTmpRtY7lUtqG/wAB01hg4DgMNOd/eKP+NxcVfBNZmcPsLbOHmZZS8POE1KMpdBAUC/E1dzfnGzKw2GQd3BrBNTkltUWcOB+ka+LkpmoaYkEDQ15uGt16xWlpmSVoSpWaUtkpJ8SVaBR1SaAG7txeMOr6bKHuxW/lWTjlT7leVhZALpwy0KVXwhJJAN2VeLyJ80u0oJ4Zlf8Ai/xi3rWkZu19sS5JCVqZSiGGhd2BJol2YPrHBalOe1K3/UussDCKL55ilE6JdIHTLX1Mct20x6MAgLkIP7RMUyU7xSpqrUvkALisNP7Wpwozz5cxKFKO+SCST4Uolg5qMxpobxym0NozMTOXiJqe7SdySgllJSK5lNqeHAx19BocjyXkXt/uVZJpLg5zHz5s5Spi5ie8mF3SGSo1ZKZgIKTT8TPlSKxanbQKEJz5lTCWUkunI5qHZiQOrw+LwRObJuzCMqqbqmYAroaO/CIYfC4nKpMxCU5SCxrLUxpl1SRoLWj0iilwZrLABNVEM7VBtqHZjd6cYmhT0AGYuRwIqdag29YZQIKsrkCzWcmod3tS2hhBZCVbhIJ/DeoJpVmr7Q6QmUduonBwhEwABTZCAy3GXMNRlFucNJlqUjMZhWaqzKTlNxdPvasRVilICimZMQoABKVSnSpbWzAMT/bxjRmzireWFJUoV82casKtWAPBBDHKCaqeoBc8POvwgk1wAwDcS9bcHr9Yiy8yQAAXNTSxDBxRoupSg6+n6wwR7PgkjIkhmYEcbCJzEuK6VprEMEQZabWFq6NboYktRYAMGblDRJjoFOVWvcw2QAVFqt5DTziKjV3sLdOWppEk3VccPM/p6wCGEvU5WejffKHKQwo1fnaGEsPpR2tfzhS5ZBLXPkPb4wAEKa9Q3TygcxFQQ7cR+USW+nn6RFVyBQW5N8LQASev0PSvr8IchyW4/evOISkEenK31vD9zl8Nzf05CACaEN0HStvvzh6DT14chCWkG9PT7/SGSUt8P0EADK0IAf43+UMhLBTBn+g/MxMqejfKISwGLl9PlaGBDLmvSsPRm+PH7PvDO1SW/J783iZVXXoSPvSEIjMkgnp9eDw5W7t0HvElI1Fb/AQjJqTofoeHp5wBYNaqkh6aaD7tE0KDGrV+/vnCKBUEE/OBiXcEM+g4wAEIL/HyrDTL0emrerP8oi9/nTrTyMMvkL8fQ+8Ahl35P9axW2pK7yXMSACcp56EpN7v00i3yTwpY8ma0QKgA2oP2WeBodnNbe7VS5OGE3MjvFoCkyyoJKjqz0cVpyjz3aG0lzsOmbPwwVPJKJBWS80rLFkkMUjMVcrR0/anaWGly5mHMtE+cmaTJkUcOEqqGdKd4m0YuDw89UwzZ8wTZ5FEgZUykD8KOhLFQrSObj0cYZZSrm7v/wALnPjuVNm4HugFrKps5/4qyaC7JB8Iq1OsWpo8SSQxGYhtSXLOaeUFmBy+XOS58IAAoRXUHhFaaDlJepANqEC4pZy0b0ioCsqYgAuAC4JqwB43avOBT55JOYFwkPW54s5FbvzgyEgAFLAFizio1tanCGWhkvvVoTlBdVmdvthEuAAYZJKcym5gEF9LcWHzgk1NypiQ1QcodnCmHJ68BA5SWWMwIBSwDVd6UPOJIkqyUT4cwykBwNHBL2PCEFAtnbZlTEgqVlmKFAQQKOzE0INLQ8wOcxQDSxdLuRUe2sWlUSUgZUgCyU2Y6MwLtEFylaJLE0CstDoxIYgweRUDSlQNN2pDqcgNr98YnKxLfiY68/t4l3CiSSClID0rcOd0waRg8xJLPT8IPEwxntGD8EvoPgIrYz/u+cPChjQJdx0Pwi1gvCfvhChQAyA/iDofnB0+FX3xhQoBAkeI9PrCPjPX/tMKFDANhrDp9YmfF5/SHhQAAxFxAuHT5Q0KACz+Hz+sVf8A7fEQ8KEwCCJzvH5woUAgybecL8v8oUKGIEj5/MxBHiMKFAMmbDr84FP8Q/thQoBDTreXzEDl+E/fCFCgY0eNbe//ALWO/wCkn/40RpYLw+n+QhoUPJ3QjYwX8Mf7fnGBifDM/uV/kIUKKvIxtm3R/wBP5Q0y5/uP+MKFDfgl4Aj8P+34xo4LwTP7k/FMKFAuwyjP8auv/nB9o+BH9qPlChQCZdHhX/Z8lRnD+Iron5woUC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48" name="AutoShape 8" descr="data:image/jpeg;base64,/9j/4AAQSkZJRgABAQAAAQABAAD/2wCEAAkGBxMTEhUUExQWFhUXGB0bGRgYGRsbIBoZHRwaGBscHhoaHCggHxwnHRgcITEhJSkrLy4uFx8zODMsNygtLisBCgoKDg0OGxAQGy0kHyQsLCwuLDQsLCwsLCwsLCwsLC0sLCwsLCwsLCwsLCwsLCwsLSwsNCwsLCwsLCwsLCwsLP/AABEIALEBHQMBIgACEQEDEQH/xAAcAAABBQEBAQAAAAAAAAAAAAADAAECBAUGBwj/xABEEAABAgQDBQYEAwcCBQQDAAABAhEAAyExBBJBBSJRYXEGEzKBkaGxwdHwQuHxFCMzUmJysgeCQ1NzwtJjkrPiFSQ1/8QAGgEAAgMBAQAAAAAAAAAAAAAAAAECAwQFBv/EAC0RAAICAQMDBAEDBAMAAAAAAAABAhEDBBIhBTFBEyJRYXEygaGRseHxFULR/9oADAMBAAIRAxEAPwDOnyi6t0tU7zFgCNeJgUw0y5iWoALEWd6saX5xcmEUNFEcCwckAdbQPMw3QK+IE21I5mMXc6CsGoMA5INLjwv/AFdBw4RUWrwkDMzml7nXjBZqVFQYB9Nb2+QhyKgEUPs7en0hvlFkVtdkpSwAbubKc2b1EMVKJ3Vk6to9/OjuOsEw84MUgEVt5MLXcQOSMrClDRn1fWgH5wrQmubCB0uQ4DcxmJrrVvpEErAqHNDYHiCC5PUROZMVvPWjW6kUItSICUkXDNQk60YOOsMjt+RTpgH4mLF2D1LuL609IEhO8LkmxJuOFDyPpEUTXDEgC3O9WIJ0Agk5GYJbdLtSj6MW1vEH3LVFLuMuakDKKUego5uKcIl3jjKxVUJD38+GnpFNUogtWpYAlutPSLR1ULghxo1h5xWy5RSRJTNW4vTTnXnEkqUoEhm0J4Wb0+EOtYOpNaVZ68r00hjJJIAzB9OluQ1gCgKUZAL/ANT6tY9bxalMRYAZnAbdYhRYtrCnKK0pSLA1D1uH+6QpGHSQoAs1kkMNb8xAhTqrYifwmlWtwYgkw0yWWNSQ9uehvQeUTlynJJLKADj5+kKQ4Lu1710YCnI3ixIqkN3h8QZJBYCpvSo0qB6wMB11Y1D+th7RZmAqcAMX3Samt80V1IclTuSphYaDla/pErIRj5CKJYpDV0BIpRm10tCnK/uHAqJBclizVYj5wJnWCoAVuHoeRtCD+N6hTAV14VqWrWAi0w6AMqsv4i2lQG/OA4kkgAMzl34mrv5PBVpHiBO7QKpXh6gH0hsoy5iaipa2pADFtIlVCRRWpVWDMaNwajD684lKnud8GpehaupL/BrwSUhwwsC7XPX3ERTLaq0O9m9G9axGibSZCUVFqMxA1Y8Dy1jS2Pg8TOzIkSwQDlVMXuJFqJLEkgcvOKONUEylq4AkGg15aR7BsmQhEmWEpCRlBYUDkOT6xh1+rengnFW2VVfDOVH+nMpVVz52a7oISOpDV0vGb2h/02KpajhpzTGAyqSkJWwYPlFFf1R6WgQM0McGPU9SpXu/bwPanwfPm0Nm4rDKTJWnIsVCUkjOaglJFxy52ixsuWpSCooCKlWYKoS9cydKCjaR7ZtfY8nEoyTpYWBUVIIPEKFQeYjgdu9j5uGU+FSqbh1nelCq0KrvBRqoPUvWO9o+rY8tRnxL+CnJjZzaAU3bmL1LMzaD5xETAkks4dgRXiPneLE1SUqKVLyKTUImpUkqSeaqcqRnY5YzlKDVNVNUpBc0BudSOEdlSuqM1VwVtoYnOe4SospVdSC4DJAUCA+puHpE5OHMsZZae8UPGVEhIOmUMb1JfiLtAMMgpSVJ8ZFinKWIJpqQSKA1BPCL+yZu5vZQWBy13QRZ7k8TFgjSmAlQIIpqdTQtu61aIgkMR4SSCFG1R9feDKSVKLbzBrsAbU4FvnAkryjMDvObnTy5/COejrdxYiWrdQwPy5VMCwylGpJKhooiw1B00vFhNxUGt23q1o44gawGUrMVlrW4GoFTXhD8ivholh5uYEi5uwDgBgbVaGkJOZ2DWrpbpzggyh6sSWJo1rcw/wAIJmypqA5D6VIcGvEDSFQt1EDiHckdG4UD0trprAFgrBIBu4Beo6sB+kHExLVF6ukAZfarcjEc5ZTfEeXEip4w6BfQAAag/bW0fleD5G8NFHoKtSmpryMDQWDqNQXahbjpU9IgV1SxNH4OfNveIMsVPgmxBKTcEMaO7Vpr+UH3SkgC13a1ntq9qwIqZRF7ByBYtV2vE0rAapatq+RoCR7ViqnZZ9jFADM5IF6KpU8L2vEJiaBTsbca16N73hGWjTMx11fo328JcxIT/NXQBt25cdfcxJInaCqTVQoSbmnpQtUaQ4RYpygMSGe9GBHlfnAggEPvAjhQvoX84Nh0lKSz5rip6FtPLnArFOkiSpJJzKYu71fQ0qbs/pEgipLnQeeg6V94ispKQWO6SHtyGkMJlAVkhwCqx1YHpyiaRS2G7kVIJygakdTUHUv5QAECgtlrV2PLVgOkTkl3JSkBV6sSSOH04Q0pQJYMATalRqLdYlRFUiaEhioJqLa8d6+pFucPLlU1qQczU0Zx6j7aJIBCaD1Z2td9BrCVODMS9szNU+VSmj04xKity+ACQSWKrk5qch5WiJDS1Cu8basHBJbVzxg2VySwZQNXBcADNUWtBcPOSwLFqjQOQ5LV+/KAe7jgzgrKN2hDeJqu1b1ufQQF8xVZ7j7+7xozJYvWiQSkEWfpwaBpOZYACQ5euW3lS2vKEO01dA5GBSfF4SCADV3Bej2jrdjdrEYcScOpClSxllia4JBdhmS1rBxHL94UlgxGhLa0I4twAguHXvATUshJBChlo1Qd6hL1qIo1WCGWFSXYhduz1xWJQCElQCjYE1P20DTiJZqFpPMEaB+PCKmL2V3kxEzOU5RVvxBmY1YiuoppAMHsUS5PdKIUlJCnYvStyTUt6R5LZBLvyCNBeLQEuVpArUkaBz6CsPKxktXhmIPRQ6D3jnE7Gl4ormomLSCVbrJYLIYr65SLcIIrsiFd2VTVBcsJAUlxmCSSyiSSQXGukWelhSpy5/A+TU21sjDYlPd4hCVhVQDQ0q4LvrpHj3abZX7LjDKUgqBrh1El1J0StTbzKs/CPaJGCVmQpagVIChuhnBbiTwjH7U9npePStBWUrlgBCg4yrNX52Ajb07W+hPbJ3H+32VZIbl9nk0mXMDLUkvdNAkuaFTc3ZuHnFpDXIPBkg06t1gi5U9MyZh8QlAmStUjxBiUqTWjtpziCJeUbyggvboBwMetjJSVoyPuWpA3AAHceb1HtWHEtXhIejBQ1o7P96wRSUgkF0ps40uz1iORnS9GJB4mrD6xkujopWAmLSnLlJehryGp5/CJ5b6l/C+vBxT9IkAlhQmgS7Gjjh6eUMmQymBuDqW5/CJCojhpZUSytdeLO/r8IadMWTvMQ5GtAl3oNaQ8hKCWpQ/ic6AdBxgn7NlIdyK2en4h8faEyV/IKZUMMrGti4bre48oaWSQQAFKrSzav7dKRoJw85agtGFnKS4T3hSzg0fKSCw41jT2f2QnrnDvBkk/iVmAUoD8IAFHLOp3aKcuox41bkiKfBzMpGR6jLrvO7cK3r7RIAEh2SCKEFvUjSkesr2Hh1SzKVKQUEAEEXADDzjnsd2CSmuGXk/9NRJT5EuR7xzsXVsM3tlaJ7kcKjF1dyoPUB+Yq+tbxl7bx0yUpAlnxhWZkgqGUAsHsI18UhQWZcxKpc1L5wWv4swIukveJYnZ0taQlaEEpcgkVqA5BJtQdI6kZq78DlG4+1mVg8aSJKnCe8qvg4BLjnTWHwOLmKTIUSN/MS4Z9QAeYq3OLszAoypQpKciWICqguKFhpEMZh0LISpKFBJokpoAKUZtPgIdxJxhNvuV8TiyUshgsqAzl2S9BTVoNsfFnIorWgqSpSSSnL4audOMGlYRBlKSQGKbULJHF61p6wycEhKcqUMkpVugGr8dfnCtbaBpuX0U9j7ZE1KwspzAghiKoJLP/UDflFTZO2Js1eWYxoVEFOWgdmNczvwFo10YCWCGCHDJDBqM5A6QbD4dFMyUpyJZJ4DVJU9rGkWqSKHFqjNlTycRMS7ZQjKolqFINXpc+0NOxU1E4ZlZUEgAlILuKnM+6p7fnGnPwozE7uYgO1mHhamjxEbMkqVnNVuKvXN0saDrBasTTaVFTaGInpMpKJiAlRyspOYihJLvSzN8YFtvaC8PkSFIJZ1Aht3VrF3NOnKNE4RKinMKhVCxuHDt5taLk/BSipPeBJzJYqIplBs7UvfnEkyMotPjyZm1MYpEl5e8SsAAsN01b29xE9gYwz0qLf8AELNRgGox1+kWjgZaglJSGFQ5IAIsWHQwKRJTLAMvdCySQKs5qRrVn4Qtyqh7XYRSwBoxdmrWzmujw4mAdCBwuHTTlSHmLsXccCNXNgOvJ2iRmAVICQ7E63ccv0iFktvyNLnJYAuUvcMCAK00BiSUmasINQtQS62sSBwu1POIyBcEKUePH86PDrWcqspINOLglQBL+Yr0gne0g+Geo9nJS0YeWlaitQBGZQIJAJAcGrtGnAMLJCEpSmyQwq9Bz1g6Gjw+V7ptkxpaAkWA5ANeJgw8ICKrsiRJihhC82dyKf8AERoGM/DoPeTuZT/iIvh+ljR5525lD/8AJBb/APASnhXMbuGZn9YyETyn8d60D9bgt+cH24tRxmMclGWcACXIy5Es2agsbRTmzgkl9a7vOPc6KO3DBfSMWR+5mjOwZQWWlSVlLkKTlUCbFjVnH6xOcg5UgoNLl7G1yLNWPaMbsyTN/iypa2/mSFfERkYXZmEnhaDIkFKVA7qWqRd2Fbih0ibwlyz/ACjyabIOWxFHBFxVr+b2MDGHLgF0km7EkMxYga849okdmcIh8siXW7pe3M2jlsT2ewa5pElM1gDvAvLSQpikA1JvZxFWfbihuk6SLIZ1J1Rxuw9jS587uVlW8nMoVCggOKqA3XLdax3uz+ymEkl0S/wlJzLWtxzClEE84bs1s2XK73KGmGYrOTUmpyXq2VmFrxttHlNdrZzn7W1H4LGyE+WcpAuxaOVwuxMSJgMzLNLJ/eFZBDVIyeG26/J47AQj6xihneNNLyKzmJWeSkDucql5gQFuApRG8S1E6QVWDnrKVTJSTXwCYwSRl38wAJsadI3Z2HSogqDkFx1grQnqPKXIWc7hNjzFmb+0oQUrLpZRJHEPRhRJYRxO2dizZCihYKkk/u5iQcpD2U3gIBapasermBTpQUkpUAQbg2i/B1CeOVvs/BKMmmePhAFSkktcgijHh5nnFVaAWehAJYPWr0d46Lb2zZqMStK5f7pRzIKAcpFd08CNdK+UYndgEFhzJY7poK+t+MemxzjOKlHyaITuxpZDh2ztQkO1Rw111vEcaSFADzF7+X28RSwJZT0sAz8G86ekTmzlBYBS3TUUqadXiyyTi7tfBOVMCSXSAKg5ejHU8et4UlAZiHzUBayb8W+xDCWPDarjKXzHz19qxJS8wcUAszszMKi5B484mnRTIkqSCxJJBF3YcPpCCQlne7BiS2tQXezeURW5IAIb+UAtRzUvCROSLBmdxXjd+P1iSZFIkuZvEgOAXtUBuL1vDTAFAnKRTeZ6Di3Mw6pZfMwP0ozweS9QEgEgUIqzj7B5Q1LwRkvIJat4JCFDmxOmYUfyeCScOk5XGUkFuBrUtbkzaQxlsScztehHqxZrfZiSZRqSp2salJfeIqKPxfWAL4IDCAhRykACtLE6tz+7xFKBmGY0Y1csbMPm4iyVkjKGepOtKtV7BvaKkxClPoHatWoWLU4VaGH0TRmzJOcDdarhnI92gk1CnJVlop8xcA1oG0Fq6RGXhyWLhqCuoBvGnsTYicStUlasoQ3eABiQXYPaoDEcDFWfJHHG5ETtuzWKGIw8icpGUlDgEktoalndntGs/wAYbDyQkBKQAEgADkKQ6rVjx2RqUm12sQ6jEkvEHaEFvyigCbRSkuTMZhv9dE8IuPFbBAMo0AKzQdW+UWQXDsDyXb04rx+MBSAELSAlhXcfMXZ4BImJJJUX048eGkbfb/CJl40LCW72TUvRSklvC3iZQrwEc1MmEmhYcGtyYR7rRzUsEWvhGLIuWfRa7RkdnpZAWHlEZqd0wApUMA4Lk3jXVGN2cxSliYSEBlMAjL7lKi58hGwiR7R4pbokIoZoVmU5BSgMCQQQczqAEZ+HkzJLpQkLRdNQCOIL0NdecX8TOC56xX92AKgUKt4sbmjegh1R4/rOqlLO8fhGzFFKJze1cUlK+9ClylpS0xLMSgOQQSCFZXej0eCYfaqzkUhYXLmeArQQVVZ3TQA8SLw+2+9AmZsqkJyqSSl6k66MmAy1zBlAQlaClRQrKzEJzGzMCTTpGZRjLGvJcb+GxgUVJLpUGcH2I4iLAjl5m0JylgKl5MpVlJRmzAWqDuuzMesbez5sw5hMADEAM9QwL1satraMubA4qxF4mFDAxKMghoTQ5hCEKyjtbB99KXLBylQor+U6HyMeVIwk5DiYkIKVZVpLVO6wBBdSSC4alY9jKYobW2TJxMsy5qApJ8iDoQRUGOnodd6HtkrT/gnGbXY8oxWHCXNHUHrcEFmccoKiQwbPvFgEnnpmLGO4wvZWTKOVc+bMzBkpmLSWFaJ3X19oLgdmbOkVQJLgtnUQo5v7lax1J9SxL9Cb/Yn6zZ5/ip0mVuZ1BdwkJKlCirM71jbwGwZ06SmbKuUuEzAqW5dt6x58472VjJKicq0EhxQijO8Ek4xCiQkgkXqL3a/20ZcvVcjXshTRW5M4/A9g1iZ3kzEZ6MZaUZU+RdxUfGM6b2UxypgBlyMhVvLTMLtqcpHtzj0gLBAIqOIiYEZl1XUJu2n+wlJo8umbMxEtQlqkzZmrpCSC7kAKJyhidY1MN2VxS0oKpiZZYOCM5TdwA7EgNV+Md60NE5dXytVGkNzbOX2Z2MlynKpsyarQqyAC/wCFKQLl68IwjsPFicUTQhSDmKJiUkJYVqAXStnFmLx6LCiGPqmeLbbuyPk8jxWSVMVLmhfeghOVMpZCv5WIDGhZ7XeOhT2RmzEBl9y4qFJzF9AGXQVbjSO7hjeNGTq2RpbFXyG5s5PZnZhaUvM7sTBRKkgqSAPCoJLbzk0Lxv7N2emSkh86lEqWtTZlqOpYcgOgi2QLxIGMWXU5Ml2wHSIyNpzJveNLzHd4DLZV3/E+Vo1goQwMUwlTsRymNmbQ3gkUqpKgz1olDcmd21i7LkziiWQqYFZVZgqm8PC4OjvG6TAMROShJUosB9+sX+vdJRRJGEmZjErSQ/cvvZ2ztQMNLv1EXuz65xChNllDKdLlNlbzBjRiSKxh7Z2pKw81M/EqIzbsiSC6lEsHyuzip5Zrxz03thjhOM1KpIlt/AXmoKOc6ahXkRQx0Mejy54e2K/PYhKaiXP9TyDiMMAoBYTM3f6S3Lld9Y5hMwEnOxr/AFD/AB5N7RHHLm4jFqxM8pz5AlCEElKBcF1MSb+sRLpJByjWtXdzoCwj0mjwPFhjCXgyzdytH0Uu0YnZsh5gZTjLUlRDVYOpKajzvG4qMPs9PK1znnCblISwTlylySLlzUV5RrIkMSlIxEwDxKSlZ53T8hBWh9rFKZ8stvLSpL8kspvcxGPEdYht1Uvvk2Y3cEIxSw47tapb7p3k8hqPI/GDYjEIlpK5ighIuSWA84ycRtYqyTJcqYtIUzsAClQajl2dqtGbFBtV8lhutGbtmQVoIQWmKok5iglqsFAFqcjD58QvwpSgPXNvn0BA94sSsMxzKOZbM/vQaCINbPd5HRhzVTylKMqhNQlNMwIWQ7qqRmS7cCINNwmK/eHNmzLBSB+FINUsSHe942ZspKgxHQ6g8RwMQw05QOSYXVoqwUPqNRD9d17UhMozkzgDlQp6G4tTdZ7+fnGvh1HKCQxax0h3h4zynu8Ax80Iw0KIIRSx+DUshlACmZ0uWBelaGM1PZoFAlrIKUqJTlzAueLqLjlaN8xSxG05aFZCd5iWY2AJvawPpF+PLlXtgBzWy9jd6lSKIEqaogpzOXKqEZmAcDds3WN0bIcnMUkNQANUlyotrcPS5gCu0CO7mKDFUu6UkVPCzv8AWI7O7TInFQSkpypdzqQcqh5GkaMnryuSXA+TelywAAAwGnKJiM1O0syEKSkOsOyizAXrxipO7RJQVJKVFiQDRiQTuvoWDh7xl9CcuyFRvQwEVdn4ozEJWU5XDsbj2EWHiqqdMVGV2h2wcMlKggrd6DlWJytpkpByvZwDvDMSKj0940JkpKmzAFqhwCx84SUAF2FblvjFynDalXIGbjNsiUnNlUs0BSmrFyOFBTWAYzbikBZCEqISSGUSXASS4Z2rQiNsS0gksHN6XMBXhkOdxNQxoKjgTFkMmNd4gjFm7emBUtIlAlYGpoS9HAIFtTWJp2+6khCHSUqOYlt5NCm13p5QRU3uCtS2EqgQlKRc2ACQ/H1gOP23hZeVUwihGUlBO8pmALeKopGmovtC/wADoLgtrzJodMoIUCApMwkEKICiKJrTXpGjisWlCcyyw0FyTwAuTAUbQlqysSCssAQQSWdmIu0YWK2mqQnEYia5ShClS3LghzVLDddwNTQxBY98uFX0BLaPbKVLX3SlS5KzbvlgP/tS5Hm0Yi+28pKssvvMZNKnC0JCZaRwSVECg845KUhCj3k3IZ6zmWpgfEHyu2gAHlE++yAgMeHAVUG4BvnHpMPScMaszSzPwLEzFrWqdOKlzS4KjVMsXCUcNeFYCvEBi6jUMSwvo/lTW8SRiRUaKrY31VrekQVOqQHJ4cnL9OsdeMVFUUvnkdE5soALUDAMQHsfWGlTk1JVQsxYV+/nCkYl9KAOeL8CKvxrEVqWGCAkD+0q6aUp8IkI+kDGPsDEZ1Th3iV5VAOlBQ1PCQRfm5flGwYyNi9wFzUyXzUKyS9S7ByXgAnt7DZkpWCQZawoMAaHdNzZi/lGaqTOdxNS3/T+eb5R0OLkBaFINlJIPmGjB2avcCFeNACVPQuKOwJuz+cec67hftyr8GnBLiitJ2OnNnmrM1YpveEa0R4QedTEcfiEKlrCVJKkkOEkOGIvyjTjlWKps0mwC0sQlLG7uBvBgI4+KLyW5vsaEdQDT7vDFVeUMlVKMeHOKWz8UqYkqWgoLsHo4/WnlFM4PwMvAxW2oh5SiCxSCoHgU1EWlpe8QUHBB/URVH2uwOM7M9rpmJw09a0pTNl5QwBFVpCkuC9HLO9W0gXZjtaiZj1YaWCUJlt3hKj3i0E51B6M9Hi5tLAyUoVLwuWWSGUiWgkEtQ7oooaE00gWHldyMD3krJNAPgS+RLMpJyuzkig1j0OLBinp8slCr7X+Clv3JGzI2jiji1yVCT3aEpW4zZilRWkcndFYjidtzJeKVLUlBliWFjLmMwlSigJCbO4ix+3JKiqXJmLWQA+TLQEsCpTUDn1hsNsZBn/tMyWgTbJZiQOJU1VfCONcLuca4r9/ktotmSuYkZlKQ48KWBHIqu/RoEdh4clzLBUzZi76/id3+saMKMiyyX6XX4GcftlU7CKky5GHkTZcxRSnM4Uk5VKJLCtAa3gXaXtbLw5l5EyVUUVBQU+dJSyAwdJJUakNTnHYzZCVFJUASkuknQsQ48iYoY/Y0mcrMtIzMRmFCUm4PEUFDwjZi1OJuPqRurv7FTKXaDaeHwmGM5UpDlilBYZphFEvYaueRgW1O0ctGBRi+6SpC+7UU8lkA14hzWL65KUBHeoSoS/AsJ8LjK+XSlHEWf2CSqWmXkSZYIITo4OYU6xFZMUUnJN88/j4Bopy8bMl4QThKQFMFqlpLjKS6mUKFQTV7EiC7K2wZmHOImgS5e8pJP8AyhVKlPYkVaLKMDKTLMoISJZBBQLMbhuETm4WWpHdqSkoYDK1GFg3l7RW5Yndx7u7+vgVGf2S7RpxsgzUpystScruWB3SeqSDG2DFeRhkJKlJSElZBUwZyAwfm3wiw8V5HBzexUgSHKoiTCIhniK7hRVx2FExBQSz8gfYgiMub2ZkqbMpakpUlaUEjKFJAqza5Q/UxuqhjFuPLkhxFjMPa2xUrUJyp01Hd74yqZKVANmy60o1o5jtfgcmBXLVNmTJk/KlKFKSCBmzEJoHHGO3xC8ywhqDeVwZ6DzIfyjy7tpilzdoKdLCSgIl5jdy5VQ2JYcaCOt01Ty5VFvhc/0/yQyuo2ZalsCncYkFg9D5eXvAJhJBJBqCaGl2PO8EMxTlyl3rc30Y20h0S1AhR1swtViBW9vePWowkVkkDLwro1eL8wIEsswKTf0fnEp5DAahXsQG4a384iqYaFWg3hU3euXh9IYB5YNWU5OgBZhzZmtSHl4jKSCpYtYOPKhaIy1bt0kO7kFxdgWLszw82Yl3bRmAcBidDaCwPo8xl7JSrvFlSgXCd0KeocFVgz+cZCcVtNUsj/8AVQsEgL/eKCgPxZCzdCTGbg5m08MsnucLiArxd0DJXx1JBubtaAdM74COfx+HEvEleYtOS2XTOlyTy3fhGZM7ZYpDlezZ5SP+WuXMUwucoLkU0iOM7TSMVKypmKwk9JC0oxKe6Jy6b7Aghw4f2jNrMHrYZQJQbjKzZ+3jiNr4hHfT+7Se9CSBmUkpLkBgHzXTbnHSbI23KxCHlzEk/iSCHSeBHlGDtIpViylMwTJj5kylABmCS6SGcczVzHl9NjcJOMl2NoKRgcdMlhaZuUzFBTON1DO6W1raLs7Z2KK7hQClsSSkkLcWZqAhos9mtqZ0ZFIXLIKsmcNmSCpm4sL8It4jaBfLKHeKJZz4RxL62sOUXSjllPZGKv8AAWkZ2ysBiZE0hQ71BASDnDhmcnMz/lBMJMWuUlCSClJUFq43OVFQ50zWvFpGCKx+9WpdnTZPOgNnGpMaCJLAIGYZbaClOHCOlpum1Lflq/gplm8IrmVlCUoAToModuByjTrxivsaSCqZMUSpedaa2SkKsBo7AxZVKDm5qFZizBqpIehq3nAMRJY97JORazvBSXSXbxDRQs/S9I09Q0882Bwx9yvHNKVs1MsCxk/IhS2JypJbiwdooS9pqTuzEK7ywCQVBb2ZQFCebNFNW3JjKRNws5SgWZKN1SWuJiiEatePKLp2o3P2dmat6J4DtVKmglCVsEFbkM4S+YdQQQ3KK+A7XonJmKEtYCGu285IAc0ejtzEaGCRInJ/hBJSaoUEuhQJLHKeJJ84unBSz/w0sOKR5RCfpQbjKDT/AD2JIqYbailrA7tkKbKvMC7gqFL2EXpU0KejZVZfh9Yz8bhFZ5SZaE924z0DAC3RhZo0ZchKQwDV01MZ8ihSaQyQjO2hJVLSpcmii26ACFVaxIAVW8aeWK89JK5adA6iOlB7n2hQ4dhZzuIwGLKs4CQtmcqajFIDB2NX1ETlbJxKlS1rmlCpcvLuKKgpW8HLsDQguQ7x08Z+2pKigZDMCnoZYcgtR+T3eNENTJvakl9iI7Lw6k5GEwBlbq1ZiHIIq55sHoI1AY5LEYXFKTMQsTGIIWxO9U5TKUC4oz0BgezZ2LQlpiTLSpIQgqUDkUlkuxq5cmv8sTlp3P3blYrOwfjDxgYWTjN7MpDFQpV2dT5Tau75RVlpxYzpSJqir8SylOVyfCwy0Go8xFa09/8AZAdQgcYSzrGLs+XiTOC5lEFJGTUFheuVndmjRx5OUAXUQnyJr7RXLHtdXYyGGQSMyjVZdqUFgKcAPePLu2maXtFQWlJE5AMks1U0IPE1NY9cHCOJ/wBU5skYJXeBKphI7kE72d2cAVpU+UdLpedw1K4u+CGVXE4RUxH9T6kjSuUDzhd4tfTiQBUm9emnExAKIRqzW4h/U9IHUJoEkOMvJqGh849iYSapJQd0VBrZ+YHoPIwBexsRnM6WpBc1SolP4CjxJcMHcPFkEqcgFXEPTQ8XTUNraKuDRPSomXkTLN0KJUU8RmqxPBy2a8OxBsBhigITwGUk0BIoS9z15QdWLCCQ/nxAteB92SCBZ6AkF78Da1QIdeGcAPmFxQtXQN01hUhnusuZuJ/tF7u33WEt6bzA+d+ZPWIyp7JCRcAXHLkK/nE5rHjX6nQ+cMZBJLmvlz4P51gE7Comt3iELHBYCm6PbWLCki2oHwBp0vDk1ZLP7PpzaADGxOzspQuQiWgoJFmGUhrpHFj6wKRJmghapOHnL8SZqT3ZY/7VGzBwa8o15y0imh9fuv20SkzGaurcmv7cYz5NNjm7a5JKbRky9mrU/ehKZYVmEoHMc5cuV0DXLc6xoUysn0bg4ao4hntSLM1IU1RXzp9kQNKAkDKHDO1bk8desWQxRgqiJybIy5Rcu2ti7h2rSnQQ+CrwOhuLO9FWrDy0GtWL+4AtEwgvloQSAeJ6xOhEFlRUzMNXLku9KWYfHlDFO6BlahOUaOHobO9InnNf0fXURIpdvQjjQa8LwwK0pFQyzRqHzqSbksxrE1Ie9HDO/Wvp8YJOckB258tQ7G7e8NKOunLl5fdYTAp4jAOQtCu7mAB1M+a5ZSXqG9Kw0naOUhE4BCiWBfdUeR0PIxoW8uJFz+UJUpKhvbwOhDj53jBrOn4tQvcufknDI4j5HhARSOEmSSe5U6H/AIazx/lV+EUsaRNO0Ej+IDLNt6x6KsY8zqulZcHKVr5NMcikWyNYgRvj+35gwRFQ7/flAZ68pSotlDgngD+cYdjXgkHaHaKW0MaUZSlGcGpYgMka1vFBO3yTNAlE92QlyoDMokBrUu94UcGSXKQG60V8ThErDK0L3jOl7eSqaJaUmxK1EtkYlJ0rVJisO0femX3GUgraYpRG4kKyvfXTrFsdPksDoMkRIjJl7fTMcSU94oLKcuYCgAJU5ozF42GtFM8c4P3DsY25xWnvnQOqvQN8VRaVHG9oe1Jk4wIRJVMCJe+RmDOQbgEG3uIu0+GWVtRQm6OwB1jy/wD1JQDjpBUQf3KiBqGUHuWN/aOg2520lokqMn95iaASTQpUpvHwYKDx55Ows6atc7ELK5ygDRwlKb5EjgC/Vo7XSdHkhP1JcL+f9FWaSqkAXKd2O8LVBADV+VocSyN1dwSS7UHD59Wg5mulIKQ4NVBmqQWH3WJS5oOZJDA1rSoOpGkelMhSZAcOpFa5SHq4DuGZ6tSJS8PNqFTUrllz4WU+liAaikGxeEMxK0pygqSEnMCwSxduFKvpFDDbOXKCxOAUo2mZ1VatP5WhoCxLYu4YMWB9WDB4soU5JTlZgN4jR9CPhwiKJhV/NSgfQfYfyiayQWZupNdbAPyrAB7XstJMuWosTlBduXUl7emkHUDb71+sD2clpSRfdAdgNB9PeJ92CTRm5fr9mAmxpoLUF/0t6QykqoHDnyo/SDA1sTwZmHOGUPUjXjx6QCAiTRi1aDRtIiJY1NLfdIuZRY+/uLxAproR7MGEAAilg+rjQvzhd05rR/s+8FmsKXPH8+EYvayWTg56RmJVKVupvatOvwMAGpMIVQWDEkDj84ihVKFmD8+AMcn/AKc4GTLkkIS0wtmUmRMkhVmpMqSKuRxEVMHsWaMelapDzO8XnmMsfuyVd3lWCJZTlYZCCXrDoKO4Sqhcs4ap16PEgkgP58Cfv5mOB7VYFKtpSpk5BXKCUlP7hc1yFKJAWgtLbdLkGPQgkFmBY8vS5cQAAccWdrn24frClm/BKb83p51jm+2uAkzFSP2mQufJ/ebstClkLITl8NtQ9oxe1ezJp2bhkT3JTMQVky1TsqcihvS0MSxYU1rBQj0XOLULC4rqdYBPnlCCupb8KQSf/brfSOUnbNC9mS5UgKCSEAZUFJDrDqCTUMXNYrYTDYpWAxonImCcVKa5CwMiQpIBdizsIKA7tU0BnYEnX9fKK5m5jkKXBS5Ol2IY9HrHJdo8DKmzsMmbh1LASFTJokrWaMUIBSCBUkl7ZW1jpVYYjGFYBYyQgmtwpRZxYsR6QnEYpuzAKSlrlcMpoB/Yrd5Q8hM4BQJlrBpUFJPF2JHtGjkD0DPX48POHCGrxfn92jLl0eHJ+qKJKckcttnZRmJSCiahKC47qYCBxBlqqRQUjL2hjAJcxNFrUzumahVw5KcpTmpRtY7lUtqG/wAB01hg4DgMNOd/eKP+NxcVfBNZmcPsLbOHmZZS8POE1KMpdBAUC/E1dzfnGzKw2GQd3BrBNTkltUWcOB+ka+LkpmoaYkEDQ15uGt16xWlpmSVoSpWaUtkpJ8SVaBR1SaAG7txeMOr6bKHuxW/lWTjlT7leVhZALpwy0KVXwhJJAN2VeLyJ80u0oJ4Zlf8Ai/xi3rWkZu19sS5JCVqZSiGGhd2BJol2YPrHBalOe1K3/UussDCKL55ilE6JdIHTLX1Mct20x6MAgLkIP7RMUyU7xSpqrUvkALisNP7Wpwozz5cxKFKO+SCST4Uolg5qMxpobxym0NozMTOXiJqe7SdySgllJSK5lNqeHAx19BocjyXkXt/uVZJpLg5zHz5s5Spi5ie8mF3SGSo1ZKZgIKTT8TPlSKxanbQKEJz5lTCWUkunI5qHZiQOrw+LwRObJuzCMqqbqmYAroaO/CIYfC4nKpMxCU5SCxrLUxpl1SRoLWj0iilwZrLABNVEM7VBtqHZjd6cYmhT0AGYuRwIqdag29YZQIKsrkCzWcmod3tS2hhBZCVbhIJ/DeoJpVmr7Q6QmUduonBwhEwABTZCAy3GXMNRlFucNJlqUjMZhWaqzKTlNxdPvasRVilICimZMQoABKVSnSpbWzAMT/bxjRmzireWFJUoV82casKtWAPBBDHKCaqeoBc8POvwgk1wAwDcS9bcHr9Yiy8yQAAXNTSxDBxRoupSg6+n6wwR7PgkjIkhmYEcbCJzEuK6VprEMEQZabWFq6NboYktRYAMGblDRJjoFOVWvcw2QAVFqt5DTziKjV3sLdOWppEk3VccPM/p6wCGEvU5WejffKHKQwo1fnaGEsPpR2tfzhS5ZBLXPkPb4wAEKa9Q3TygcxFQQ7cR+USW+nn6RFVyBQW5N8LQASev0PSvr8IchyW4/evOISkEenK31vD9zl8Nzf05CACaEN0HStvvzh6DT14chCWkG9PT7/SGSUt8P0EADK0IAf43+UMhLBTBn+g/MxMqejfKISwGLl9PlaGBDLmvSsPRm+PH7PvDO1SW/J783iZVXXoSPvSEIjMkgnp9eDw5W7t0HvElI1Fb/AQjJqTofoeHp5wBYNaqkh6aaD7tE0KDGrV+/vnCKBUEE/OBiXcEM+g4wAEIL/HyrDTL0emrerP8oi9/nTrTyMMvkL8fQ+8Ahl35P9axW2pK7yXMSACcp56EpN7v00i3yTwpY8ma0QKgA2oP2WeBodnNbe7VS5OGE3MjvFoCkyyoJKjqz0cVpyjz3aG0lzsOmbPwwVPJKJBWS80rLFkkMUjMVcrR0/anaWGly5mHMtE+cmaTJkUcOEqqGdKd4m0YuDw89UwzZ8wTZ5FEgZUykD8KOhLFQrSObj0cYZZSrm7v/wALnPjuVNm4HugFrKps5/4qyaC7JB8Iq1OsWpo8SSQxGYhtSXLOaeUFmBy+XOS58IAAoRXUHhFaaDlJepANqEC4pZy0b0ioCsqYgAuAC4JqwB43avOBT55JOYFwkPW54s5FbvzgyEgAFLAFizio1tanCGWhkvvVoTlBdVmdvthEuAAYZJKcym5gEF9LcWHzgk1NypiQ1QcodnCmHJ68BA5SWWMwIBSwDVd6UPOJIkqyUT4cwykBwNHBL2PCEFAtnbZlTEgqVlmKFAQQKOzE0INLQ8wOcxQDSxdLuRUe2sWlUSUgZUgCyU2Y6MwLtEFylaJLE0CstDoxIYgweRUDSlQNN2pDqcgNr98YnKxLfiY68/t4l3CiSSClID0rcOd0waRg8xJLPT8IPEwxntGD8EvoPgIrYz/u+cPChjQJdx0Pwi1gvCfvhChQAyA/iDofnB0+FX3xhQoBAkeI9PrCPjPX/tMKFDANhrDp9YmfF5/SHhQAAxFxAuHT5Q0KACz+Hz+sVf8A7fEQ8KEwCCJzvH5woUAgybecL8v8oUKGIEj5/MxBHiMKFAMmbDr84FP8Q/thQoBDTreXzEDl+E/fCFCgY0eNbe//ALWO/wCkn/40RpYLw+n+QhoUPJ3QjYwX8Mf7fnGBifDM/uV/kIUKKvIxtm3R/wBP5Q0y5/uP+MKFDfgl4Aj8P+34xo4LwTP7k/FMKFAuwyjP8auv/nB9o+BH9qPlChQCZdHhX/Z8lRnD+Iron5woUC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50" name="AutoShape 10" descr="data:image/jpeg;base64,/9j/4AAQSkZJRgABAQAAAQABAAD/2wCEAAkGBxMTEhUUExQWFhUXGB0bGRgYGRsbIBoZHRwaGBscHhoaHCggHxwnHRgcITEhJSkrLy4uFx8zODMsNygtLisBCgoKDg0OGxAQGy0kHyQsLCwuLDQsLCwsLCwsLCwsLC0sLCwsLCwsLCwsLCwsLCwsLSwsNCwsLCwsLCwsLCwsLP/AABEIALEBHQMBIgACEQEDEQH/xAAcAAABBQEBAQAAAAAAAAAAAAADAAECBAUGBwj/xABEEAABAgQDBQYEAwcCBQQDAAABAhEAAyExBBJBBSJRYXEGEzKBkaGxwdHwQuHxFCMzUmJysgeCQ1NzwtJjkrPiFSQ1/8QAGgEAAgMBAQAAAAAAAAAAAAAAAAECAwQFBv/EAC0RAAICAQMDBAEDBAMAAAAAAAABAhEDBBIhBTFBEyJRYXEygaGRseHxFULR/9oADAMBAAIRAxEAPwDOnyi6t0tU7zFgCNeJgUw0y5iWoALEWd6saX5xcmEUNFEcCwckAdbQPMw3QK+IE21I5mMXc6CsGoMA5INLjwv/AFdBw4RUWrwkDMzml7nXjBZqVFQYB9Nb2+QhyKgEUPs7en0hvlFkVtdkpSwAbubKc2b1EMVKJ3Vk6to9/OjuOsEw84MUgEVt5MLXcQOSMrClDRn1fWgH5wrQmubCB0uQ4DcxmJrrVvpEErAqHNDYHiCC5PUROZMVvPWjW6kUItSICUkXDNQk60YOOsMjt+RTpgH4mLF2D1LuL609IEhO8LkmxJuOFDyPpEUTXDEgC3O9WIJ0Agk5GYJbdLtSj6MW1vEH3LVFLuMuakDKKUego5uKcIl3jjKxVUJD38+GnpFNUogtWpYAlutPSLR1ULghxo1h5xWy5RSRJTNW4vTTnXnEkqUoEhm0J4Wb0+EOtYOpNaVZ68r00hjJJIAzB9OluQ1gCgKUZAL/ANT6tY9bxalMRYAZnAbdYhRYtrCnKK0pSLA1D1uH+6QpGHSQoAs1kkMNb8xAhTqrYifwmlWtwYgkw0yWWNSQ9uehvQeUTlynJJLKADj5+kKQ4Lu1710YCnI3ixIqkN3h8QZJBYCpvSo0qB6wMB11Y1D+th7RZmAqcAMX3Samt80V1IclTuSphYaDla/pErIRj5CKJYpDV0BIpRm10tCnK/uHAqJBclizVYj5wJnWCoAVuHoeRtCD+N6hTAV14VqWrWAi0w6AMqsv4i2lQG/OA4kkgAMzl34mrv5PBVpHiBO7QKpXh6gH0hsoy5iaipa2pADFtIlVCRRWpVWDMaNwajD684lKnud8GpehaupL/BrwSUhwwsC7XPX3ERTLaq0O9m9G9axGibSZCUVFqMxA1Y8Dy1jS2Pg8TOzIkSwQDlVMXuJFqJLEkgcvOKONUEylq4AkGg15aR7BsmQhEmWEpCRlBYUDkOT6xh1+rengnFW2VVfDOVH+nMpVVz52a7oISOpDV0vGb2h/02KpajhpzTGAyqSkJWwYPlFFf1R6WgQM0McGPU9SpXu/bwPanwfPm0Nm4rDKTJWnIsVCUkjOaglJFxy52ixsuWpSCooCKlWYKoS9cydKCjaR7ZtfY8nEoyTpYWBUVIIPEKFQeYjgdu9j5uGU+FSqbh1nelCq0KrvBRqoPUvWO9o+rY8tRnxL+CnJjZzaAU3bmL1LMzaD5xETAkks4dgRXiPneLE1SUqKVLyKTUImpUkqSeaqcqRnY5YzlKDVNVNUpBc0BudSOEdlSuqM1VwVtoYnOe4SospVdSC4DJAUCA+puHpE5OHMsZZae8UPGVEhIOmUMb1JfiLtAMMgpSVJ8ZFinKWIJpqQSKA1BPCL+yZu5vZQWBy13QRZ7k8TFgjSmAlQIIpqdTQtu61aIgkMR4SSCFG1R9feDKSVKLbzBrsAbU4FvnAkryjMDvObnTy5/COejrdxYiWrdQwPy5VMCwylGpJKhooiw1B00vFhNxUGt23q1o44gawGUrMVlrW4GoFTXhD8ivholh5uYEi5uwDgBgbVaGkJOZ2DWrpbpzggyh6sSWJo1rcw/wAIJmypqA5D6VIcGvEDSFQt1EDiHckdG4UD0trprAFgrBIBu4Beo6sB+kHExLVF6ukAZfarcjEc5ZTfEeXEip4w6BfQAAag/bW0fleD5G8NFHoKtSmpryMDQWDqNQXahbjpU9IgV1SxNH4OfNveIMsVPgmxBKTcEMaO7Vpr+UH3SkgC13a1ntq9qwIqZRF7ByBYtV2vE0rAapatq+RoCR7ViqnZZ9jFADM5IF6KpU8L2vEJiaBTsbca16N73hGWjTMx11fo328JcxIT/NXQBt25cdfcxJInaCqTVQoSbmnpQtUaQ4RYpygMSGe9GBHlfnAggEPvAjhQvoX84Nh0lKSz5rip6FtPLnArFOkiSpJJzKYu71fQ0qbs/pEgipLnQeeg6V94ispKQWO6SHtyGkMJlAVkhwCqx1YHpyiaRS2G7kVIJygakdTUHUv5QAECgtlrV2PLVgOkTkl3JSkBV6sSSOH04Q0pQJYMATalRqLdYlRFUiaEhioJqLa8d6+pFucPLlU1qQczU0Zx6j7aJIBCaD1Z2td9BrCVODMS9szNU+VSmj04xKity+ACQSWKrk5qch5WiJDS1Cu8basHBJbVzxg2VySwZQNXBcADNUWtBcPOSwLFqjQOQ5LV+/KAe7jgzgrKN2hDeJqu1b1ufQQF8xVZ7j7+7xozJYvWiQSkEWfpwaBpOZYACQ5euW3lS2vKEO01dA5GBSfF4SCADV3Bej2jrdjdrEYcScOpClSxllia4JBdhmS1rBxHL94UlgxGhLa0I4twAguHXvATUshJBChlo1Qd6hL1qIo1WCGWFSXYhduz1xWJQCElQCjYE1P20DTiJZqFpPMEaB+PCKmL2V3kxEzOU5RVvxBmY1YiuoppAMHsUS5PdKIUlJCnYvStyTUt6R5LZBLvyCNBeLQEuVpArUkaBz6CsPKxktXhmIPRQ6D3jnE7Gl4ormomLSCVbrJYLIYr65SLcIIrsiFd2VTVBcsJAUlxmCSSyiSSQXGukWelhSpy5/A+TU21sjDYlPd4hCVhVQDQ0q4LvrpHj3abZX7LjDKUgqBrh1El1J0StTbzKs/CPaJGCVmQpagVIChuhnBbiTwjH7U9npePStBWUrlgBCg4yrNX52Ajb07W+hPbJ3H+32VZIbl9nk0mXMDLUkvdNAkuaFTc3ZuHnFpDXIPBkg06t1gi5U9MyZh8QlAmStUjxBiUqTWjtpziCJeUbyggvboBwMetjJSVoyPuWpA3AAHceb1HtWHEtXhIejBQ1o7P96wRSUgkF0ps40uz1iORnS9GJB4mrD6xkujopWAmLSnLlJehryGp5/CJ5b6l/C+vBxT9IkAlhQmgS7Gjjh6eUMmQymBuDqW5/CJCojhpZUSytdeLO/r8IadMWTvMQ5GtAl3oNaQ8hKCWpQ/ic6AdBxgn7NlIdyK2en4h8faEyV/IKZUMMrGti4bre48oaWSQQAFKrSzav7dKRoJw85agtGFnKS4T3hSzg0fKSCw41jT2f2QnrnDvBkk/iVmAUoD8IAFHLOp3aKcuox41bkiKfBzMpGR6jLrvO7cK3r7RIAEh2SCKEFvUjSkesr2Hh1SzKVKQUEAEEXADDzjnsd2CSmuGXk/9NRJT5EuR7xzsXVsM3tlaJ7kcKjF1dyoPUB+Yq+tbxl7bx0yUpAlnxhWZkgqGUAsHsI18UhQWZcxKpc1L5wWv4swIukveJYnZ0taQlaEEpcgkVqA5BJtQdI6kZq78DlG4+1mVg8aSJKnCe8qvg4BLjnTWHwOLmKTIUSN/MS4Z9QAeYq3OLszAoypQpKciWICqguKFhpEMZh0LISpKFBJokpoAKUZtPgIdxJxhNvuV8TiyUshgsqAzl2S9BTVoNsfFnIorWgqSpSSSnL4audOMGlYRBlKSQGKbULJHF61p6wycEhKcqUMkpVugGr8dfnCtbaBpuX0U9j7ZE1KwspzAghiKoJLP/UDflFTZO2Js1eWYxoVEFOWgdmNczvwFo10YCWCGCHDJDBqM5A6QbD4dFMyUpyJZJ4DVJU9rGkWqSKHFqjNlTycRMS7ZQjKolqFINXpc+0NOxU1E4ZlZUEgAlILuKnM+6p7fnGnPwozE7uYgO1mHhamjxEbMkqVnNVuKvXN0saDrBasTTaVFTaGInpMpKJiAlRyspOYihJLvSzN8YFtvaC8PkSFIJZ1Aht3VrF3NOnKNE4RKinMKhVCxuHDt5taLk/BSipPeBJzJYqIplBs7UvfnEkyMotPjyZm1MYpEl5e8SsAAsN01b29xE9gYwz0qLf8AELNRgGox1+kWjgZaglJSGFQ5IAIsWHQwKRJTLAMvdCySQKs5qRrVn4Qtyqh7XYRSwBoxdmrWzmujw4mAdCBwuHTTlSHmLsXccCNXNgOvJ2iRmAVICQ7E63ccv0iFktvyNLnJYAuUvcMCAK00BiSUmasINQtQS62sSBwu1POIyBcEKUePH86PDrWcqspINOLglQBL+Yr0gne0g+Geo9nJS0YeWlaitQBGZQIJAJAcGrtGnAMLJCEpSmyQwq9Bz1g6Gjw+V7ptkxpaAkWA5ANeJgw8ICKrsiRJihhC82dyKf8AERoGM/DoPeTuZT/iIvh+ljR5525lD/8AJBb/APASnhXMbuGZn9YyETyn8d60D9bgt+cH24tRxmMclGWcACXIy5Es2agsbRTmzgkl9a7vOPc6KO3DBfSMWR+5mjOwZQWWlSVlLkKTlUCbFjVnH6xOcg5UgoNLl7G1yLNWPaMbsyTN/iypa2/mSFfERkYXZmEnhaDIkFKVA7qWqRd2Fbih0ibwlyz/ACjyabIOWxFHBFxVr+b2MDGHLgF0km7EkMxYga849okdmcIh8siXW7pe3M2jlsT2ewa5pElM1gDvAvLSQpikA1JvZxFWfbihuk6SLIZ1J1Rxuw9jS587uVlW8nMoVCggOKqA3XLdax3uz+ymEkl0S/wlJzLWtxzClEE84bs1s2XK73KGmGYrOTUmpyXq2VmFrxttHlNdrZzn7W1H4LGyE+WcpAuxaOVwuxMSJgMzLNLJ/eFZBDVIyeG26/J47AQj6xihneNNLyKzmJWeSkDucql5gQFuApRG8S1E6QVWDnrKVTJSTXwCYwSRl38wAJsadI3Z2HSogqDkFx1grQnqPKXIWc7hNjzFmb+0oQUrLpZRJHEPRhRJYRxO2dizZCihYKkk/u5iQcpD2U3gIBapasermBTpQUkpUAQbg2i/B1CeOVvs/BKMmmePhAFSkktcgijHh5nnFVaAWehAJYPWr0d46Lb2zZqMStK5f7pRzIKAcpFd08CNdK+UYndgEFhzJY7poK+t+MemxzjOKlHyaITuxpZDh2ztQkO1Rw111vEcaSFADzF7+X28RSwJZT0sAz8G86ekTmzlBYBS3TUUqadXiyyTi7tfBOVMCSXSAKg5ejHU8et4UlAZiHzUBayb8W+xDCWPDarjKXzHz19qxJS8wcUAszszMKi5B484mnRTIkqSCxJJBF3YcPpCCQlne7BiS2tQXezeURW5IAIb+UAtRzUvCROSLBmdxXjd+P1iSZFIkuZvEgOAXtUBuL1vDTAFAnKRTeZ6Di3Mw6pZfMwP0ozweS9QEgEgUIqzj7B5Q1LwRkvIJat4JCFDmxOmYUfyeCScOk5XGUkFuBrUtbkzaQxlsScztehHqxZrfZiSZRqSp2salJfeIqKPxfWAL4IDCAhRykACtLE6tz+7xFKBmGY0Y1csbMPm4iyVkjKGepOtKtV7BvaKkxClPoHatWoWLU4VaGH0TRmzJOcDdarhnI92gk1CnJVlop8xcA1oG0Fq6RGXhyWLhqCuoBvGnsTYicStUlasoQ3eABiQXYPaoDEcDFWfJHHG5ETtuzWKGIw8icpGUlDgEktoalndntGs/wAYbDyQkBKQAEgADkKQ6rVjx2RqUm12sQ6jEkvEHaEFvyigCbRSkuTMZhv9dE8IuPFbBAMo0AKzQdW+UWQXDsDyXb04rx+MBSAELSAlhXcfMXZ4BImJJJUX048eGkbfb/CJl40LCW72TUvRSklvC3iZQrwEc1MmEmhYcGtyYR7rRzUsEWvhGLIuWfRa7RkdnpZAWHlEZqd0wApUMA4Lk3jXVGN2cxSliYSEBlMAjL7lKi58hGwiR7R4pbokIoZoVmU5BSgMCQQQczqAEZ+HkzJLpQkLRdNQCOIL0NdecX8TOC56xX92AKgUKt4sbmjegh1R4/rOqlLO8fhGzFFKJze1cUlK+9ClylpS0xLMSgOQQSCFZXej0eCYfaqzkUhYXLmeArQQVVZ3TQA8SLw+2+9AmZsqkJyqSSl6k66MmAy1zBlAQlaClRQrKzEJzGzMCTTpGZRjLGvJcb+GxgUVJLpUGcH2I4iLAjl5m0JylgKl5MpVlJRmzAWqDuuzMesbez5sw5hMADEAM9QwL1satraMubA4qxF4mFDAxKMghoTQ5hCEKyjtbB99KXLBylQor+U6HyMeVIwk5DiYkIKVZVpLVO6wBBdSSC4alY9jKYobW2TJxMsy5qApJ8iDoQRUGOnodd6HtkrT/gnGbXY8oxWHCXNHUHrcEFmccoKiQwbPvFgEnnpmLGO4wvZWTKOVc+bMzBkpmLSWFaJ3X19oLgdmbOkVQJLgtnUQo5v7lax1J9SxL9Cb/Yn6zZ5/ip0mVuZ1BdwkJKlCirM71jbwGwZ06SmbKuUuEzAqW5dt6x58472VjJKicq0EhxQijO8Ek4xCiQkgkXqL3a/20ZcvVcjXshTRW5M4/A9g1iZ3kzEZ6MZaUZU+RdxUfGM6b2UxypgBlyMhVvLTMLtqcpHtzj0gLBAIqOIiYEZl1XUJu2n+wlJo8umbMxEtQlqkzZmrpCSC7kAKJyhidY1MN2VxS0oKpiZZYOCM5TdwA7EgNV+Md60NE5dXytVGkNzbOX2Z2MlynKpsyarQqyAC/wCFKQLl68IwjsPFicUTQhSDmKJiUkJYVqAXStnFmLx6LCiGPqmeLbbuyPk8jxWSVMVLmhfeghOVMpZCv5WIDGhZ7XeOhT2RmzEBl9y4qFJzF9AGXQVbjSO7hjeNGTq2RpbFXyG5s5PZnZhaUvM7sTBRKkgqSAPCoJLbzk0Lxv7N2emSkh86lEqWtTZlqOpYcgOgi2QLxIGMWXU5Ml2wHSIyNpzJveNLzHd4DLZV3/E+Vo1goQwMUwlTsRymNmbQ3gkUqpKgz1olDcmd21i7LkziiWQqYFZVZgqm8PC4OjvG6TAMROShJUosB9+sX+vdJRRJGEmZjErSQ/cvvZ2ztQMNLv1EXuz65xChNllDKdLlNlbzBjRiSKxh7Z2pKw81M/EqIzbsiSC6lEsHyuzip5Zrxz03thjhOM1KpIlt/AXmoKOc6ahXkRQx0Mejy54e2K/PYhKaiXP9TyDiMMAoBYTM3f6S3Lld9Y5hMwEnOxr/AFD/AB5N7RHHLm4jFqxM8pz5AlCEElKBcF1MSb+sRLpJByjWtXdzoCwj0mjwPFhjCXgyzdytH0Uu0YnZsh5gZTjLUlRDVYOpKajzvG4qMPs9PK1znnCblISwTlylySLlzUV5RrIkMSlIxEwDxKSlZ53T8hBWh9rFKZ8stvLSpL8kspvcxGPEdYht1Uvvk2Y3cEIxSw47tapb7p3k8hqPI/GDYjEIlpK5ighIuSWA84ycRtYqyTJcqYtIUzsAClQajl2dqtGbFBtV8lhutGbtmQVoIQWmKok5iglqsFAFqcjD58QvwpSgPXNvn0BA94sSsMxzKOZbM/vQaCINbPd5HRhzVTylKMqhNQlNMwIWQ7qqRmS7cCINNwmK/eHNmzLBSB+FINUsSHe942ZspKgxHQ6g8RwMQw05QOSYXVoqwUPqNRD9d17UhMozkzgDlQp6G4tTdZ7+fnGvh1HKCQxax0h3h4zynu8Ax80Iw0KIIRSx+DUshlACmZ0uWBelaGM1PZoFAlrIKUqJTlzAueLqLjlaN8xSxG05aFZCd5iWY2AJvawPpF+PLlXtgBzWy9jd6lSKIEqaogpzOXKqEZmAcDds3WN0bIcnMUkNQANUlyotrcPS5gCu0CO7mKDFUu6UkVPCzv8AWI7O7TInFQSkpypdzqQcqh5GkaMnryuSXA+TelywAAAwGnKJiM1O0syEKSkOsOyizAXrxipO7RJQVJKVFiQDRiQTuvoWDh7xl9CcuyFRvQwEVdn4ozEJWU5XDsbj2EWHiqqdMVGV2h2wcMlKggrd6DlWJytpkpByvZwDvDMSKj0940JkpKmzAFqhwCx84SUAF2FblvjFynDalXIGbjNsiUnNlUs0BSmrFyOFBTWAYzbikBZCEqISSGUSXASS4Z2rQiNsS0gksHN6XMBXhkOdxNQxoKjgTFkMmNd4gjFm7emBUtIlAlYGpoS9HAIFtTWJp2+6khCHSUqOYlt5NCm13p5QRU3uCtS2EqgQlKRc2ACQ/H1gOP23hZeVUwihGUlBO8pmALeKopGmovtC/wADoLgtrzJodMoIUCApMwkEKICiKJrTXpGjisWlCcyyw0FyTwAuTAUbQlqysSCssAQQSWdmIu0YWK2mqQnEYia5ShClS3LghzVLDddwNTQxBY98uFX0BLaPbKVLX3SlS5KzbvlgP/tS5Hm0Yi+28pKssvvMZNKnC0JCZaRwSVECg845KUhCj3k3IZ6zmWpgfEHyu2gAHlE++yAgMeHAVUG4BvnHpMPScMaszSzPwLEzFrWqdOKlzS4KjVMsXCUcNeFYCvEBi6jUMSwvo/lTW8SRiRUaKrY31VrekQVOqQHJ4cnL9OsdeMVFUUvnkdE5soALUDAMQHsfWGlTk1JVQsxYV+/nCkYl9KAOeL8CKvxrEVqWGCAkD+0q6aUp8IkI+kDGPsDEZ1Th3iV5VAOlBQ1PCQRfm5flGwYyNi9wFzUyXzUKyS9S7ByXgAnt7DZkpWCQZawoMAaHdNzZi/lGaqTOdxNS3/T+eb5R0OLkBaFINlJIPmGjB2avcCFeNACVPQuKOwJuz+cec67hftyr8GnBLiitJ2OnNnmrM1YpveEa0R4QedTEcfiEKlrCVJKkkOEkOGIvyjTjlWKps0mwC0sQlLG7uBvBgI4+KLyW5vsaEdQDT7vDFVeUMlVKMeHOKWz8UqYkqWgoLsHo4/WnlFM4PwMvAxW2oh5SiCxSCoHgU1EWlpe8QUHBB/URVH2uwOM7M9rpmJw09a0pTNl5QwBFVpCkuC9HLO9W0gXZjtaiZj1YaWCUJlt3hKj3i0E51B6M9Hi5tLAyUoVLwuWWSGUiWgkEtQ7oooaE00gWHldyMD3krJNAPgS+RLMpJyuzkig1j0OLBinp8slCr7X+Clv3JGzI2jiji1yVCT3aEpW4zZilRWkcndFYjidtzJeKVLUlBliWFjLmMwlSigJCbO4ix+3JKiqXJmLWQA+TLQEsCpTUDn1hsNsZBn/tMyWgTbJZiQOJU1VfCONcLuca4r9/ktotmSuYkZlKQ48KWBHIqu/RoEdh4clzLBUzZi76/id3+saMKMiyyX6XX4GcftlU7CKky5GHkTZcxRSnM4Uk5VKJLCtAa3gXaXtbLw5l5EyVUUVBQU+dJSyAwdJJUakNTnHYzZCVFJUASkuknQsQ48iYoY/Y0mcrMtIzMRmFCUm4PEUFDwjZi1OJuPqRurv7FTKXaDaeHwmGM5UpDlilBYZphFEvYaueRgW1O0ctGBRi+6SpC+7UU8lkA14hzWL65KUBHeoSoS/AsJ8LjK+XSlHEWf2CSqWmXkSZYIITo4OYU6xFZMUUnJN88/j4Bopy8bMl4QThKQFMFqlpLjKS6mUKFQTV7EiC7K2wZmHOImgS5e8pJP8AyhVKlPYkVaLKMDKTLMoISJZBBQLMbhuETm4WWpHdqSkoYDK1GFg3l7RW5Yndx7u7+vgVGf2S7RpxsgzUpystScruWB3SeqSDG2DFeRhkJKlJSElZBUwZyAwfm3wiw8V5HBzexUgSHKoiTCIhniK7hRVx2FExBQSz8gfYgiMub2ZkqbMpakpUlaUEjKFJAqza5Q/UxuqhjFuPLkhxFjMPa2xUrUJyp01Hd74yqZKVANmy60o1o5jtfgcmBXLVNmTJk/KlKFKSCBmzEJoHHGO3xC8ywhqDeVwZ6DzIfyjy7tpilzdoKdLCSgIl5jdy5VQ2JYcaCOt01Ty5VFvhc/0/yQyuo2ZalsCncYkFg9D5eXvAJhJBJBqCaGl2PO8EMxTlyl3rc30Y20h0S1AhR1swtViBW9vePWowkVkkDLwro1eL8wIEsswKTf0fnEp5DAahXsQG4a384iqYaFWg3hU3euXh9IYB5YNWU5OgBZhzZmtSHl4jKSCpYtYOPKhaIy1bt0kO7kFxdgWLszw82Yl3bRmAcBidDaCwPo8xl7JSrvFlSgXCd0KeocFVgz+cZCcVtNUsj/8AVQsEgL/eKCgPxZCzdCTGbg5m08MsnucLiArxd0DJXx1JBubtaAdM74COfx+HEvEleYtOS2XTOlyTy3fhGZM7ZYpDlezZ5SP+WuXMUwucoLkU0iOM7TSMVKypmKwk9JC0oxKe6Jy6b7Aghw4f2jNrMHrYZQJQbjKzZ+3jiNr4hHfT+7Se9CSBmUkpLkBgHzXTbnHSbI23KxCHlzEk/iSCHSeBHlGDtIpViylMwTJj5kylABmCS6SGcczVzHl9NjcJOMl2NoKRgcdMlhaZuUzFBTON1DO6W1raLs7Z2KK7hQClsSSkkLcWZqAhos9mtqZ0ZFIXLIKsmcNmSCpm4sL8It4jaBfLKHeKJZz4RxL62sOUXSjllPZGKv8AAWkZ2ysBiZE0hQ71BASDnDhmcnMz/lBMJMWuUlCSClJUFq43OVFQ50zWvFpGCKx+9WpdnTZPOgNnGpMaCJLAIGYZbaClOHCOlpum1Lflq/gplm8IrmVlCUoAToModuByjTrxivsaSCqZMUSpedaa2SkKsBo7AxZVKDm5qFZizBqpIehq3nAMRJY97JORazvBSXSXbxDRQs/S9I09Q0882Bwx9yvHNKVs1MsCxk/IhS2JypJbiwdooS9pqTuzEK7ywCQVBb2ZQFCebNFNW3JjKRNws5SgWZKN1SWuJiiEatePKLp2o3P2dmat6J4DtVKmglCVsEFbkM4S+YdQQQ3KK+A7XonJmKEtYCGu285IAc0ejtzEaGCRInJ/hBJSaoUEuhQJLHKeJJ84unBSz/w0sOKR5RCfpQbjKDT/AD2JIqYbailrA7tkKbKvMC7gqFL2EXpU0KejZVZfh9Yz8bhFZ5SZaE924z0DAC3RhZo0ZchKQwDV01MZ8ihSaQyQjO2hJVLSpcmii26ACFVaxIAVW8aeWK89JK5adA6iOlB7n2hQ4dhZzuIwGLKs4CQtmcqajFIDB2NX1ETlbJxKlS1rmlCpcvLuKKgpW8HLsDQguQ7x08Z+2pKigZDMCnoZYcgtR+T3eNENTJvakl9iI7Lw6k5GEwBlbq1ZiHIIq55sHoI1AY5LEYXFKTMQsTGIIWxO9U5TKUC4oz0BgezZ2LQlpiTLSpIQgqUDkUlkuxq5cmv8sTlp3P3blYrOwfjDxgYWTjN7MpDFQpV2dT5Tau75RVlpxYzpSJqir8SylOVyfCwy0Go8xFa09/8AZAdQgcYSzrGLs+XiTOC5lEFJGTUFheuVndmjRx5OUAXUQnyJr7RXLHtdXYyGGQSMyjVZdqUFgKcAPePLu2maXtFQWlJE5AMks1U0IPE1NY9cHCOJ/wBU5skYJXeBKphI7kE72d2cAVpU+UdLpedw1K4u+CGVXE4RUxH9T6kjSuUDzhd4tfTiQBUm9emnExAKIRqzW4h/U9IHUJoEkOMvJqGh849iYSapJQd0VBrZ+YHoPIwBexsRnM6WpBc1SolP4CjxJcMHcPFkEqcgFXEPTQ8XTUNraKuDRPSomXkTLN0KJUU8RmqxPBy2a8OxBsBhigITwGUk0BIoS9z15QdWLCCQ/nxAteB92SCBZ6AkF78Da1QIdeGcAPmFxQtXQN01hUhnusuZuJ/tF7u33WEt6bzA+d+ZPWIyp7JCRcAXHLkK/nE5rHjX6nQ+cMZBJLmvlz4P51gE7Comt3iELHBYCm6PbWLCki2oHwBp0vDk1ZLP7PpzaADGxOzspQuQiWgoJFmGUhrpHFj6wKRJmghapOHnL8SZqT3ZY/7VGzBwa8o15y0imh9fuv20SkzGaurcmv7cYz5NNjm7a5JKbRky9mrU/ehKZYVmEoHMc5cuV0DXLc6xoUysn0bg4ao4hntSLM1IU1RXzp9kQNKAkDKHDO1bk8desWQxRgqiJybIy5Rcu2ti7h2rSnQQ+CrwOhuLO9FWrDy0GtWL+4AtEwgvloQSAeJ6xOhEFlRUzMNXLku9KWYfHlDFO6BlahOUaOHobO9InnNf0fXURIpdvQjjQa8LwwK0pFQyzRqHzqSbksxrE1Ie9HDO/Wvp8YJOckB258tQ7G7e8NKOunLl5fdYTAp4jAOQtCu7mAB1M+a5ZSXqG9Kw0naOUhE4BCiWBfdUeR0PIxoW8uJFz+UJUpKhvbwOhDj53jBrOn4tQvcufknDI4j5HhARSOEmSSe5U6H/AIazx/lV+EUsaRNO0Ej+IDLNt6x6KsY8zqulZcHKVr5NMcikWyNYgRvj+35gwRFQ7/flAZ68pSotlDgngD+cYdjXgkHaHaKW0MaUZSlGcGpYgMka1vFBO3yTNAlE92QlyoDMokBrUu94UcGSXKQG60V8ThErDK0L3jOl7eSqaJaUmxK1EtkYlJ0rVJisO0femX3GUgraYpRG4kKyvfXTrFsdPksDoMkRIjJl7fTMcSU94oLKcuYCgAJU5ozF42GtFM8c4P3DsY25xWnvnQOqvQN8VRaVHG9oe1Jk4wIRJVMCJe+RmDOQbgEG3uIu0+GWVtRQm6OwB1jy/wD1JQDjpBUQf3KiBqGUHuWN/aOg2520lokqMn95iaASTQpUpvHwYKDx55Ows6atc7ELK5ygDRwlKb5EjgC/Vo7XSdHkhP1JcL+f9FWaSqkAXKd2O8LVBADV+VocSyN1dwSS7UHD59Wg5mulIKQ4NVBmqQWH3WJS5oOZJDA1rSoOpGkelMhSZAcOpFa5SHq4DuGZ6tSJS8PNqFTUrllz4WU+liAaikGxeEMxK0pygqSEnMCwSxduFKvpFDDbOXKCxOAUo2mZ1VatP5WhoCxLYu4YMWB9WDB4soU5JTlZgN4jR9CPhwiKJhV/NSgfQfYfyiayQWZupNdbAPyrAB7XstJMuWosTlBduXUl7emkHUDb71+sD2clpSRfdAdgNB9PeJ92CTRm5fr9mAmxpoLUF/0t6QykqoHDnyo/SDA1sTwZmHOGUPUjXjx6QCAiTRi1aDRtIiJY1NLfdIuZRY+/uLxAproR7MGEAAilg+rjQvzhd05rR/s+8FmsKXPH8+EYvayWTg56RmJVKVupvatOvwMAGpMIVQWDEkDj84ihVKFmD8+AMcn/AKc4GTLkkIS0wtmUmRMkhVmpMqSKuRxEVMHsWaMelapDzO8XnmMsfuyVd3lWCJZTlYZCCXrDoKO4Sqhcs4ap16PEgkgP58Cfv5mOB7VYFKtpSpk5BXKCUlP7hc1yFKJAWgtLbdLkGPQgkFmBY8vS5cQAAccWdrn24frClm/BKb83p51jm+2uAkzFSP2mQufJ/ebstClkLITl8NtQ9oxe1ezJp2bhkT3JTMQVky1TsqcihvS0MSxYU1rBQj0XOLULC4rqdYBPnlCCupb8KQSf/brfSOUnbNC9mS5UgKCSEAZUFJDrDqCTUMXNYrYTDYpWAxonImCcVKa5CwMiQpIBdizsIKA7tU0BnYEnX9fKK5m5jkKXBS5Ol2IY9HrHJdo8DKmzsMmbh1LASFTJokrWaMUIBSCBUkl7ZW1jpVYYjGFYBYyQgmtwpRZxYsR6QnEYpuzAKSlrlcMpoB/Yrd5Q8hM4BQJlrBpUFJPF2JHtGjkD0DPX48POHCGrxfn92jLl0eHJ+qKJKckcttnZRmJSCiahKC47qYCBxBlqqRQUjL2hjAJcxNFrUzumahVw5KcpTmpRtY7lUtqG/wAB01hg4DgMNOd/eKP+NxcVfBNZmcPsLbOHmZZS8POE1KMpdBAUC/E1dzfnGzKw2GQd3BrBNTkltUWcOB+ka+LkpmoaYkEDQ15uGt16xWlpmSVoSpWaUtkpJ8SVaBR1SaAG7txeMOr6bKHuxW/lWTjlT7leVhZALpwy0KVXwhJJAN2VeLyJ80u0oJ4Zlf8Ai/xi3rWkZu19sS5JCVqZSiGGhd2BJol2YPrHBalOe1K3/UussDCKL55ilE6JdIHTLX1Mct20x6MAgLkIP7RMUyU7xSpqrUvkALisNP7Wpwozz5cxKFKO+SCST4Uolg5qMxpobxym0NozMTOXiJqe7SdySgllJSK5lNqeHAx19BocjyXkXt/uVZJpLg5zHz5s5Spi5ie8mF3SGSo1ZKZgIKTT8TPlSKxanbQKEJz5lTCWUkunI5qHZiQOrw+LwRObJuzCMqqbqmYAroaO/CIYfC4nKpMxCU5SCxrLUxpl1SRoLWj0iilwZrLABNVEM7VBtqHZjd6cYmhT0AGYuRwIqdag29YZQIKsrkCzWcmod3tS2hhBZCVbhIJ/DeoJpVmr7Q6QmUduonBwhEwABTZCAy3GXMNRlFucNJlqUjMZhWaqzKTlNxdPvasRVilICimZMQoABKVSnSpbWzAMT/bxjRmzireWFJUoV82casKtWAPBBDHKCaqeoBc8POvwgk1wAwDcS9bcHr9Yiy8yQAAXNTSxDBxRoupSg6+n6wwR7PgkjIkhmYEcbCJzEuK6VprEMEQZabWFq6NboYktRYAMGblDRJjoFOVWvcw2QAVFqt5DTziKjV3sLdOWppEk3VccPM/p6wCGEvU5WejffKHKQwo1fnaGEsPpR2tfzhS5ZBLXPkPb4wAEKa9Q3TygcxFQQ7cR+USW+nn6RFVyBQW5N8LQASev0PSvr8IchyW4/evOISkEenK31vD9zl8Nzf05CACaEN0HStvvzh6DT14chCWkG9PT7/SGSUt8P0EADK0IAf43+UMhLBTBn+g/MxMqejfKISwGLl9PlaGBDLmvSsPRm+PH7PvDO1SW/J783iZVXXoSPvSEIjMkgnp9eDw5W7t0HvElI1Fb/AQjJqTofoeHp5wBYNaqkh6aaD7tE0KDGrV+/vnCKBUEE/OBiXcEM+g4wAEIL/HyrDTL0emrerP8oi9/nTrTyMMvkL8fQ+8Ahl35P9axW2pK7yXMSACcp56EpN7v00i3yTwpY8ma0QKgA2oP2WeBodnNbe7VS5OGE3MjvFoCkyyoJKjqz0cVpyjz3aG0lzsOmbPwwVPJKJBWS80rLFkkMUjMVcrR0/anaWGly5mHMtE+cmaTJkUcOEqqGdKd4m0YuDw89UwzZ8wTZ5FEgZUykD8KOhLFQrSObj0cYZZSrm7v/wALnPjuVNm4HugFrKps5/4qyaC7JB8Iq1OsWpo8SSQxGYhtSXLOaeUFmBy+XOS58IAAoRXUHhFaaDlJepANqEC4pZy0b0ioCsqYgAuAC4JqwB43avOBT55JOYFwkPW54s5FbvzgyEgAFLAFizio1tanCGWhkvvVoTlBdVmdvthEuAAYZJKcym5gEF9LcWHzgk1NypiQ1QcodnCmHJ68BA5SWWMwIBSwDVd6UPOJIkqyUT4cwykBwNHBL2PCEFAtnbZlTEgqVlmKFAQQKOzE0INLQ8wOcxQDSxdLuRUe2sWlUSUgZUgCyU2Y6MwLtEFylaJLE0CstDoxIYgweRUDSlQNN2pDqcgNr98YnKxLfiY68/t4l3CiSSClID0rcOd0waRg8xJLPT8IPEwxntGD8EvoPgIrYz/u+cPChjQJdx0Pwi1gvCfvhChQAyA/iDofnB0+FX3xhQoBAkeI9PrCPjPX/tMKFDANhrDp9YmfF5/SHhQAAxFxAuHT5Q0KACz+Hz+sVf8A7fEQ8KEwCCJzvH5woUAgybecL8v8oUKGIEj5/MxBHiMKFAMmbDr84FP8Q/thQoBDTreXzEDl+E/fCFCgY0eNbe//ALWO/wCkn/40RpYLw+n+QhoUPJ3QjYwX8Mf7fnGBifDM/uV/kIUKKvIxtm3R/wBP5Q0y5/uP+MKFDfgl4Aj8P+34xo4LwTP7k/FMKFAuwyjP8auv/nB9o+BH9qPlChQCZdHhX/Z8lRnD+Iron5woUC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5852" name="AutoShape 12" descr="data:image/jpeg;base64,/9j/4AAQSkZJRgABAQAAAQABAAD/2wCEAAkGBxMTEhUUExQWFhUXGB0bGRgYGRsbIBoZHRwaGBscHhoaHCggHxwnHRgcITEhJSkrLy4uFx8zODMsNygtLisBCgoKDg0OGxAQGy0kHyQsLCwuLDQsLCwsLCwsLCwsLC0sLCwsLCwsLCwsLCwsLCwsLSwsNCwsLCwsLCwsLCwsLP/AABEIALEBHQMBIgACEQEDEQH/xAAcAAABBQEBAQAAAAAAAAAAAAADAAECBAUGBwj/xABEEAABAgQDBQYEAwcCBQQDAAABAhEAAyExBBJBBSJRYXEGEzKBkaGxwdHwQuHxFCMzUmJysgeCQ1NzwtJjkrPiFSQ1/8QAGgEAAgMBAQAAAAAAAAAAAAAAAAECAwQFBv/EAC0RAAICAQMDBAEDBAMAAAAAAAABAhEDBBIhBTFBEyJRYXEygaGRseHxFULR/9oADAMBAAIRAxEAPwDOnyi6t0tU7zFgCNeJgUw0y5iWoALEWd6saX5xcmEUNFEcCwckAdbQPMw3QK+IE21I5mMXc6CsGoMA5INLjwv/AFdBw4RUWrwkDMzml7nXjBZqVFQYB9Nb2+QhyKgEUPs7en0hvlFkVtdkpSwAbubKc2b1EMVKJ3Vk6to9/OjuOsEw84MUgEVt5MLXcQOSMrClDRn1fWgH5wrQmubCB0uQ4DcxmJrrVvpEErAqHNDYHiCC5PUROZMVvPWjW6kUItSICUkXDNQk60YOOsMjt+RTpgH4mLF2D1LuL609IEhO8LkmxJuOFDyPpEUTXDEgC3O9WIJ0Agk5GYJbdLtSj6MW1vEH3LVFLuMuakDKKUego5uKcIl3jjKxVUJD38+GnpFNUogtWpYAlutPSLR1ULghxo1h5xWy5RSRJTNW4vTTnXnEkqUoEhm0J4Wb0+EOtYOpNaVZ68r00hjJJIAzB9OluQ1gCgKUZAL/ANT6tY9bxalMRYAZnAbdYhRYtrCnKK0pSLA1D1uH+6QpGHSQoAs1kkMNb8xAhTqrYifwmlWtwYgkw0yWWNSQ9uehvQeUTlynJJLKADj5+kKQ4Lu1710YCnI3ixIqkN3h8QZJBYCpvSo0qB6wMB11Y1D+th7RZmAqcAMX3Samt80V1IclTuSphYaDla/pErIRj5CKJYpDV0BIpRm10tCnK/uHAqJBclizVYj5wJnWCoAVuHoeRtCD+N6hTAV14VqWrWAi0w6AMqsv4i2lQG/OA4kkgAMzl34mrv5PBVpHiBO7QKpXh6gH0hsoy5iaipa2pADFtIlVCRRWpVWDMaNwajD684lKnud8GpehaupL/BrwSUhwwsC7XPX3ERTLaq0O9m9G9axGibSZCUVFqMxA1Y8Dy1jS2Pg8TOzIkSwQDlVMXuJFqJLEkgcvOKONUEylq4AkGg15aR7BsmQhEmWEpCRlBYUDkOT6xh1+rengnFW2VVfDOVH+nMpVVz52a7oISOpDV0vGb2h/02KpajhpzTGAyqSkJWwYPlFFf1R6WgQM0McGPU9SpXu/bwPanwfPm0Nm4rDKTJWnIsVCUkjOaglJFxy52ixsuWpSCooCKlWYKoS9cydKCjaR7ZtfY8nEoyTpYWBUVIIPEKFQeYjgdu9j5uGU+FSqbh1nelCq0KrvBRqoPUvWO9o+rY8tRnxL+CnJjZzaAU3bmL1LMzaD5xETAkks4dgRXiPneLE1SUqKVLyKTUImpUkqSeaqcqRnY5YzlKDVNVNUpBc0BudSOEdlSuqM1VwVtoYnOe4SospVdSC4DJAUCA+puHpE5OHMsZZae8UPGVEhIOmUMb1JfiLtAMMgpSVJ8ZFinKWIJpqQSKA1BPCL+yZu5vZQWBy13QRZ7k8TFgjSmAlQIIpqdTQtu61aIgkMR4SSCFG1R9feDKSVKLbzBrsAbU4FvnAkryjMDvObnTy5/COejrdxYiWrdQwPy5VMCwylGpJKhooiw1B00vFhNxUGt23q1o44gawGUrMVlrW4GoFTXhD8ivholh5uYEi5uwDgBgbVaGkJOZ2DWrpbpzggyh6sSWJo1rcw/wAIJmypqA5D6VIcGvEDSFQt1EDiHckdG4UD0trprAFgrBIBu4Beo6sB+kHExLVF6ukAZfarcjEc5ZTfEeXEip4w6BfQAAag/bW0fleD5G8NFHoKtSmpryMDQWDqNQXahbjpU9IgV1SxNH4OfNveIMsVPgmxBKTcEMaO7Vpr+UH3SkgC13a1ntq9qwIqZRF7ByBYtV2vE0rAapatq+RoCR7ViqnZZ9jFADM5IF6KpU8L2vEJiaBTsbca16N73hGWjTMx11fo328JcxIT/NXQBt25cdfcxJInaCqTVQoSbmnpQtUaQ4RYpygMSGe9GBHlfnAggEPvAjhQvoX84Nh0lKSz5rip6FtPLnArFOkiSpJJzKYu71fQ0qbs/pEgipLnQeeg6V94ispKQWO6SHtyGkMJlAVkhwCqx1YHpyiaRS2G7kVIJygakdTUHUv5QAECgtlrV2PLVgOkTkl3JSkBV6sSSOH04Q0pQJYMATalRqLdYlRFUiaEhioJqLa8d6+pFucPLlU1qQczU0Zx6j7aJIBCaD1Z2td9BrCVODMS9szNU+VSmj04xKity+ACQSWKrk5qch5WiJDS1Cu8basHBJbVzxg2VySwZQNXBcADNUWtBcPOSwLFqjQOQ5LV+/KAe7jgzgrKN2hDeJqu1b1ufQQF8xVZ7j7+7xozJYvWiQSkEWfpwaBpOZYACQ5euW3lS2vKEO01dA5GBSfF4SCADV3Bej2jrdjdrEYcScOpClSxllia4JBdhmS1rBxHL94UlgxGhLa0I4twAguHXvATUshJBChlo1Qd6hL1qIo1WCGWFSXYhduz1xWJQCElQCjYE1P20DTiJZqFpPMEaB+PCKmL2V3kxEzOU5RVvxBmY1YiuoppAMHsUS5PdKIUlJCnYvStyTUt6R5LZBLvyCNBeLQEuVpArUkaBz6CsPKxktXhmIPRQ6D3jnE7Gl4ormomLSCVbrJYLIYr65SLcIIrsiFd2VTVBcsJAUlxmCSSyiSSQXGukWelhSpy5/A+TU21sjDYlPd4hCVhVQDQ0q4LvrpHj3abZX7LjDKUgqBrh1El1J0StTbzKs/CPaJGCVmQpagVIChuhnBbiTwjH7U9npePStBWUrlgBCg4yrNX52Ajb07W+hPbJ3H+32VZIbl9nk0mXMDLUkvdNAkuaFTc3ZuHnFpDXIPBkg06t1gi5U9MyZh8QlAmStUjxBiUqTWjtpziCJeUbyggvboBwMetjJSVoyPuWpA3AAHceb1HtWHEtXhIejBQ1o7P96wRSUgkF0ps40uz1iORnS9GJB4mrD6xkujopWAmLSnLlJehryGp5/CJ5b6l/C+vBxT9IkAlhQmgS7Gjjh6eUMmQymBuDqW5/CJCojhpZUSytdeLO/r8IadMWTvMQ5GtAl3oNaQ8hKCWpQ/ic6AdBxgn7NlIdyK2en4h8faEyV/IKZUMMrGti4bre48oaWSQQAFKrSzav7dKRoJw85agtGFnKS4T3hSzg0fKSCw41jT2f2QnrnDvBkk/iVmAUoD8IAFHLOp3aKcuox41bkiKfBzMpGR6jLrvO7cK3r7RIAEh2SCKEFvUjSkesr2Hh1SzKVKQUEAEEXADDzjnsd2CSmuGXk/9NRJT5EuR7xzsXVsM3tlaJ7kcKjF1dyoPUB+Yq+tbxl7bx0yUpAlnxhWZkgqGUAsHsI18UhQWZcxKpc1L5wWv4swIukveJYnZ0taQlaEEpcgkVqA5BJtQdI6kZq78DlG4+1mVg8aSJKnCe8qvg4BLjnTWHwOLmKTIUSN/MS4Z9QAeYq3OLszAoypQpKciWICqguKFhpEMZh0LISpKFBJokpoAKUZtPgIdxJxhNvuV8TiyUshgsqAzl2S9BTVoNsfFnIorWgqSpSSSnL4audOMGlYRBlKSQGKbULJHF61p6wycEhKcqUMkpVugGr8dfnCtbaBpuX0U9j7ZE1KwspzAghiKoJLP/UDflFTZO2Js1eWYxoVEFOWgdmNczvwFo10YCWCGCHDJDBqM5A6QbD4dFMyUpyJZJ4DVJU9rGkWqSKHFqjNlTycRMS7ZQjKolqFINXpc+0NOxU1E4ZlZUEgAlILuKnM+6p7fnGnPwozE7uYgO1mHhamjxEbMkqVnNVuKvXN0saDrBasTTaVFTaGInpMpKJiAlRyspOYihJLvSzN8YFtvaC8PkSFIJZ1Aht3VrF3NOnKNE4RKinMKhVCxuHDt5taLk/BSipPeBJzJYqIplBs7UvfnEkyMotPjyZm1MYpEl5e8SsAAsN01b29xE9gYwz0qLf8AELNRgGox1+kWjgZaglJSGFQ5IAIsWHQwKRJTLAMvdCySQKs5qRrVn4Qtyqh7XYRSwBoxdmrWzmujw4mAdCBwuHTTlSHmLsXccCNXNgOvJ2iRmAVICQ7E63ccv0iFktvyNLnJYAuUvcMCAK00BiSUmasINQtQS62sSBwu1POIyBcEKUePH86PDrWcqspINOLglQBL+Yr0gne0g+Geo9nJS0YeWlaitQBGZQIJAJAcGrtGnAMLJCEpSmyQwq9Bz1g6Gjw+V7ptkxpaAkWA5ANeJgw8ICKrsiRJihhC82dyKf8AERoGM/DoPeTuZT/iIvh+ljR5525lD/8AJBb/APASnhXMbuGZn9YyETyn8d60D9bgt+cH24tRxmMclGWcACXIy5Es2agsbRTmzgkl9a7vOPc6KO3DBfSMWR+5mjOwZQWWlSVlLkKTlUCbFjVnH6xOcg5UgoNLl7G1yLNWPaMbsyTN/iypa2/mSFfERkYXZmEnhaDIkFKVA7qWqRd2Fbih0ibwlyz/ACjyabIOWxFHBFxVr+b2MDGHLgF0km7EkMxYga849okdmcIh8siXW7pe3M2jlsT2ewa5pElM1gDvAvLSQpikA1JvZxFWfbihuk6SLIZ1J1Rxuw9jS587uVlW8nMoVCggOKqA3XLdax3uz+ymEkl0S/wlJzLWtxzClEE84bs1s2XK73KGmGYrOTUmpyXq2VmFrxttHlNdrZzn7W1H4LGyE+WcpAuxaOVwuxMSJgMzLNLJ/eFZBDVIyeG26/J47AQj6xihneNNLyKzmJWeSkDucql5gQFuApRG8S1E6QVWDnrKVTJSTXwCYwSRl38wAJsadI3Z2HSogqDkFx1grQnqPKXIWc7hNjzFmb+0oQUrLpZRJHEPRhRJYRxO2dizZCihYKkk/u5iQcpD2U3gIBapasermBTpQUkpUAQbg2i/B1CeOVvs/BKMmmePhAFSkktcgijHh5nnFVaAWehAJYPWr0d46Lb2zZqMStK5f7pRzIKAcpFd08CNdK+UYndgEFhzJY7poK+t+MemxzjOKlHyaITuxpZDh2ztQkO1Rw111vEcaSFADzF7+X28RSwJZT0sAz8G86ekTmzlBYBS3TUUqadXiyyTi7tfBOVMCSXSAKg5ejHU8et4UlAZiHzUBayb8W+xDCWPDarjKXzHz19qxJS8wcUAszszMKi5B484mnRTIkqSCxJJBF3YcPpCCQlne7BiS2tQXezeURW5IAIb+UAtRzUvCROSLBmdxXjd+P1iSZFIkuZvEgOAXtUBuL1vDTAFAnKRTeZ6Di3Mw6pZfMwP0ozweS9QEgEgUIqzj7B5Q1LwRkvIJat4JCFDmxOmYUfyeCScOk5XGUkFuBrUtbkzaQxlsScztehHqxZrfZiSZRqSp2salJfeIqKPxfWAL4IDCAhRykACtLE6tz+7xFKBmGY0Y1csbMPm4iyVkjKGepOtKtV7BvaKkxClPoHatWoWLU4VaGH0TRmzJOcDdarhnI92gk1CnJVlop8xcA1oG0Fq6RGXhyWLhqCuoBvGnsTYicStUlasoQ3eABiQXYPaoDEcDFWfJHHG5ETtuzWKGIw8icpGUlDgEktoalndntGs/wAYbDyQkBKQAEgADkKQ6rVjx2RqUm12sQ6jEkvEHaEFvyigCbRSkuTMZhv9dE8IuPFbBAMo0AKzQdW+UWQXDsDyXb04rx+MBSAELSAlhXcfMXZ4BImJJJUX048eGkbfb/CJl40LCW72TUvRSklvC3iZQrwEc1MmEmhYcGtyYR7rRzUsEWvhGLIuWfRa7RkdnpZAWHlEZqd0wApUMA4Lk3jXVGN2cxSliYSEBlMAjL7lKi58hGwiR7R4pbokIoZoVmU5BSgMCQQQczqAEZ+HkzJLpQkLRdNQCOIL0NdecX8TOC56xX92AKgUKt4sbmjegh1R4/rOqlLO8fhGzFFKJze1cUlK+9ClylpS0xLMSgOQQSCFZXej0eCYfaqzkUhYXLmeArQQVVZ3TQA8SLw+2+9AmZsqkJyqSSl6k66MmAy1zBlAQlaClRQrKzEJzGzMCTTpGZRjLGvJcb+GxgUVJLpUGcH2I4iLAjl5m0JylgKl5MpVlJRmzAWqDuuzMesbez5sw5hMADEAM9QwL1satraMubA4qxF4mFDAxKMghoTQ5hCEKyjtbB99KXLBylQor+U6HyMeVIwk5DiYkIKVZVpLVO6wBBdSSC4alY9jKYobW2TJxMsy5qApJ8iDoQRUGOnodd6HtkrT/gnGbXY8oxWHCXNHUHrcEFmccoKiQwbPvFgEnnpmLGO4wvZWTKOVc+bMzBkpmLSWFaJ3X19oLgdmbOkVQJLgtnUQo5v7lax1J9SxL9Cb/Yn6zZ5/ip0mVuZ1BdwkJKlCirM71jbwGwZ06SmbKuUuEzAqW5dt6x58472VjJKicq0EhxQijO8Ek4xCiQkgkXqL3a/20ZcvVcjXshTRW5M4/A9g1iZ3kzEZ6MZaUZU+RdxUfGM6b2UxypgBlyMhVvLTMLtqcpHtzj0gLBAIqOIiYEZl1XUJu2n+wlJo8umbMxEtQlqkzZmrpCSC7kAKJyhidY1MN2VxS0oKpiZZYOCM5TdwA7EgNV+Md60NE5dXytVGkNzbOX2Z2MlynKpsyarQqyAC/wCFKQLl68IwjsPFicUTQhSDmKJiUkJYVqAXStnFmLx6LCiGPqmeLbbuyPk8jxWSVMVLmhfeghOVMpZCv5WIDGhZ7XeOhT2RmzEBl9y4qFJzF9AGXQVbjSO7hjeNGTq2RpbFXyG5s5PZnZhaUvM7sTBRKkgqSAPCoJLbzk0Lxv7N2emSkh86lEqWtTZlqOpYcgOgi2QLxIGMWXU5Ml2wHSIyNpzJveNLzHd4DLZV3/E+Vo1goQwMUwlTsRymNmbQ3gkUqpKgz1olDcmd21i7LkziiWQqYFZVZgqm8PC4OjvG6TAMROShJUosB9+sX+vdJRRJGEmZjErSQ/cvvZ2ztQMNLv1EXuz65xChNllDKdLlNlbzBjRiSKxh7Z2pKw81M/EqIzbsiSC6lEsHyuzip5Zrxz03thjhOM1KpIlt/AXmoKOc6ahXkRQx0Mejy54e2K/PYhKaiXP9TyDiMMAoBYTM3f6S3Lld9Y5hMwEnOxr/AFD/AB5N7RHHLm4jFqxM8pz5AlCEElKBcF1MSb+sRLpJByjWtXdzoCwj0mjwPFhjCXgyzdytH0Uu0YnZsh5gZTjLUlRDVYOpKajzvG4qMPs9PK1znnCblISwTlylySLlzUV5RrIkMSlIxEwDxKSlZ53T8hBWh9rFKZ8stvLSpL8kspvcxGPEdYht1Uvvk2Y3cEIxSw47tapb7p3k8hqPI/GDYjEIlpK5ighIuSWA84ycRtYqyTJcqYtIUzsAClQajl2dqtGbFBtV8lhutGbtmQVoIQWmKok5iglqsFAFqcjD58QvwpSgPXNvn0BA94sSsMxzKOZbM/vQaCINbPd5HRhzVTylKMqhNQlNMwIWQ7qqRmS7cCINNwmK/eHNmzLBSB+FINUsSHe942ZspKgxHQ6g8RwMQw05QOSYXVoqwUPqNRD9d17UhMozkzgDlQp6G4tTdZ7+fnGvh1HKCQxax0h3h4zynu8Ax80Iw0KIIRSx+DUshlACmZ0uWBelaGM1PZoFAlrIKUqJTlzAueLqLjlaN8xSxG05aFZCd5iWY2AJvawPpF+PLlXtgBzWy9jd6lSKIEqaogpzOXKqEZmAcDds3WN0bIcnMUkNQANUlyotrcPS5gCu0CO7mKDFUu6UkVPCzv8AWI7O7TInFQSkpypdzqQcqh5GkaMnryuSXA+TelywAAAwGnKJiM1O0syEKSkOsOyizAXrxipO7RJQVJKVFiQDRiQTuvoWDh7xl9CcuyFRvQwEVdn4ozEJWU5XDsbj2EWHiqqdMVGV2h2wcMlKggrd6DlWJytpkpByvZwDvDMSKj0940JkpKmzAFqhwCx84SUAF2FblvjFynDalXIGbjNsiUnNlUs0BSmrFyOFBTWAYzbikBZCEqISSGUSXASS4Z2rQiNsS0gksHN6XMBXhkOdxNQxoKjgTFkMmNd4gjFm7emBUtIlAlYGpoS9HAIFtTWJp2+6khCHSUqOYlt5NCm13p5QRU3uCtS2EqgQlKRc2ACQ/H1gOP23hZeVUwihGUlBO8pmALeKopGmovtC/wADoLgtrzJodMoIUCApMwkEKICiKJrTXpGjisWlCcyyw0FyTwAuTAUbQlqysSCssAQQSWdmIu0YWK2mqQnEYia5ShClS3LghzVLDddwNTQxBY98uFX0BLaPbKVLX3SlS5KzbvlgP/tS5Hm0Yi+28pKssvvMZNKnC0JCZaRwSVECg845KUhCj3k3IZ6zmWpgfEHyu2gAHlE++yAgMeHAVUG4BvnHpMPScMaszSzPwLEzFrWqdOKlzS4KjVMsXCUcNeFYCvEBi6jUMSwvo/lTW8SRiRUaKrY31VrekQVOqQHJ4cnL9OsdeMVFUUvnkdE5soALUDAMQHsfWGlTk1JVQsxYV+/nCkYl9KAOeL8CKvxrEVqWGCAkD+0q6aUp8IkI+kDGPsDEZ1Th3iV5VAOlBQ1PCQRfm5flGwYyNi9wFzUyXzUKyS9S7ByXgAnt7DZkpWCQZawoMAaHdNzZi/lGaqTOdxNS3/T+eb5R0OLkBaFINlJIPmGjB2avcCFeNACVPQuKOwJuz+cec67hftyr8GnBLiitJ2OnNnmrM1YpveEa0R4QedTEcfiEKlrCVJKkkOEkOGIvyjTjlWKps0mwC0sQlLG7uBvBgI4+KLyW5vsaEdQDT7vDFVeUMlVKMeHOKWz8UqYkqWgoLsHo4/WnlFM4PwMvAxW2oh5SiCxSCoHgU1EWlpe8QUHBB/URVH2uwOM7M9rpmJw09a0pTNl5QwBFVpCkuC9HLO9W0gXZjtaiZj1YaWCUJlt3hKj3i0E51B6M9Hi5tLAyUoVLwuWWSGUiWgkEtQ7oooaE00gWHldyMD3krJNAPgS+RLMpJyuzkig1j0OLBinp8slCr7X+Clv3JGzI2jiji1yVCT3aEpW4zZilRWkcndFYjidtzJeKVLUlBliWFjLmMwlSigJCbO4ix+3JKiqXJmLWQA+TLQEsCpTUDn1hsNsZBn/tMyWgTbJZiQOJU1VfCONcLuca4r9/ktotmSuYkZlKQ48KWBHIqu/RoEdh4clzLBUzZi76/id3+saMKMiyyX6XX4GcftlU7CKky5GHkTZcxRSnM4Uk5VKJLCtAa3gXaXtbLw5l5EyVUUVBQU+dJSyAwdJJUakNTnHYzZCVFJUASkuknQsQ48iYoY/Y0mcrMtIzMRmFCUm4PEUFDwjZi1OJuPqRurv7FTKXaDaeHwmGM5UpDlilBYZphFEvYaueRgW1O0ctGBRi+6SpC+7UU8lkA14hzWL65KUBHeoSoS/AsJ8LjK+XSlHEWf2CSqWmXkSZYIITo4OYU6xFZMUUnJN88/j4Bopy8bMl4QThKQFMFqlpLjKS6mUKFQTV7EiC7K2wZmHOImgS5e8pJP8AyhVKlPYkVaLKMDKTLMoISJZBBQLMbhuETm4WWpHdqSkoYDK1GFg3l7RW5Yndx7u7+vgVGf2S7RpxsgzUpystScruWB3SeqSDG2DFeRhkJKlJSElZBUwZyAwfm3wiw8V5HBzexUgSHKoiTCIhniK7hRVx2FExBQSz8gfYgiMub2ZkqbMpakpUlaUEjKFJAqza5Q/UxuqhjFuPLkhxFjMPa2xUrUJyp01Hd74yqZKVANmy60o1o5jtfgcmBXLVNmTJk/KlKFKSCBmzEJoHHGO3xC8ywhqDeVwZ6DzIfyjy7tpilzdoKdLCSgIl5jdy5VQ2JYcaCOt01Ty5VFvhc/0/yQyuo2ZalsCncYkFg9D5eXvAJhJBJBqCaGl2PO8EMxTlyl3rc30Y20h0S1AhR1swtViBW9vePWowkVkkDLwro1eL8wIEsswKTf0fnEp5DAahXsQG4a384iqYaFWg3hU3euXh9IYB5YNWU5OgBZhzZmtSHl4jKSCpYtYOPKhaIy1bt0kO7kFxdgWLszw82Yl3bRmAcBidDaCwPo8xl7JSrvFlSgXCd0KeocFVgz+cZCcVtNUsj/8AVQsEgL/eKCgPxZCzdCTGbg5m08MsnucLiArxd0DJXx1JBubtaAdM74COfx+HEvEleYtOS2XTOlyTy3fhGZM7ZYpDlezZ5SP+WuXMUwucoLkU0iOM7TSMVKypmKwk9JC0oxKe6Jy6b7Aghw4f2jNrMHrYZQJQbjKzZ+3jiNr4hHfT+7Se9CSBmUkpLkBgHzXTbnHSbI23KxCHlzEk/iSCHSeBHlGDtIpViylMwTJj5kylABmCS6SGcczVzHl9NjcJOMl2NoKRgcdMlhaZuUzFBTON1DO6W1raLs7Z2KK7hQClsSSkkLcWZqAhos9mtqZ0ZFIXLIKsmcNmSCpm4sL8It4jaBfLKHeKJZz4RxL62sOUXSjllPZGKv8AAWkZ2ysBiZE0hQ71BASDnDhmcnMz/lBMJMWuUlCSClJUFq43OVFQ50zWvFpGCKx+9WpdnTZPOgNnGpMaCJLAIGYZbaClOHCOlpum1Lflq/gplm8IrmVlCUoAToModuByjTrxivsaSCqZMUSpedaa2SkKsBo7AxZVKDm5qFZizBqpIehq3nAMRJY97JORazvBSXSXbxDRQs/S9I09Q0882Bwx9yvHNKVs1MsCxk/IhS2JypJbiwdooS9pqTuzEK7ywCQVBb2ZQFCebNFNW3JjKRNws5SgWZKN1SWuJiiEatePKLp2o3P2dmat6J4DtVKmglCVsEFbkM4S+YdQQQ3KK+A7XonJmKEtYCGu285IAc0ejtzEaGCRInJ/hBJSaoUEuhQJLHKeJJ84unBSz/w0sOKR5RCfpQbjKDT/AD2JIqYbailrA7tkKbKvMC7gqFL2EXpU0KejZVZfh9Yz8bhFZ5SZaE924z0DAC3RhZo0ZchKQwDV01MZ8ihSaQyQjO2hJVLSpcmii26ACFVaxIAVW8aeWK89JK5adA6iOlB7n2hQ4dhZzuIwGLKs4CQtmcqajFIDB2NX1ETlbJxKlS1rmlCpcvLuKKgpW8HLsDQguQ7x08Z+2pKigZDMCnoZYcgtR+T3eNENTJvakl9iI7Lw6k5GEwBlbq1ZiHIIq55sHoI1AY5LEYXFKTMQsTGIIWxO9U5TKUC4oz0BgezZ2LQlpiTLSpIQgqUDkUlkuxq5cmv8sTlp3P3blYrOwfjDxgYWTjN7MpDFQpV2dT5Tau75RVlpxYzpSJqir8SylOVyfCwy0Go8xFa09/8AZAdQgcYSzrGLs+XiTOC5lEFJGTUFheuVndmjRx5OUAXUQnyJr7RXLHtdXYyGGQSMyjVZdqUFgKcAPePLu2maXtFQWlJE5AMks1U0IPE1NY9cHCOJ/wBU5skYJXeBKphI7kE72d2cAVpU+UdLpedw1K4u+CGVXE4RUxH9T6kjSuUDzhd4tfTiQBUm9emnExAKIRqzW4h/U9IHUJoEkOMvJqGh849iYSapJQd0VBrZ+YHoPIwBexsRnM6WpBc1SolP4CjxJcMHcPFkEqcgFXEPTQ8XTUNraKuDRPSomXkTLN0KJUU8RmqxPBy2a8OxBsBhigITwGUk0BIoS9z15QdWLCCQ/nxAteB92SCBZ6AkF78Da1QIdeGcAPmFxQtXQN01hUhnusuZuJ/tF7u33WEt6bzA+d+ZPWIyp7JCRcAXHLkK/nE5rHjX6nQ+cMZBJLmvlz4P51gE7Comt3iELHBYCm6PbWLCki2oHwBp0vDk1ZLP7PpzaADGxOzspQuQiWgoJFmGUhrpHFj6wKRJmghapOHnL8SZqT3ZY/7VGzBwa8o15y0imh9fuv20SkzGaurcmv7cYz5NNjm7a5JKbRky9mrU/ehKZYVmEoHMc5cuV0DXLc6xoUysn0bg4ao4hntSLM1IU1RXzp9kQNKAkDKHDO1bk8desWQxRgqiJybIy5Rcu2ti7h2rSnQQ+CrwOhuLO9FWrDy0GtWL+4AtEwgvloQSAeJ6xOhEFlRUzMNXLku9KWYfHlDFO6BlahOUaOHobO9InnNf0fXURIpdvQjjQa8LwwK0pFQyzRqHzqSbksxrE1Ie9HDO/Wvp8YJOckB258tQ7G7e8NKOunLl5fdYTAp4jAOQtCu7mAB1M+a5ZSXqG9Kw0naOUhE4BCiWBfdUeR0PIxoW8uJFz+UJUpKhvbwOhDj53jBrOn4tQvcufknDI4j5HhARSOEmSSe5U6H/AIazx/lV+EUsaRNO0Ej+IDLNt6x6KsY8zqulZcHKVr5NMcikWyNYgRvj+35gwRFQ7/flAZ68pSotlDgngD+cYdjXgkHaHaKW0MaUZSlGcGpYgMka1vFBO3yTNAlE92QlyoDMokBrUu94UcGSXKQG60V8ThErDK0L3jOl7eSqaJaUmxK1EtkYlJ0rVJisO0femX3GUgraYpRG4kKyvfXTrFsdPksDoMkRIjJl7fTMcSU94oLKcuYCgAJU5ozF42GtFM8c4P3DsY25xWnvnQOqvQN8VRaVHG9oe1Jk4wIRJVMCJe+RmDOQbgEG3uIu0+GWVtRQm6OwB1jy/wD1JQDjpBUQf3KiBqGUHuWN/aOg2520lokqMn95iaASTQpUpvHwYKDx55Ows6atc7ELK5ygDRwlKb5EjgC/Vo7XSdHkhP1JcL+f9FWaSqkAXKd2O8LVBADV+VocSyN1dwSS7UHD59Wg5mulIKQ4NVBmqQWH3WJS5oOZJDA1rSoOpGkelMhSZAcOpFa5SHq4DuGZ6tSJS8PNqFTUrllz4WU+liAaikGxeEMxK0pygqSEnMCwSxduFKvpFDDbOXKCxOAUo2mZ1VatP5WhoCxLYu4YMWB9WDB4soU5JTlZgN4jR9CPhwiKJhV/NSgfQfYfyiayQWZupNdbAPyrAB7XstJMuWosTlBduXUl7emkHUDb71+sD2clpSRfdAdgNB9PeJ92CTRm5fr9mAmxpoLUF/0t6QykqoHDnyo/SDA1sTwZmHOGUPUjXjx6QCAiTRi1aDRtIiJY1NLfdIuZRY+/uLxAproR7MGEAAilg+rjQvzhd05rR/s+8FmsKXPH8+EYvayWTg56RmJVKVupvatOvwMAGpMIVQWDEkDj84ihVKFmD8+AMcn/AKc4GTLkkIS0wtmUmRMkhVmpMqSKuRxEVMHsWaMelapDzO8XnmMsfuyVd3lWCJZTlYZCCXrDoKO4Sqhcs4ap16PEgkgP58Cfv5mOB7VYFKtpSpk5BXKCUlP7hc1yFKJAWgtLbdLkGPQgkFmBY8vS5cQAAccWdrn24frClm/BKb83p51jm+2uAkzFSP2mQufJ/ebstClkLITl8NtQ9oxe1ezJp2bhkT3JTMQVky1TsqcihvS0MSxYU1rBQj0XOLULC4rqdYBPnlCCupb8KQSf/brfSOUnbNC9mS5UgKCSEAZUFJDrDqCTUMXNYrYTDYpWAxonImCcVKa5CwMiQpIBdizsIKA7tU0BnYEnX9fKK5m5jkKXBS5Ol2IY9HrHJdo8DKmzsMmbh1LASFTJokrWaMUIBSCBUkl7ZW1jpVYYjGFYBYyQgmtwpRZxYsR6QnEYpuzAKSlrlcMpoB/Yrd5Q8hM4BQJlrBpUFJPF2JHtGjkD0DPX48POHCGrxfn92jLl0eHJ+qKJKckcttnZRmJSCiahKC47qYCBxBlqqRQUjL2hjAJcxNFrUzumahVw5KcpTmpRtY7lUtqG/wAB01hg4DgMNOd/eKP+NxcVfBNZmcPsLbOHmZZS8POE1KMpdBAUC/E1dzfnGzKw2GQd3BrBNTkltUWcOB+ka+LkpmoaYkEDQ15uGt16xWlpmSVoSpWaUtkpJ8SVaBR1SaAG7txeMOr6bKHuxW/lWTjlT7leVhZALpwy0KVXwhJJAN2VeLyJ80u0oJ4Zlf8Ai/xi3rWkZu19sS5JCVqZSiGGhd2BJol2YPrHBalOe1K3/UussDCKL55ilE6JdIHTLX1Mct20x6MAgLkIP7RMUyU7xSpqrUvkALisNP7Wpwozz5cxKFKO+SCST4Uolg5qMxpobxym0NozMTOXiJqe7SdySgllJSK5lNqeHAx19BocjyXkXt/uVZJpLg5zHz5s5Spi5ie8mF3SGSo1ZKZgIKTT8TPlSKxanbQKEJz5lTCWUkunI5qHZiQOrw+LwRObJuzCMqqbqmYAroaO/CIYfC4nKpMxCU5SCxrLUxpl1SRoLWj0iilwZrLABNVEM7VBtqHZjd6cYmhT0AGYuRwIqdag29YZQIKsrkCzWcmod3tS2hhBZCVbhIJ/DeoJpVmr7Q6QmUduonBwhEwABTZCAy3GXMNRlFucNJlqUjMZhWaqzKTlNxdPvasRVilICimZMQoABKVSnSpbWzAMT/bxjRmzireWFJUoV82casKtWAPBBDHKCaqeoBc8POvwgk1wAwDcS9bcHr9Yiy8yQAAXNTSxDBxRoupSg6+n6wwR7PgkjIkhmYEcbCJzEuK6VprEMEQZabWFq6NboYktRYAMGblDRJjoFOVWvcw2QAVFqt5DTziKjV3sLdOWppEk3VccPM/p6wCGEvU5WejffKHKQwo1fnaGEsPpR2tfzhS5ZBLXPkPb4wAEKa9Q3TygcxFQQ7cR+USW+nn6RFVyBQW5N8LQASev0PSvr8IchyW4/evOISkEenK31vD9zl8Nzf05CACaEN0HStvvzh6DT14chCWkG9PT7/SGSUt8P0EADK0IAf43+UMhLBTBn+g/MxMqejfKISwGLl9PlaGBDLmvSsPRm+PH7PvDO1SW/J783iZVXXoSPvSEIjMkgnp9eDw5W7t0HvElI1Fb/AQjJqTofoeHp5wBYNaqkh6aaD7tE0KDGrV+/vnCKBUEE/OBiXcEM+g4wAEIL/HyrDTL0emrerP8oi9/nTrTyMMvkL8fQ+8Ahl35P9axW2pK7yXMSACcp56EpN7v00i3yTwpY8ma0QKgA2oP2WeBodnNbe7VS5OGE3MjvFoCkyyoJKjqz0cVpyjz3aG0lzsOmbPwwVPJKJBWS80rLFkkMUjMVcrR0/anaWGly5mHMtE+cmaTJkUcOEqqGdKd4m0YuDw89UwzZ8wTZ5FEgZUykD8KOhLFQrSObj0cYZZSrm7v/wALnPjuVNm4HugFrKps5/4qyaC7JB8Iq1OsWpo8SSQxGYhtSXLOaeUFmBy+XOS58IAAoRXUHhFaaDlJepANqEC4pZy0b0ioCsqYgAuAC4JqwB43avOBT55JOYFwkPW54s5FbvzgyEgAFLAFizio1tanCGWhkvvVoTlBdVmdvthEuAAYZJKcym5gEF9LcWHzgk1NypiQ1QcodnCmHJ68BA5SWWMwIBSwDVd6UPOJIkqyUT4cwykBwNHBL2PCEFAtnbZlTEgqVlmKFAQQKOzE0INLQ8wOcxQDSxdLuRUe2sWlUSUgZUgCyU2Y6MwLtEFylaJLE0CstDoxIYgweRUDSlQNN2pDqcgNr98YnKxLfiY68/t4l3CiSSClID0rcOd0waRg8xJLPT8IPEwxntGD8EvoPgIrYz/u+cPChjQJdx0Pwi1gvCfvhChQAyA/iDofnB0+FX3xhQoBAkeI9PrCPjPX/tMKFDANhrDp9YmfF5/SHhQAAxFxAuHT5Q0KACz+Hz+sVf8A7fEQ8KEwCCJzvH5woUAgybecL8v8oUKGIEj5/MxBHiMKFAMmbDr84FP8Q/thQoBDTreXzEDl+E/fCFCgY0eNbe//ALWO/wCkn/40RpYLw+n+QhoUPJ3QjYwX8Mf7fnGBifDM/uV/kIUKKvIxtm3R/wBP5Q0y5/uP+MKFDfgl4Aj8P+34xo4LwTP7k/FMKFAuwyjP8auv/nB9o+BH9qPlChQCZdHhX/Z8lRnD+Iron5woUC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5853" name="Picture 13" descr="C:\Users\acer-pc\Desktop\20-2-2015 12-49-25.png"/>
          <p:cNvPicPr>
            <a:picLocks noChangeAspect="1" noChangeArrowheads="1"/>
          </p:cNvPicPr>
          <p:nvPr/>
        </p:nvPicPr>
        <p:blipFill>
          <a:blip r:embed="rId2" cstate="print"/>
          <a:srcRect/>
          <a:stretch>
            <a:fillRect/>
          </a:stretch>
        </p:blipFill>
        <p:spPr bwMode="auto">
          <a:xfrm>
            <a:off x="1403648" y="3140968"/>
            <a:ext cx="6048672" cy="3456384"/>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5987008" cy="468288"/>
          </a:xfrm>
        </p:spPr>
        <p:txBody>
          <a:bodyPr>
            <a:normAutofit fontScale="90000"/>
          </a:bodyPr>
          <a:lstStyle/>
          <a:p>
            <a:r>
              <a:rPr lang="tr-TR" sz="2500" b="1" dirty="0">
                <a:solidFill>
                  <a:srgbClr val="FF0000"/>
                </a:solidFill>
              </a:rPr>
              <a:t> ATİNA ANTLAŞMASI (14 Kasım 1913)</a:t>
            </a:r>
          </a:p>
        </p:txBody>
      </p:sp>
      <p:sp>
        <p:nvSpPr>
          <p:cNvPr id="3" name="2 İçerik Yer Tutucusu"/>
          <p:cNvSpPr>
            <a:spLocks noGrp="1"/>
          </p:cNvSpPr>
          <p:nvPr>
            <p:ph sz="quarter" idx="1"/>
          </p:nvPr>
        </p:nvSpPr>
        <p:spPr>
          <a:xfrm>
            <a:off x="467544" y="548680"/>
            <a:ext cx="8208912" cy="2520280"/>
          </a:xfrm>
        </p:spPr>
        <p:txBody>
          <a:bodyPr>
            <a:normAutofit lnSpcReduction="10000"/>
          </a:bodyPr>
          <a:lstStyle/>
          <a:p>
            <a:pPr>
              <a:buNone/>
            </a:pPr>
            <a:r>
              <a:rPr lang="tr-TR" sz="2000" dirty="0">
                <a:latin typeface="+mj-lt"/>
              </a:rPr>
              <a:t>+ Osmanlı Devletiyle Yunanistan arasında imzalandı.</a:t>
            </a:r>
          </a:p>
          <a:p>
            <a:pPr>
              <a:buNone/>
            </a:pPr>
            <a:r>
              <a:rPr lang="tr-TR" dirty="0"/>
              <a:t> </a:t>
            </a:r>
            <a:r>
              <a:rPr lang="tr-TR" sz="2000" dirty="0">
                <a:latin typeface="+mj-lt"/>
              </a:rPr>
              <a:t>Antlaşmayla; </a:t>
            </a:r>
          </a:p>
          <a:p>
            <a:pPr>
              <a:buNone/>
            </a:pPr>
            <a:r>
              <a:rPr lang="tr-TR" sz="2000" dirty="0">
                <a:latin typeface="+mj-lt"/>
              </a:rPr>
              <a:t>+ Yunanistan’daki Türklerin hakları güvence altına alındı.</a:t>
            </a:r>
          </a:p>
          <a:p>
            <a:pPr>
              <a:buNone/>
            </a:pPr>
            <a:r>
              <a:rPr lang="tr-TR" sz="2000" dirty="0">
                <a:latin typeface="+mj-lt"/>
              </a:rPr>
              <a:t>+ </a:t>
            </a:r>
            <a:r>
              <a:rPr lang="tr-TR" sz="2000" dirty="0" err="1">
                <a:latin typeface="+mj-lt"/>
              </a:rPr>
              <a:t>Yanya</a:t>
            </a:r>
            <a:r>
              <a:rPr lang="tr-TR" sz="2000" dirty="0">
                <a:latin typeface="+mj-lt"/>
              </a:rPr>
              <a:t>,Girit,Selanik Yunanistan’a bırakıldı.</a:t>
            </a:r>
            <a:endParaRPr lang="tr-TR" sz="2000" b="1" dirty="0">
              <a:solidFill>
                <a:srgbClr val="FF0000"/>
              </a:solidFill>
              <a:latin typeface="+mj-lt"/>
            </a:endParaRPr>
          </a:p>
          <a:p>
            <a:pPr>
              <a:buNone/>
            </a:pPr>
            <a:r>
              <a:rPr lang="tr-TR" sz="2000" b="1" dirty="0">
                <a:solidFill>
                  <a:srgbClr val="FF0000"/>
                </a:solidFill>
                <a:latin typeface="+mj-lt"/>
              </a:rPr>
              <a:t> Not: Büyük Devletler 16 Kasım 1913’te aldıkları </a:t>
            </a:r>
            <a:r>
              <a:rPr lang="tr-TR" sz="2000" b="1" dirty="0" err="1">
                <a:solidFill>
                  <a:srgbClr val="FF0000"/>
                </a:solidFill>
                <a:latin typeface="+mj-lt"/>
              </a:rPr>
              <a:t>kararile</a:t>
            </a:r>
            <a:r>
              <a:rPr lang="tr-TR" sz="2000" b="1" dirty="0">
                <a:solidFill>
                  <a:srgbClr val="FF0000"/>
                </a:solidFill>
                <a:latin typeface="+mj-lt"/>
              </a:rPr>
              <a:t> İmroz,Bozcaada ve </a:t>
            </a:r>
            <a:r>
              <a:rPr lang="tr-TR" sz="2000" b="1" dirty="0" err="1">
                <a:solidFill>
                  <a:srgbClr val="FF0000"/>
                </a:solidFill>
                <a:latin typeface="+mj-lt"/>
              </a:rPr>
              <a:t>Meis</a:t>
            </a:r>
            <a:r>
              <a:rPr lang="tr-TR" sz="2000" b="1" dirty="0">
                <a:solidFill>
                  <a:srgbClr val="FF0000"/>
                </a:solidFill>
                <a:latin typeface="+mj-lt"/>
              </a:rPr>
              <a:t> dışındaki Ege Adalarını Yunanistan’a, 12 Adayı da İtalyanlara verdiler.</a:t>
            </a:r>
          </a:p>
        </p:txBody>
      </p:sp>
      <p:pic>
        <p:nvPicPr>
          <p:cNvPr id="36866" name="Picture 2" descr="http://upload.wikimedia.org/wikipedia/commons/4/49/Ioannina_liberation_1913.JPG"/>
          <p:cNvPicPr>
            <a:picLocks noChangeAspect="1" noChangeArrowheads="1"/>
          </p:cNvPicPr>
          <p:nvPr/>
        </p:nvPicPr>
        <p:blipFill>
          <a:blip r:embed="rId2" cstate="print"/>
          <a:srcRect/>
          <a:stretch>
            <a:fillRect/>
          </a:stretch>
        </p:blipFill>
        <p:spPr bwMode="auto">
          <a:xfrm>
            <a:off x="1691680" y="3068960"/>
            <a:ext cx="5760640" cy="3200356"/>
          </a:xfrm>
          <a:prstGeom prst="rect">
            <a:avLst/>
          </a:prstGeom>
          <a:noFill/>
        </p:spPr>
      </p:pic>
      <p:sp>
        <p:nvSpPr>
          <p:cNvPr id="5" name="4 Metin kutusu"/>
          <p:cNvSpPr txBox="1"/>
          <p:nvPr/>
        </p:nvSpPr>
        <p:spPr>
          <a:xfrm>
            <a:off x="1907704" y="6488668"/>
            <a:ext cx="5226431" cy="369332"/>
          </a:xfrm>
          <a:prstGeom prst="rect">
            <a:avLst/>
          </a:prstGeom>
          <a:noFill/>
        </p:spPr>
        <p:txBody>
          <a:bodyPr wrap="none" rtlCol="0">
            <a:spAutoFit/>
          </a:bodyPr>
          <a:lstStyle/>
          <a:p>
            <a:r>
              <a:rPr lang="tr-TR" b="1" dirty="0">
                <a:solidFill>
                  <a:srgbClr val="FF0000"/>
                </a:solidFill>
              </a:rPr>
              <a:t>   </a:t>
            </a:r>
            <a:r>
              <a:rPr lang="tr-TR" b="1" dirty="0" err="1">
                <a:solidFill>
                  <a:srgbClr val="FF0000"/>
                </a:solidFill>
              </a:rPr>
              <a:t>Yanya’nın</a:t>
            </a:r>
            <a:r>
              <a:rPr lang="tr-TR" b="1" dirty="0">
                <a:solidFill>
                  <a:srgbClr val="FF0000"/>
                </a:solidFill>
              </a:rPr>
              <a:t> Yunanistan’a teslimi (temsili resim)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51520" y="237565"/>
            <a:ext cx="8280920" cy="13696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AT" sz="2300" b="1" i="0" u="none" strike="noStrike" cap="none" normalizeH="0" baseline="0" dirty="0">
                <a:ln>
                  <a:noFill/>
                </a:ln>
                <a:solidFill>
                  <a:srgbClr val="FF0000"/>
                </a:solidFill>
                <a:effectLst/>
                <a:latin typeface="+mj-lt"/>
                <a:ea typeface="Times New Roman" pitchFamily="18" charset="0"/>
                <a:cs typeface="Tahoma" pitchFamily="34" charset="0"/>
              </a:rPr>
              <a:t>İSTANBUL ANTLAŞMASI (13 Mart 1914):</a:t>
            </a:r>
            <a:endParaRPr kumimoji="0" lang="tr-TR" sz="2300" b="0" i="0" u="none" strike="noStrike" cap="none" normalizeH="0" baseline="0" dirty="0">
              <a:ln>
                <a:noFill/>
              </a:ln>
              <a:solidFill>
                <a:srgbClr val="FF0000"/>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r>
              <a:rPr kumimoji="0" lang="tr-TR"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İstanbul</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Antlaşması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Osmanlı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Devleti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ile</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Sırbistan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arasında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imzalandı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endParaRPr kumimoji="0" lang="tr-TR" sz="2000" b="0" i="0" u="none" strike="noStrike" cap="none" normalizeH="0" baseline="0" dirty="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dirty="0">
              <a:ln>
                <a:noFill/>
              </a:ln>
              <a:solidFill>
                <a:schemeClr val="tx1"/>
              </a:solidFill>
              <a:effectLst/>
              <a:latin typeface="+mj-lt"/>
              <a:cs typeface="Arial" pitchFamily="34" charset="0"/>
            </a:endParaRPr>
          </a:p>
        </p:txBody>
      </p:sp>
      <p:pic>
        <p:nvPicPr>
          <p:cNvPr id="2049" name="Picture 1" descr="http://www.rafgrup.com/wp-content/uploads/2012/04/sanayi-devrimi.jpg"/>
          <p:cNvPicPr>
            <a:picLocks noChangeAspect="1" noChangeArrowheads="1"/>
          </p:cNvPicPr>
          <p:nvPr/>
        </p:nvPicPr>
        <p:blipFill>
          <a:blip r:embed="rId2" r:link="rId3" cstate="print"/>
          <a:srcRect/>
          <a:stretch>
            <a:fillRect/>
          </a:stretch>
        </p:blipFill>
        <p:spPr bwMode="auto">
          <a:xfrm>
            <a:off x="467544" y="2204864"/>
            <a:ext cx="7920880" cy="3816424"/>
          </a:xfrm>
          <a:prstGeom prst="rect">
            <a:avLst/>
          </a:prstGeom>
          <a:noFill/>
        </p:spPr>
      </p:pic>
      <p:sp>
        <p:nvSpPr>
          <p:cNvPr id="2051" name="Rectangle 3"/>
          <p:cNvSpPr>
            <a:spLocks noChangeArrowheads="1"/>
          </p:cNvSpPr>
          <p:nvPr/>
        </p:nvSpPr>
        <p:spPr bwMode="auto">
          <a:xfrm>
            <a:off x="251520" y="1412776"/>
            <a:ext cx="820891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a:t>
            </a:r>
            <a:r>
              <a:rPr kumimoji="0" lang="tr-TR"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Osmanlı’nın</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Sırbistan</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ile</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sınırı</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olmadığı</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için</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bu</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antlaşma</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ile</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yalnızca</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Sırbistan’da</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kalan</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Türklerin</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hakları</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1" u="none" strike="noStrike" cap="none" normalizeH="0" baseline="0" dirty="0" err="1">
                <a:ln>
                  <a:noFill/>
                </a:ln>
                <a:solidFill>
                  <a:schemeClr val="tx1"/>
                </a:solidFill>
                <a:effectLst/>
                <a:latin typeface="+mj-lt"/>
                <a:ea typeface="Times New Roman" pitchFamily="18" charset="0"/>
                <a:cs typeface="Tahoma" pitchFamily="34" charset="0"/>
              </a:rPr>
              <a:t>görüşüldü</a:t>
            </a:r>
            <a:r>
              <a:rPr kumimoji="0" lang="de-AT" sz="2000" b="0" i="1" u="none" strike="noStrike" cap="none" normalizeH="0" baseline="0" dirty="0">
                <a:ln>
                  <a:noFill/>
                </a:ln>
                <a:solidFill>
                  <a:schemeClr val="tx1"/>
                </a:solidFill>
                <a:effectLst/>
                <a:latin typeface="+mj-lt"/>
                <a:ea typeface="Times New Roman" pitchFamily="18" charset="0"/>
                <a:cs typeface="Tahoma" pitchFamily="34" charset="0"/>
              </a:rPr>
              <a:t>.</a:t>
            </a:r>
            <a:endParaRPr kumimoji="0" lang="de-AT" sz="2000" b="0" i="0" u="none" strike="noStrike" cap="none" normalizeH="0" baseline="0" dirty="0">
              <a:ln>
                <a:noFill/>
              </a:ln>
              <a:solidFill>
                <a:schemeClr val="tx1"/>
              </a:solidFill>
              <a:effectLst/>
              <a:latin typeface="+mj-lt"/>
              <a:cs typeface="Arial" pitchFamily="34" charset="0"/>
            </a:endParaRPr>
          </a:p>
        </p:txBody>
      </p:sp>
      <p:sp>
        <p:nvSpPr>
          <p:cNvPr id="7" name="6 Metin kutusu"/>
          <p:cNvSpPr txBox="1"/>
          <p:nvPr/>
        </p:nvSpPr>
        <p:spPr>
          <a:xfrm>
            <a:off x="1763688" y="6093296"/>
            <a:ext cx="5751254" cy="369332"/>
          </a:xfrm>
          <a:prstGeom prst="rect">
            <a:avLst/>
          </a:prstGeom>
          <a:noFill/>
        </p:spPr>
        <p:txBody>
          <a:bodyPr wrap="none" rtlCol="0">
            <a:spAutoFit/>
          </a:bodyPr>
          <a:lstStyle/>
          <a:p>
            <a:r>
              <a:rPr lang="tr-TR" b="1" dirty="0">
                <a:solidFill>
                  <a:srgbClr val="FF0000"/>
                </a:solidFill>
              </a:rPr>
              <a:t> Osmanlı’nın son dönemlerinde Sırbistan’ın durumu</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363914"/>
            <a:ext cx="4968552" cy="63401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AT" sz="2300" b="1" i="0" u="sng" strike="noStrike" cap="none" normalizeH="0" baseline="0" dirty="0">
                <a:ln>
                  <a:noFill/>
                </a:ln>
                <a:solidFill>
                  <a:srgbClr val="FF0000"/>
                </a:solidFill>
                <a:effectLst/>
                <a:latin typeface="+mj-lt"/>
                <a:ea typeface="Times New Roman" pitchFamily="18" charset="0"/>
                <a:cs typeface="Tahoma" pitchFamily="34" charset="0"/>
              </a:rPr>
              <a:t>2. Balkan </a:t>
            </a:r>
            <a:r>
              <a:rPr kumimoji="0" lang="de-AT" sz="2300" b="1" i="0" u="sng" strike="noStrike" cap="none" normalizeH="0" baseline="0" dirty="0" err="1">
                <a:ln>
                  <a:noFill/>
                </a:ln>
                <a:solidFill>
                  <a:srgbClr val="FF0000"/>
                </a:solidFill>
                <a:effectLst/>
                <a:latin typeface="+mj-lt"/>
                <a:ea typeface="Times New Roman" pitchFamily="18" charset="0"/>
                <a:cs typeface="Tahoma" pitchFamily="34" charset="0"/>
              </a:rPr>
              <a:t>Savaşı’nın</a:t>
            </a:r>
            <a:r>
              <a:rPr kumimoji="0" lang="de-AT" sz="2300" b="1" i="0" u="sng" strike="noStrike" cap="none" normalizeH="0" baseline="0" dirty="0">
                <a:ln>
                  <a:noFill/>
                </a:ln>
                <a:solidFill>
                  <a:srgbClr val="FF0000"/>
                </a:solidFill>
                <a:effectLst/>
                <a:latin typeface="+mj-lt"/>
                <a:ea typeface="Times New Roman" pitchFamily="18" charset="0"/>
                <a:cs typeface="Tahoma" pitchFamily="34" charset="0"/>
              </a:rPr>
              <a:t> </a:t>
            </a:r>
            <a:r>
              <a:rPr kumimoji="0" lang="de-AT" sz="2300" b="1" i="0" u="sng" strike="noStrike" cap="none" normalizeH="0" baseline="0" dirty="0" err="1">
                <a:ln>
                  <a:noFill/>
                </a:ln>
                <a:solidFill>
                  <a:srgbClr val="FF0000"/>
                </a:solidFill>
                <a:effectLst/>
                <a:latin typeface="+mj-lt"/>
                <a:ea typeface="Times New Roman" pitchFamily="18" charset="0"/>
                <a:cs typeface="Tahoma" pitchFamily="34" charset="0"/>
              </a:rPr>
              <a:t>Genel</a:t>
            </a:r>
            <a:r>
              <a:rPr kumimoji="0" lang="de-AT" sz="2300" b="1" i="0" u="sng" strike="noStrike" cap="none" normalizeH="0" baseline="0" dirty="0">
                <a:ln>
                  <a:noFill/>
                </a:ln>
                <a:solidFill>
                  <a:srgbClr val="FF0000"/>
                </a:solidFill>
                <a:effectLst/>
                <a:latin typeface="+mj-lt"/>
                <a:ea typeface="Times New Roman" pitchFamily="18" charset="0"/>
                <a:cs typeface="Tahoma" pitchFamily="34" charset="0"/>
              </a:rPr>
              <a:t> </a:t>
            </a:r>
            <a:r>
              <a:rPr kumimoji="0" lang="de-AT" sz="2300" b="1" i="0" u="sng" strike="noStrike" cap="none" normalizeH="0" baseline="0" dirty="0" err="1">
                <a:ln>
                  <a:noFill/>
                </a:ln>
                <a:solidFill>
                  <a:srgbClr val="FF0000"/>
                </a:solidFill>
                <a:effectLst/>
                <a:latin typeface="+mj-lt"/>
                <a:ea typeface="Times New Roman" pitchFamily="18" charset="0"/>
                <a:cs typeface="Tahoma" pitchFamily="34" charset="0"/>
              </a:rPr>
              <a:t>Sonuçları</a:t>
            </a:r>
            <a:r>
              <a:rPr kumimoji="0" lang="de-AT" sz="2300" b="1" i="0" u="sng" strike="noStrike" cap="none" normalizeH="0" baseline="0" dirty="0">
                <a:ln>
                  <a:noFill/>
                </a:ln>
                <a:solidFill>
                  <a:srgbClr val="FF0000"/>
                </a:solidFill>
                <a:effectLst/>
                <a:latin typeface="+mj-lt"/>
                <a:ea typeface="Times New Roman" pitchFamily="18" charset="0"/>
                <a:cs typeface="Tahoma" pitchFamily="34" charset="0"/>
              </a:rPr>
              <a:t>:</a:t>
            </a:r>
            <a:endParaRPr kumimoji="0" lang="tr-TR" sz="2300" b="0" i="0" u="none" strike="noStrike" cap="none" normalizeH="0" baseline="0" dirty="0">
              <a:ln>
                <a:noFill/>
              </a:ln>
              <a:solidFill>
                <a:srgbClr val="FF0000"/>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Balkanlar’da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azınlık</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durumuna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düşen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Türklerin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hakları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imzalanan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antlaşmalarla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güvence</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altına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alındı</a:t>
            </a:r>
            <a:endParaRPr kumimoji="0" lang="tr-TR" sz="2000" b="0" i="0" u="none" strike="noStrike" cap="none" normalizeH="0" baseline="0" dirty="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Edirne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ve</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Kırklareli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Bulgaristan’dan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geri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alındı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 Mustafa Kemal,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Edirne’nin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kurtuluşuna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katılmıştır</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endParaRPr kumimoji="0" lang="tr-TR" sz="2000" b="0" i="0" u="none" strike="noStrike" cap="none" normalizeH="0" baseline="0" dirty="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Bulgaristan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mağlubiyetini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telâfi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etmek</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için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Birinci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Dünya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Savaşı’na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girdi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endParaRPr kumimoji="0" lang="tr-TR" sz="2000" b="0" i="0" u="none" strike="noStrike" cap="none" normalizeH="0" baseline="0" dirty="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1" i="0" u="none" strike="noStrike" cap="none" normalizeH="0" baseline="0" dirty="0">
                <a:ln>
                  <a:noFill/>
                </a:ln>
                <a:solidFill>
                  <a:srgbClr val="FF0000"/>
                </a:solidFill>
                <a:effectLst/>
                <a:latin typeface="+mj-lt"/>
                <a:ea typeface="Times New Roman" pitchFamily="18" charset="0"/>
                <a:cs typeface="Tahoma" pitchFamily="34" charset="0"/>
              </a:rPr>
              <a:t>Not:  </a:t>
            </a:r>
            <a:endParaRPr kumimoji="0" lang="tr-TR" sz="2000" b="1" i="0" u="none" strike="noStrike" cap="none" normalizeH="0" baseline="0" dirty="0">
              <a:ln>
                <a:noFill/>
              </a:ln>
              <a:solidFill>
                <a:srgbClr val="FF0000"/>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r>
              <a:rPr kumimoji="0" lang="tr-TR"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Arnavutluk</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Balkan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Savaşları’na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katılmamıştır</a:t>
            </a:r>
            <a:endParaRPr kumimoji="0" lang="tr-TR" sz="2000" b="0" i="0" u="none" strike="noStrike" cap="none" normalizeH="0" baseline="0" dirty="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r>
              <a:rPr kumimoji="0" lang="tr-TR"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Türk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ordusu</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İkinci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Balkan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Savaşı’nda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sadece</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Bulga­ristan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ile</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savaşmıştır</a:t>
            </a:r>
            <a:endParaRPr kumimoji="0" lang="tr-TR" sz="2000" b="0" i="0" u="none" strike="noStrike" cap="none" normalizeH="0" baseline="0" dirty="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Osmanlı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ordusu</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Avrupalı</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devletlerin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tepkisinden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çekindiği</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için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Meriç’in</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batısına</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 </a:t>
            </a:r>
            <a:r>
              <a:rPr kumimoji="0" lang="de-AT" sz="2000" b="0" i="0" u="none" strike="noStrike" cap="none" normalizeH="0" baseline="0" dirty="0" err="1">
                <a:ln>
                  <a:noFill/>
                </a:ln>
                <a:solidFill>
                  <a:schemeClr val="tx1"/>
                </a:solidFill>
                <a:effectLst/>
                <a:latin typeface="+mj-lt"/>
                <a:ea typeface="Times New Roman" pitchFamily="18" charset="0"/>
                <a:cs typeface="Tahoma" pitchFamily="34" charset="0"/>
              </a:rPr>
              <a:t>geçmemiştir</a:t>
            </a:r>
            <a:r>
              <a:rPr kumimoji="0" lang="de-AT" sz="2000" b="0" i="0" u="none" strike="noStrike" cap="none" normalizeH="0" baseline="0" dirty="0">
                <a:ln>
                  <a:noFill/>
                </a:ln>
                <a:solidFill>
                  <a:schemeClr val="tx1"/>
                </a:solidFill>
                <a:effectLst/>
                <a:latin typeface="+mj-lt"/>
                <a:ea typeface="Times New Roman" pitchFamily="18" charset="0"/>
                <a:cs typeface="Tahoma" pitchFamily="34" charset="0"/>
              </a:rPr>
              <a:t>.</a:t>
            </a:r>
            <a:endParaRPr kumimoji="0" lang="de-AT" sz="2000" b="0" i="0" u="none" strike="noStrike" cap="none" normalizeH="0" baseline="0" dirty="0">
              <a:ln>
                <a:noFill/>
              </a:ln>
              <a:solidFill>
                <a:schemeClr val="tx1"/>
              </a:solidFill>
              <a:effectLst/>
              <a:latin typeface="+mj-lt"/>
              <a:cs typeface="Arial" pitchFamily="34" charset="0"/>
            </a:endParaRPr>
          </a:p>
        </p:txBody>
      </p:sp>
      <p:pic>
        <p:nvPicPr>
          <p:cNvPr id="1026" name="Picture 2" descr="C:\Users\acer-pc\Desktop\16-9-2015 14-23-11.png"/>
          <p:cNvPicPr>
            <a:picLocks noChangeAspect="1" noChangeArrowheads="1"/>
          </p:cNvPicPr>
          <p:nvPr/>
        </p:nvPicPr>
        <p:blipFill>
          <a:blip r:embed="rId2" cstate="print"/>
          <a:srcRect/>
          <a:stretch>
            <a:fillRect/>
          </a:stretch>
        </p:blipFill>
        <p:spPr bwMode="auto">
          <a:xfrm>
            <a:off x="5296694" y="386794"/>
            <a:ext cx="3528392" cy="2538150"/>
          </a:xfrm>
          <a:prstGeom prst="rect">
            <a:avLst/>
          </a:prstGeom>
          <a:noFill/>
        </p:spPr>
      </p:pic>
      <p:pic>
        <p:nvPicPr>
          <p:cNvPr id="1028" name="Picture 4" descr="C:\Users\acer-pc\Desktop\16-9-2015 14-24-45.png"/>
          <p:cNvPicPr>
            <a:picLocks noChangeAspect="1" noChangeArrowheads="1"/>
          </p:cNvPicPr>
          <p:nvPr/>
        </p:nvPicPr>
        <p:blipFill>
          <a:blip r:embed="rId3" cstate="print"/>
          <a:srcRect/>
          <a:stretch>
            <a:fillRect/>
          </a:stretch>
        </p:blipFill>
        <p:spPr bwMode="auto">
          <a:xfrm>
            <a:off x="5148064" y="3356992"/>
            <a:ext cx="3753644" cy="252028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medya.aksiyon.com.tr/aksiyon/2012/10/22/balkan-harita.jpg"/>
          <p:cNvPicPr>
            <a:picLocks noChangeAspect="1" noChangeArrowheads="1"/>
          </p:cNvPicPr>
          <p:nvPr/>
        </p:nvPicPr>
        <p:blipFill>
          <a:blip r:embed="rId2" r:link="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acer-pc\Desktop\16-9-2015 14-59-44.png"/>
          <p:cNvPicPr>
            <a:picLocks noChangeAspect="1" noChangeArrowheads="1"/>
          </p:cNvPicPr>
          <p:nvPr/>
        </p:nvPicPr>
        <p:blipFill>
          <a:blip r:embed="rId2" cstate="print"/>
          <a:srcRect/>
          <a:stretch>
            <a:fillRect/>
          </a:stretch>
        </p:blipFill>
        <p:spPr bwMode="auto">
          <a:xfrm>
            <a:off x="-143668" y="0"/>
            <a:ext cx="9287668" cy="6858000"/>
          </a:xfrm>
          <a:prstGeom prst="rect">
            <a:avLst/>
          </a:prstGeom>
          <a:noFill/>
        </p:spPr>
      </p:pic>
      <p:sp>
        <p:nvSpPr>
          <p:cNvPr id="5" name="4 Metin kutusu"/>
          <p:cNvSpPr txBox="1"/>
          <p:nvPr/>
        </p:nvSpPr>
        <p:spPr>
          <a:xfrm>
            <a:off x="5508104" y="404664"/>
            <a:ext cx="3384376" cy="954107"/>
          </a:xfrm>
          <a:prstGeom prst="rect">
            <a:avLst/>
          </a:prstGeom>
          <a:noFill/>
        </p:spPr>
        <p:txBody>
          <a:bodyPr wrap="square" rtlCol="0">
            <a:spAutoFit/>
          </a:bodyPr>
          <a:lstStyle/>
          <a:p>
            <a:r>
              <a:rPr lang="tr-TR" sz="2800" b="1" dirty="0">
                <a:solidFill>
                  <a:srgbClr val="FF0000"/>
                </a:solidFill>
              </a:rPr>
              <a:t>KONU TEKRARI YAPIN MUTLAKA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51520" y="260648"/>
            <a:ext cx="8568952" cy="5293757"/>
          </a:xfrm>
          <a:prstGeom prst="rect">
            <a:avLst/>
          </a:prstGeom>
          <a:noFill/>
        </p:spPr>
        <p:txBody>
          <a:bodyPr wrap="square" rtlCol="0">
            <a:spAutoFit/>
          </a:bodyPr>
          <a:lstStyle/>
          <a:p>
            <a:pPr>
              <a:buFont typeface="Arial" charset="0"/>
              <a:buChar char="•"/>
            </a:pPr>
            <a:r>
              <a:rPr lang="tr-TR" dirty="0"/>
              <a:t> </a:t>
            </a:r>
            <a:r>
              <a:rPr lang="tr-TR" sz="2000" dirty="0"/>
              <a:t>Osmanlıcılık fikrini savunan bu cemiyet Makedonya’da örgütlendi.</a:t>
            </a:r>
          </a:p>
          <a:p>
            <a:pPr>
              <a:buFont typeface="Arial" charset="0"/>
              <a:buChar char="•"/>
            </a:pPr>
            <a:r>
              <a:rPr lang="tr-TR" sz="2000" dirty="0"/>
              <a:t> İngiltere ve Rusya’nın 10 Haziran 1908’de </a:t>
            </a:r>
            <a:r>
              <a:rPr lang="tr-TR" sz="2000" dirty="0" err="1"/>
              <a:t>Reval’de</a:t>
            </a:r>
            <a:r>
              <a:rPr lang="tr-TR" sz="2000" dirty="0"/>
              <a:t> bir araya gelerek Makedonya’nın Özerliğine Karar vermeleri İttihatçıları harekete geçirdi.</a:t>
            </a:r>
          </a:p>
          <a:p>
            <a:pPr>
              <a:buFont typeface="Arial" charset="0"/>
              <a:buChar char="•"/>
            </a:pPr>
            <a:r>
              <a:rPr lang="tr-TR" sz="2000" dirty="0"/>
              <a:t> Osmanlı Devleti’nin parçalanacağından endişe eden İttihatçılar, 2. Abdülhamit’e Meşrutiyeti ilan etmeleri için baskı yaptılar. Ve Rumeli’de ayaklandılar.</a:t>
            </a:r>
          </a:p>
          <a:p>
            <a:pPr>
              <a:buFont typeface="Arial" charset="0"/>
              <a:buChar char="•"/>
            </a:pPr>
            <a:r>
              <a:rPr lang="tr-TR" sz="2000" dirty="0"/>
              <a:t> Hürriyet taburları kurularak halk galeyana getirildi.</a:t>
            </a:r>
          </a:p>
          <a:p>
            <a:pPr>
              <a:buFont typeface="Arial" charset="0"/>
              <a:buChar char="•"/>
            </a:pPr>
            <a:r>
              <a:rPr lang="tr-TR" sz="2000" dirty="0"/>
              <a:t> </a:t>
            </a:r>
            <a:r>
              <a:rPr lang="tr-TR" sz="2000" dirty="0" err="1"/>
              <a:t>Resneli</a:t>
            </a:r>
            <a:r>
              <a:rPr lang="tr-TR" sz="2000" dirty="0"/>
              <a:t> Niyazi ve Enver Paşa’nın isyanları üzerine, ülke’nin iç savaşa sürüklenmesini istemeyen 2. Abdülhamit Meşrutiyeti tekrar ilan etmek zorunda kalmıştır. (1908)</a:t>
            </a:r>
          </a:p>
          <a:p>
            <a:pPr>
              <a:buFont typeface="Arial" charset="0"/>
              <a:buChar char="•"/>
            </a:pPr>
            <a:r>
              <a:rPr lang="tr-TR" sz="2000" dirty="0"/>
              <a:t> Kanuni Esasi tekrar yürürlüğe konulmuştur.</a:t>
            </a:r>
          </a:p>
          <a:p>
            <a:pPr>
              <a:buFont typeface="Arial" charset="0"/>
              <a:buChar char="•"/>
            </a:pPr>
            <a:r>
              <a:rPr lang="tr-TR" sz="2000" dirty="0"/>
              <a:t> Osmanlı </a:t>
            </a:r>
            <a:r>
              <a:rPr lang="tr-TR" sz="2000" dirty="0" err="1"/>
              <a:t>Mebusan</a:t>
            </a:r>
            <a:r>
              <a:rPr lang="tr-TR" sz="2000" dirty="0"/>
              <a:t> Meclisi tekrar oluşturuldu.</a:t>
            </a:r>
          </a:p>
          <a:p>
            <a:pPr>
              <a:buFont typeface="Arial" charset="0"/>
              <a:buChar char="•"/>
            </a:pPr>
            <a:r>
              <a:rPr lang="tr-TR" sz="2000" dirty="0"/>
              <a:t> Seçimlerde, İttihat ve Terakki üyeleri başarılı oldu.</a:t>
            </a:r>
          </a:p>
          <a:p>
            <a:endParaRPr lang="tr-TR" sz="2000" dirty="0"/>
          </a:p>
          <a:p>
            <a:r>
              <a:rPr lang="tr-TR" sz="2000" b="1" u="sng" dirty="0">
                <a:solidFill>
                  <a:srgbClr val="FF0000"/>
                </a:solidFill>
              </a:rPr>
              <a:t>Uyarı: </a:t>
            </a:r>
            <a:r>
              <a:rPr lang="tr-TR" sz="2000" b="1" dirty="0">
                <a:solidFill>
                  <a:srgbClr val="FF0000"/>
                </a:solidFill>
              </a:rPr>
              <a:t> İttihatçıların, Meşrutiyet ve Ülke yönetimi için ciddi bir hazırlığı olmadığından beklenen sonuçlar alınamamış, Meşrutiyet’e geçişte iktidar boşluğu kargaşaya neden olmuştur.  </a:t>
            </a:r>
          </a:p>
          <a:p>
            <a:endParaRPr lang="tr-TR" dirty="0"/>
          </a:p>
        </p:txBody>
      </p:sp>
      <p:pic>
        <p:nvPicPr>
          <p:cNvPr id="2050" name="Picture 2" descr="http://upload.wikimedia.org/wikipedia/commons/thumb/d/d3/1908-mesrutiyet.jpg/150px-1908-mesrutiyet.jpg"/>
          <p:cNvPicPr>
            <a:picLocks noChangeAspect="1" noChangeArrowheads="1"/>
          </p:cNvPicPr>
          <p:nvPr/>
        </p:nvPicPr>
        <p:blipFill>
          <a:blip r:embed="rId2" cstate="print"/>
          <a:srcRect/>
          <a:stretch>
            <a:fillRect/>
          </a:stretch>
        </p:blipFill>
        <p:spPr bwMode="auto">
          <a:xfrm>
            <a:off x="5796136" y="5229200"/>
            <a:ext cx="2592288" cy="151216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0"/>
            <a:ext cx="3024336" cy="548680"/>
          </a:xfrm>
        </p:spPr>
        <p:txBody>
          <a:bodyPr>
            <a:normAutofit/>
          </a:bodyPr>
          <a:lstStyle/>
          <a:p>
            <a:r>
              <a:rPr lang="tr-TR" sz="2500" b="1" dirty="0">
                <a:solidFill>
                  <a:srgbClr val="FF0000"/>
                </a:solidFill>
                <a:latin typeface="Times New Roman" pitchFamily="18" charset="0"/>
                <a:cs typeface="Times New Roman" pitchFamily="18" charset="0"/>
              </a:rPr>
              <a:t>31 Mart Olayı(1909)</a:t>
            </a:r>
          </a:p>
        </p:txBody>
      </p:sp>
      <p:sp>
        <p:nvSpPr>
          <p:cNvPr id="4" name="3 Metin kutusu"/>
          <p:cNvSpPr txBox="1"/>
          <p:nvPr/>
        </p:nvSpPr>
        <p:spPr>
          <a:xfrm>
            <a:off x="251520" y="640913"/>
            <a:ext cx="5832648" cy="6217087"/>
          </a:xfrm>
          <a:prstGeom prst="rect">
            <a:avLst/>
          </a:prstGeom>
          <a:noFill/>
        </p:spPr>
        <p:txBody>
          <a:bodyPr wrap="square" rtlCol="0">
            <a:spAutoFit/>
          </a:bodyPr>
          <a:lstStyle/>
          <a:p>
            <a:pPr>
              <a:buFont typeface="Arial" charset="0"/>
              <a:buChar char="•"/>
            </a:pPr>
            <a:r>
              <a:rPr lang="tr-TR" sz="2000" dirty="0"/>
              <a:t> İttihat ve Terakki içinde zamanla farklı görüşler belirdi.</a:t>
            </a:r>
          </a:p>
          <a:p>
            <a:pPr>
              <a:buFont typeface="Arial" charset="0"/>
              <a:buChar char="•"/>
            </a:pPr>
            <a:r>
              <a:rPr lang="tr-TR" sz="2000" dirty="0"/>
              <a:t> Muhalifler, </a:t>
            </a:r>
            <a:r>
              <a:rPr lang="tr-TR" sz="2000" dirty="0" err="1"/>
              <a:t>Ahrar</a:t>
            </a:r>
            <a:r>
              <a:rPr lang="tr-TR" sz="2000" dirty="0"/>
              <a:t> adıyla yeni cemiyet kurdular. </a:t>
            </a:r>
          </a:p>
          <a:p>
            <a:pPr>
              <a:buFont typeface="Arial" charset="0"/>
              <a:buChar char="•"/>
            </a:pPr>
            <a:r>
              <a:rPr lang="tr-TR" sz="2000" dirty="0"/>
              <a:t> Muhalefetin Volkan Gazetesi ve Serbesti Gazetesi ile yürüttüğü Muhalefet İttihat ve Terakkiyi bunalttı.</a:t>
            </a:r>
          </a:p>
          <a:p>
            <a:pPr>
              <a:buFont typeface="Arial" charset="0"/>
              <a:buChar char="•"/>
            </a:pPr>
            <a:r>
              <a:rPr lang="tr-TR" sz="2000" dirty="0"/>
              <a:t> Her iki gazetenin başyazarları Derviş Vahdet ve Hasan Fehmi Galata köprüsünde öldürüldüler.</a:t>
            </a:r>
          </a:p>
          <a:p>
            <a:pPr>
              <a:buFont typeface="Arial" charset="0"/>
              <a:buChar char="•"/>
            </a:pPr>
            <a:r>
              <a:rPr lang="tr-TR" sz="2000" dirty="0"/>
              <a:t> bu gelişmeler üzerine muhalifler İstanbul’da gösterilere başladılar. Gösterilere engel olmayan Avcı taburları da harekete destek verdiler. Taksim topçu kışlasında ayaklananlar 31 Mart günü (13 Nisan 1909) </a:t>
            </a:r>
            <a:r>
              <a:rPr lang="tr-TR" sz="2000" dirty="0" err="1"/>
              <a:t>Mebusan</a:t>
            </a:r>
            <a:r>
              <a:rPr lang="tr-TR" sz="2000" dirty="0"/>
              <a:t> meclisine gelerek hükümet yetkililerinin idamını istediler.</a:t>
            </a:r>
          </a:p>
          <a:p>
            <a:pPr>
              <a:buFont typeface="Arial" charset="0"/>
              <a:buChar char="•"/>
            </a:pPr>
            <a:r>
              <a:rPr lang="tr-TR" sz="2000" dirty="0"/>
              <a:t> İsyanı bastıramayan hükümet istifa etti.</a:t>
            </a:r>
          </a:p>
          <a:p>
            <a:pPr>
              <a:buFont typeface="Arial" charset="0"/>
              <a:buChar char="•"/>
            </a:pPr>
            <a:r>
              <a:rPr lang="tr-TR" sz="2000" dirty="0"/>
              <a:t> Komutanlığını Mahmut şevket paşa’nın yaptığı hareket ordusu Selanik’ten İstanbul’a geldi.</a:t>
            </a:r>
          </a:p>
          <a:p>
            <a:pPr>
              <a:buFont typeface="Arial" charset="0"/>
              <a:buChar char="•"/>
            </a:pPr>
            <a:r>
              <a:rPr lang="tr-TR" sz="2000" dirty="0"/>
              <a:t> Hareket Ordusu, 31 Mart ayaklanmasını bastırdı.</a:t>
            </a:r>
          </a:p>
          <a:p>
            <a:pPr>
              <a:buFont typeface="Arial" charset="0"/>
              <a:buChar char="•"/>
            </a:pPr>
            <a:r>
              <a:rPr lang="tr-TR" sz="2000" dirty="0"/>
              <a:t> 2. Abdülhamit, tahttan indirildi. 5. Mehmet (Reşat) çıkarıldı.(1909)</a:t>
            </a:r>
          </a:p>
          <a:p>
            <a:pPr>
              <a:buFont typeface="Arial" charset="0"/>
              <a:buChar char="•"/>
            </a:pPr>
            <a:endParaRPr lang="tr-TR" dirty="0"/>
          </a:p>
        </p:txBody>
      </p:sp>
      <p:pic>
        <p:nvPicPr>
          <p:cNvPr id="17410" name="Picture 2" descr="http://upload.wikimedia.org/wikipedia/commons/thumb/a/ae/Shevket_Pasha.jpg/200px-Shevket_Pasha.jpg"/>
          <p:cNvPicPr>
            <a:picLocks noChangeAspect="1" noChangeArrowheads="1"/>
          </p:cNvPicPr>
          <p:nvPr/>
        </p:nvPicPr>
        <p:blipFill>
          <a:blip r:embed="rId2" cstate="print"/>
          <a:srcRect/>
          <a:stretch>
            <a:fillRect/>
          </a:stretch>
        </p:blipFill>
        <p:spPr bwMode="auto">
          <a:xfrm>
            <a:off x="6084168" y="1268760"/>
            <a:ext cx="2736304" cy="4320480"/>
          </a:xfrm>
          <a:prstGeom prst="rect">
            <a:avLst/>
          </a:prstGeom>
          <a:noFill/>
        </p:spPr>
      </p:pic>
      <p:sp>
        <p:nvSpPr>
          <p:cNvPr id="8" name="7 Metin kutusu"/>
          <p:cNvSpPr txBox="1"/>
          <p:nvPr/>
        </p:nvSpPr>
        <p:spPr>
          <a:xfrm>
            <a:off x="6156176" y="5589240"/>
            <a:ext cx="2802049" cy="584775"/>
          </a:xfrm>
          <a:prstGeom prst="rect">
            <a:avLst/>
          </a:prstGeom>
          <a:noFill/>
        </p:spPr>
        <p:txBody>
          <a:bodyPr wrap="none" rtlCol="0">
            <a:spAutoFit/>
          </a:bodyPr>
          <a:lstStyle/>
          <a:p>
            <a:pPr algn="ctr"/>
            <a:r>
              <a:rPr lang="tr-TR" sz="1600" b="1" dirty="0">
                <a:solidFill>
                  <a:srgbClr val="FF0000"/>
                </a:solidFill>
              </a:rPr>
              <a:t>Hareket Ordusu Komutanı </a:t>
            </a:r>
          </a:p>
          <a:p>
            <a:pPr algn="ctr"/>
            <a:r>
              <a:rPr lang="tr-TR" sz="1600" b="1" dirty="0">
                <a:solidFill>
                  <a:srgbClr val="FF0000"/>
                </a:solidFill>
              </a:rPr>
              <a:t>Mahmut Şevket Paşa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188640"/>
            <a:ext cx="6192688" cy="378296"/>
          </a:xfrm>
        </p:spPr>
        <p:txBody>
          <a:bodyPr>
            <a:normAutofit fontScale="90000"/>
          </a:bodyPr>
          <a:lstStyle/>
          <a:p>
            <a:r>
              <a:rPr lang="tr-TR" sz="2500" b="1" dirty="0">
                <a:solidFill>
                  <a:srgbClr val="FF0000"/>
                </a:solidFill>
                <a:latin typeface="Times New Roman" pitchFamily="18" charset="0"/>
                <a:cs typeface="Times New Roman" pitchFamily="18" charset="0"/>
              </a:rPr>
              <a:t>2. Meşrutiyet’ten sonraki olumsuz gelişmeler </a:t>
            </a:r>
          </a:p>
        </p:txBody>
      </p:sp>
      <p:sp>
        <p:nvSpPr>
          <p:cNvPr id="4" name="3 Metin kutusu"/>
          <p:cNvSpPr txBox="1"/>
          <p:nvPr/>
        </p:nvSpPr>
        <p:spPr>
          <a:xfrm>
            <a:off x="251520" y="620688"/>
            <a:ext cx="5040560" cy="3170099"/>
          </a:xfrm>
          <a:prstGeom prst="rect">
            <a:avLst/>
          </a:prstGeom>
          <a:noFill/>
        </p:spPr>
        <p:txBody>
          <a:bodyPr wrap="square" rtlCol="0">
            <a:spAutoFit/>
          </a:bodyPr>
          <a:lstStyle/>
          <a:p>
            <a:pPr>
              <a:buFont typeface="Arial" charset="0"/>
              <a:buChar char="•"/>
            </a:pPr>
            <a:r>
              <a:rPr lang="tr-TR" sz="2000" dirty="0"/>
              <a:t>Bulgaristan bağımsızlığını ilan etmiştir.</a:t>
            </a:r>
          </a:p>
          <a:p>
            <a:pPr>
              <a:buFont typeface="Arial" charset="0"/>
              <a:buChar char="•"/>
            </a:pPr>
            <a:r>
              <a:rPr lang="tr-TR" sz="2000" dirty="0"/>
              <a:t>Avusturya Macaristan İmparatorluğu Bosna-</a:t>
            </a:r>
            <a:r>
              <a:rPr lang="tr-TR" sz="2000" dirty="0" err="1"/>
              <a:t>Herseki</a:t>
            </a:r>
            <a:r>
              <a:rPr lang="tr-TR" sz="2000" dirty="0"/>
              <a:t> topraklarına katmıştır.</a:t>
            </a:r>
          </a:p>
          <a:p>
            <a:pPr>
              <a:buFont typeface="Arial" charset="0"/>
              <a:buChar char="•"/>
            </a:pPr>
            <a:r>
              <a:rPr lang="tr-TR" sz="2000" dirty="0"/>
              <a:t>Girit Yunanistan’a bağlanma kararı almıştır.</a:t>
            </a:r>
          </a:p>
          <a:p>
            <a:pPr>
              <a:buFont typeface="Arial" charset="0"/>
              <a:buChar char="•"/>
            </a:pPr>
            <a:endParaRPr lang="tr-TR" sz="2000" dirty="0"/>
          </a:p>
          <a:p>
            <a:r>
              <a:rPr lang="tr-TR" sz="2000" b="1" u="sng" dirty="0">
                <a:solidFill>
                  <a:srgbClr val="FF0000"/>
                </a:solidFill>
              </a:rPr>
              <a:t>UYARI:</a:t>
            </a:r>
            <a:r>
              <a:rPr lang="tr-TR" sz="2000" b="1" dirty="0">
                <a:solidFill>
                  <a:srgbClr val="FF0000"/>
                </a:solidFill>
              </a:rPr>
              <a:t>  Balkan Savaşı sonrası, Londra görüşmeleri devam ederken İttihatçılar, Babı Ali baskını gerçekleştirmiş ve yönetimi tamamen ele geçirmişlerdir.(1913)</a:t>
            </a:r>
          </a:p>
        </p:txBody>
      </p:sp>
      <p:sp>
        <p:nvSpPr>
          <p:cNvPr id="19458" name="AutoShape 2" descr="data:image/jpeg;base64,/9j/4AAQSkZJRgABAQAAAQABAAD/2wCEAAkGBxQTEhUUExQWFhUXGB0aGBgYGBwdHBgaHBwYGhgaHBgeHCggGBolHhwaITEhJSkrLi4vFx8zODMsNygtLisBCgoKDg0OGxAQGzQkICYsLCwsLCw0LCwsLCwsLCwsLCwsLCwsLCwsLCwsLCwsLCwsLCwsLCwsLCwsLCwsLCwsLP/AABEIAREAuQMBIgACEQEDEQH/xAAbAAACAwEBAQAAAAAAAAAAAAAEBQIDBgEAB//EAEcQAAECAwUDCQUFBgUEAwEAAAECEQADIQQFEjFBUWFxBhMiMoGRobHRFEJywfAjM1KS4RUkU2Ky0gdzgqLCVGPi8SU0oxb/xAAZAQADAQEBAAAAAAAAAAAAAAAAAQIDBAX/xAAoEQACAgICAQQBBAMAAAAAAAAAAQIREiEDMUEiMlFhE0JxsfBSkaH/2gAMAwEAAhEDEQA/APoSZMT5uITUYkqS5DghxmHGY3x8/wCTMlarfMkqnzimUVEfaHpYFgMoZEHWOOME0dFuz6EURzBELXaESkFcxQSkZkwBdF/2e0kiUt1JqQQQW2gHMQsQyGXNx7BHQIyP+I4XLkonS5sxBCsDJWQDiBLltRh8TDUbYNs1uCO4I+dWi2WixiyTRPmTUz0grRMLgOEEgH/VQ7tY2t4X5Z5CgibNShRyBfvLZDjBgGXyMcEcMuMvy35RGzykpkrHOrYjVkVOIPQuUt2xRygvgr5j2e1y5bh1OojGCQA3RL1ChDXGGRsObj3NxlLVyqH7QlyUrQJIChMU4qpldF/dIUAG2mNdCcKDIhzce5uJER8+Ta7aLd7J7WfjMtB9zH1W7M4FBMMjf4I9zcD2i8pKFhC5qErOSSoA7qRy1XnJlqwTJqEKzwqUAWOVCYMfoMgnm49zcCovWQVFInSyoO4xhwzlVH0YvwjgvezkPz8ptvOJ9YMPoMgrm49zcDqvOSFYTNQFU6JWHrUUfUGLbPakL6i0q+FQPlCxDInzcc5uK02+ViwiYgqdsOJLvsZ3eM1yzvm0WZSFS1oEtRwsUuXFSX2ZQ1CwyNOpMQaLFFxFcZyWyky6XGC5Kn/5S1HYJv8AWmN0p8Jwtiaj5O1OyMBYrmvCTOmzk+ziZNCsTroMRclI4ijvlG0OmQD8ruUftVlQUpKEicQoEu5Shxp/Me6DkyrQq32ad7PzCQEoIxoLp6QJYEOGUAzHIRGz8jlmxLkrXLEznecQcTg9EJIJ0evcIbXddc+ZaJc+1qlDmUMhKDmW6x737sou14EawCMl/ieP3NP+an+lca1KgcjGa5b3RaLUhEuVzeAHErESDiDhLHYxL9kRHsBZdvJabPFlmT54XKQhCkSwhmDJIS/YATV2hJY5y5y7eeYVPVMdIUAk83VYSa1AoMvwx9B5OpmpkJTO5vEgBI5suMIACXO1ozVo5P2qRMtHsolql2mhKlMZb4nav8xrXSkVYfsIb/kLRd1lTMThWla0lxXCMRSH2MYb8v5KUzLEEpAdRyAHvS9nE98XX1ySm+xWeRJwqVKUSqoDlTkkPoCe6PcpbutloVZ1CQl5QCiAtPWJBUlyrLoiu8w7VjootVmR+20pKElJDkMGfm1F2bN6vG/jFWm7LV7fLtSZIIwpxDGnokpwrGblnPGNrEvwIW33fcuypSqbiZSsIwh6s+2MpKP/AM0sn3Uk/wD5D1hvy8uibaJUvmhiUheLC4chmo9IB5PXXaV25dqtEoSwUkEOKkpCQAHJyGcC6GIJEpM+w220zEhU0zQyjmkEooDoOkRwiV/r5yy2CaoDnFdFS/eUEHCHOu3tMGi5bXKlT7GiRjTNWCJ2IBIS6cwdyR450gvlRcE1NnsiJKDM5k9LCKk0LtsJB74q1YitVjR+2cIQAkoJUAKHFLVicb3rCaw3IJ/t6ZcsKmIWkSg4GEc4rEA5AHRGsN5CLX7eLUuyLAIbCC+EFOEOWzGtIJ5DWefLnzzNkTECd0gpQolio4d5OLwgvQxJeV1ATrBKmoZakITNGpZWFiQfwgDsg64bJgvG1ypPQHNzAkPQHoYe4mCuVEqcq3SpiLPNWiSU1AoquKhbR27IFsdmtCrXaVmRNR7RLmISoggIKg6SVNl0W7RBev8AYUZ28bLJkySgLRNtAmPjllRSlATliIAJxbH4xoeWpKpVgxFyoAk7SUy6+MLRd8/2MyE2SaF85iWvBmA4SBqWfgO2DeUc2ZMRZALPPHNAFXQOmENln0fEQ7A+hI6oiMes0zFLSpiMSQWOYerHfHY55FokSwJOQqeyA58ySogkpcjVBO0DsBekHrnJSCVEADWF5vMH35Y4Kz/2xaRB5GCmHDUsDgbNwB51jyObYdTNvuznmPIHsjhtqf4ie/8A8dsd9uT/ABUAfEP7YYBNntEsESwelsCSA9SdG2mCyIXSrzT70yW2px1fSjARaL0k/wAWX+YesAAtisaJKTJOJYNWwkDIBgXp1XNc1HhBhmIllglVa0SSO/bHv2nJ/jS/zp9YHVb0aWmT+ZHZrD2IIMznAQlwQxcpI1PB8jFSbEqjrOW0162/eO6KheCf+pk/mTm+fWyajRw25P8A1UnT3kbK60rBQE51kW/3hHDFsA26EP2x2xir41FjUHGNNhzFRHBeCMJHtMnE9DiSwHDFWJTrekvhtEoUp0kmu3PJtINhZYZC8RIUGJpU0HS/uH5REFWZYB6f+5VPofWyJtg0nytNU7K67Y57Z/35X5h6wgO2S2IAOJdSon3nAowqKcI5bE85gUhbBKg/WALlBqPe/WLJ1tSerOlCmqhn35R1NtS9Zspq5KG2muyACQwzCcK1U0BI3bILaBxbpX8RH50+sd9tl/xEfmHrBQF5gU2Q/jX3/pC+XPA1HeOP8WL5BTQlY4ORX85EFAWezkZzFh6VUPSLZDAE84VDeQw+qdwirGkJLKen4ifn844Z3Qo7uRrsLau0GwDAoEULjdEIhIHWLmu0nZoDln4RKM5FoBvuepElSkKZQKQDSjqSDQhsjCiVeU4isxXcj+2HN82fHLKdqkf1phau7yjNuyOjjqtmHJdlf7QnfxD3J9I4i2TtZh/Kj+2CZNkKsh2xaqxJGaxvi/SSsi0KW1Vf7U/2xATJlenr+FH9sSlAtHEIz4nzMcLbOpI8Z0xuv/tR/bEufWPe8E/JMRWIix2QWwpE/aF/i/2p9Igi0rPvV+FPpHkpIMSVKJyLQWx0j3tEx86cE9ukd51T1UO0I9IoVZHzUTEpNjSDrBbCkXKtJD9Idyf7YHXblipZuCf7YInSUtQMfKFltxIHRLElnb5cI0htEsa86r6Cf7YiZ6m/8U+kUomkthYAmvCr9sVLSokALUK6nMDMNpGTlIqkEe0K1bd0U+g8HgC03qtL9GWdnRBi6etaeq665Fsta0+cI7ctySKjbxNONGHZGvC25bM+R0tB679X+CUf9H6wVY7wVMWEhErJyebyHfwjOLL03w7uNITLmLHAdg9THRKKozTdhqbUSoJCJZq33f6wVMIA6son/L/WFt2p6b7BBqlPENKy472SsU37UDDLHRJdKGVRhm5pWGbxnrmm4rUrcg+aY0LRlyKmXF2U3lNCZeI5BSP6kwNZbclZYjg8FXgAUMajEn+pMViWlwWqNfGNY1RDTsjaZUw0SQEnwiv2JLOSaZ+kFqm1SNvlFKplVd3gH9OyFkGJSl9njHpWvGPCPS0lz9V9I5jU6umkV86xoPrughohMTwgAgFku8cK2jqUNQARxjsHdAwPGYr8Pj+kc5wgpDBy/Yw29sSUDTx4ax1JNNjZeMOgKpy1/wArfOF94WhgAoHiKjWsMZo6L7T6wFOqoDdGnH0TIld04KQcJxEKBYeOfbBhTV+PjANjS2NgxoCW1egzrme6CSA6U4jiYF32M7jR/nEcnY0DXnPwIVtZu1VPAP3QjsoBcbvnDa9UggP0hiZweqQNIDsFmQVFltTUbxG3BUYmfIm2AyarbLj9VjQ2SUeYAGZJPj+ggf2dAP3g7h6wfLUwGFJI2v8ArGkpJ9Exi/J6xyikF6RC0zGSeEXKxMXT4wLbUvKVmKDfEp2XVIG5Ml56j/IfNMafEYzHJn78/AfNMaeI5ewh0V3kOh/qT/UIoQkxdeZ+zp+JP9SYDtM7ChyafVO2ghZUi4xslKVimKJySAE9pc/8YslJcCuZfvy0hXdtoJNSHcHvcl/DvgySSyS+QFdpGzWB9A16qRanWjsW+qRYhRfTxgayWjEpXDyLekEShnxPoIwaopqjqgd0UqPDNsort1qw0FTApnzN0UoshySGaMnzjyl7AYBstqJUAddm9oKWWepGr7BA1Q07PKy2UiOMaZn0P12xYU0d9IpJTiDEd8AyNqZKBWgOvAxCSpIDkhyKOWppnFtqlgs+3Y/hrGevQqTPl1pXTcRFLfpD7G1gHSIJq2KmTvx3wXMABNA5NaZ8YBulbrPw/MQfOL98HIJGcviYUsElhiNN418YuuQvnXonzED3yjL4lfKJ3EKn4PmI1h7EQ/cGqtNTkznQekHGZ9mkvns7YWlNVV1I8YYL+6T9bYtroi+ydkmuFOT9AxTbFNLPZ5xZZE9FZP1QxXbPulfWsLyUugbk2ft1fAfNMaaMtyYU9oV/ln+pMamM+XsqHRTeP3fan+oQivSaVJISRQOTv2cWh7eA6B4p8xCFZThWFUQFJDDNveO2vyiH2a8b1RRdUpSiCDT3leFN5aGdtmMMKesRTdtMBWq3gACUQEtmPLdAlkt+EqxlSgWYtlphfYXhXZsuOt/Iwu2Vhwg672NdvEwfNnYUKOZdtdrQqkW5JSojrJU5fvBG70MH2pJXKWElioliztV3bWEyJKpbENqvCYFc4pScCc0tVqCn17sNlTAzvRnfc0Kb0s2CXLxKJYMohIJJ1Vk+cW2aeBZ0ualIGoO7hFXoy5UpS0qGNgmYubUQzsc+0QzmzEhsRSOJEK7A4wA5gB+MCW1RWtRAJGIpDNTCA71DB3hSDhin26H6ss8xAk1VQlIq9a5CrnxgHk5O+watFKzoanEPOGCVVfxgHRK0KjP3+lildOiQXOp/CB5mHNpWG+t8Jr6lApK1BwAyQ+ZOQCR5nug6aYLpoOuRTrNB1fmIZTsxx+UJuTa+moHMJYjYXDw5m6HfD5eyYmdvo0T8SvlErjGZ/k+Yiq+VUT8SvlF9zIqB/wBv5iNYexEfqL0oOI8TB80dBPZ84DXmeMFLH2aez5xo/Bn8k7Iroq+tDFN4E80r61iyy9VfD5GIXiv7I9nmInyWugHkof3lf+Wf6kxrMQjMcmpZE9RamAgHQ1RGlxRlyv1FwWim9pjSjxT4qAjDW20kGYQG0P8ANtMbDlWsiyqZ3xIZs3xpaMxMSCAlQCVMSpg4SXDlT5k7MqwYjhJJ7BbPZUzlCWJikgMS3vfyvp+sGWySTPwmYXUoYUsGY6EgO2XZAKlYQRLBGynW79OxoFsl/qQtJmOoOQxfEjKo011fLSG+OQfmTYyMtpuHEl8HSAc1cU4+sE3PMmpmnCk4Fs+JwEl88s2emtISXpe/TeUxO1KWfWocuco0FhtUwKlSDLDrapXV2dRUG2vQbsoSh8lPmbVdgV/zVS14MRAUzPkRrX3SDnt74ruW8AQpKgFFBarGhcA5aZcGjUW24EzAnGApsn0imZdEuUHwIcivRGXFuEUlFGbbFM2dhImS0lS0PiSHAWGNU+LgbIBtqlzJKZqFJAmYsSMYSxBIo5DhmjQCyywxKUg0LijHbSM/ylVLAwJSnESVZZP7zjJ4Kj8DcpPyaPkpd45lDnFiGIkbTp3N3RoU2VIj5Pc99KkTEDERLCumNx60fWZSgQ6S4MEo0SpWK78khKQd8Zy0z1JJyUAnog/jKhhMam9ilSCkxh7+tHNYQnrKqNwBoeL+UDimqHGTLbXeYkksrpgYWYOsjMrOidAM9YI//r5JZ0zBtoKeNYx60KNTme0n1hjdsuQhjPPSdsLURVjiY1IbLfEvjSWwztmhMrn0BSKpdRJ3cDmc4KusgLwuHwkNrQh4vl2hAQQkhkjJLVGbgb4R3/PUEpmABKgXfEMT7g7gesTCbekXiuxvOU5VTX5wTM+7T9bYAkzecQlbNiALbzBy/uk9nzjo+DD5J2bqr4esC3sHktk5HmILs/VVw9YXX6r7A8R5iJe2XF0rDuT8x5mEAhkGulSiHsZDkRMBmKp0gg12h003NGveMZKnRcXYr5XziiyqILHEnxUBGKRbCJeImoYDgB+vhGv5bVsiviT5xgrQkc0Pi2bh3RvBaMZPYT7clRYFnIJr1gaV1LHw0iu02qUFEKSGOgGmQbQa1hGUB9YmEJIUT2PtcfrnGpI3s1qlpDpABJIG4Uc+MHXVfAXPVMIwrboscsgrPM4XPYYzshAqGcnc57IaXXdZE+TiGHEvLUBLEvsocomSXkcW/BrJ1/zpeLqrCaOR35bKd8Zq++UM5VSQA7YahqPtyhzb7PiCkjXrHc9fzLoNyIovS55UwT1EkYSkuG6rB/DyiFRbFq72AlylAqJPXTiYEMnLZVxDyRZKHGkKKkYXqS2bA5A65dsILvuhE2YUy1Ay0NUnR8R0zJeNVarWlLpU2LDiDZHsOULJdIdaPm81VSd8a3k3fq+bKCrqs28fofOFHsSDZlKfpKWVDgKH5wTyfsGD7RSgnEGS+QD9Y9ooNWOgMaTaUdmcU26NDeV8YADMU6ldVGp47oy9otCpiytRDnLYBs4ebxC22VQWFzK4wFJUTmNnHdA8/CEMFOc+B/SM4RT2VJ+DqrRiZKB0lMnTbQDZUCK7VKlpYJUSr3tj7AdW2xVZ7GpVQlROjA98FfslaU4lJKU7T6RcpJaBJvbB5c0jIkcDGlui6ETilUxUxXQdnpmzPm0Qurk6lUvnFEqfJIpuL1rwcQ5uKWylJywDC2wUIcHLZ2axjmm6Rok0i5YzAalANANIKmfdp7PIwNOSAe2CZiBzaeA+casy+Tsg9BfD1hXfn3B4jzhnKbAobvWFt9pHMGuZHmIldlLoo5CqPPTPgOu9OkbV4xfIaUBNW4Y4SMt6O2NnhEZ8nZcOhLy1H7qQNVoHjGdVZ5XNCVMGTkKFK61r40YRpeVp/d32LB7nMY1UwrS6SHGhyPFsuPGLUcombdSALTcRFULSpOj68CHBiCLAUIUZnVfDQuApqE8HbtgO2oUk6h9NnA+8N8MbjkrmIKSWSk11JfRiPGNEpeWS6FtlWpJBT1tI0fJCQqdMM5ZJCKJ0GI7AMmFe0R08nkpSteNimoS2mdTo7GG3J5AlWZGjjEe0+jQnKL2ikmgq8SyWCQ5YDjknugSUgKlTtikr/KlOEHwi+e6i4zAp8SqP2B+8QvvK2CVJmNmU82ngAxPi8SimIOS5dS5YJBUl0sWcpIJG+jnsiu95hxkF6BgNgP0fPWF1htZlzErGaSCPTgcu2HPKGclYC01BNFDNiOqreD5xo4rKyLdUDXOjGQmrZltlKDeTQbzBXKKcQoSksMIdWwEjIbkpYDt2wZcUlMiUZq88+33R2AvxVujOWy0YlFZ6yi5+Q4RknnyfS/kr2w+2aG7L5QUJRNZk0SojNssqpI/FC++LqSkgy1uFVSDU1dmUM+3vhXNmZDYNNpqfTsi26STNQNHc9nS+UP8AHi8ouhXemb65pIlygNwJO5mTXWgHjGdvu3lQKW6s5QYajonLjGr50JZOWg8oT8n7EDNnzlBymYQl9r9IjeKRx8b25M6JLVE7lnKlpTLmEDECcyCly7OOMGpmsrnAtKgOiS4BYnqk5FswezV4R3m4KSQcz8ocXThmA0w0FE0Fak7nPkIqccVmhRdvFlkw673gyYegngIWcypC1JISEqqkinGmhyhhMH2Y4DyjpUsopmDVNolL6quHrCy+z+7niPMQwldRXD1hbfSv3fe484a7GuifIm0rVMWFVCUU7SO/KNdGO5Cn7Sb8I842LxlyJJ6Lh0KOWH/1j8Q8jGCsloCThI6JDpP1sjd8sy1lPxDyVHzoS3S2w/qI34+jKXYZbUhaSO0RVycmKxrQCEuHOpps31iCApvlHJUoonYhoK+HjFXoSVsa3rzhCEBRIWoJLs4JyqBkzxp0S6ADIBuwQnu4pUsBwSOkB4PDdJYbvOIei4lSzhS2qvnn6Rlb/U5CTk1Bu29ucaUuXJGmR8vWMla52KYok6tn8oIjYuwpTmH4wZdcsrWW6oDqGitAntJAgaekVB6LbYfXZLEqV/Nh51WmjSx3Eq7RByzqP2TGNyAr6ttcLulFPiVqe9z2jZCPFiPGlN8FXgSWJyOXmYFkIrTQE+ni0XxxUY6Jk8meUp4YcnT+8y32n+kwtZqQZdZ6SlbEkDirojwJPZDn7WgXZtrLaMalTWOFmG7M17vKPcm7ajml4s+cUT2sRHJ6US7MELUEEpzO1u+AeSczBMVLKnxJxBnFRlmNhMefBJpnVLwHXrakqDIQovRwCR3tFF3zlIdsyAOFc+wR1M9RckqL7SYhYVAzVA7W846fx+mmY5bO2u3E4SFFSQQ7pKVAEHpb0+kOVg4E8BGfVYV5JWCkOkhQqBUMFMTrrD1QaUgbAB4QRjWglJPZKUego7vWFF+r+xPEeYhriAlr4esLL4+5L5OPMRfkF0e/w/W8yc/4U+ZjaRif8PR9rP8AhT5mNs0ZcvuKh0JOXY/dR/mJ+cYmdKShIKqE6btu3/3G65YqHs6SchMSfBTeMfOZyjMmBOIlzXdG0PaZS7LlWnAkKKSQoODpHbJbOiuYqgySNpqS/h3xRftqCl4R1UDCAMqRRKdUtTZIS57T5w+4jqpErttCkzOcdsFX3mgT217HjZWHlJJWA5KFbw7cCKRh5oICUNXM71HTsDDvhiqz82AM1DrfFs7IHtgnSNfa7T9mopINPdIPjn4RmrqlOcTYi9Acn2q3DZqWgaSCogAVNIZz/s0llpTgS4G/LGrVRrRMFUK7F9vOOelBD4aqSnJKRUhxms5PoSBBVqnHArEwVMIJ0ZOwbhQdghBYVKPOlL9Qu+rqT469kF3K5UQapbLTQZREoZNFRlSKLZOLswAimzHM9jdoPyEG31Y8BCk9RWmw7IXS11r2xs1ozT2ETJLhw0NuTdiCih/eViPBNB44oFvKxKkYQrCcQxApyI4t9PGhuZIlSlTFe6lKQN7OR+YmOfln6NGsI+oJva0oQsHCFrAo+SRtjPWS8cVrTMORUAeDYX8Y9b5pwYlHpLLkbtOA9BCmXTWM+LjSRpKVs2kmVT62wLZEjnzxiu6rYVJwk1+u9tYJsR+0Uwq+zfHR2Y9MMEg1oc4NnD7NPZ5RQlRHCLxMDMR5bITsKRU32a+HrCm9g9nd9R5w6tRBlqCRUg+UJ70s5FnVUZg574SKWke/w+UeenD+QHxjbuYxfIFP2007ZY73/wDR7Y2sZcvZcTPcv5mGyAj+InyVGHu+Xh6XvMS+/QeMfQeVdk52ShBJAMwORowVWMle12iXLHNqxOWIJYN2DLbWNYtY0Z/qsy8xBf6+nh4qyFMqWjJ3x+Z8mgvk7dImOsqGJCxRLEAM7CtHciNHaLvQtOFQLatTxgnypaCMX2Y+7JXOTDMw5Gmee3shiLAozaIoxI4ggVJpSHUiyCSlpYZLvtLnM1iSLcRok9kT+T/EK3sQzLAuWlwFGYRTDXOlWdh6xVY7jnGUvouqZQhVFJAfUmoNI06bx2oPYY6LyD9UxLlN+CkomdTchkWdWIALUekcRIADtVNRTZAnJmwYwsg1DUpltqYecoCZ8vCg4VAvU0IqCD9aRn7Ndc6SoLlkKpopi/bmIqLlVvsTxH066sSSlSVEEZuO+MNbbOZa1IVQg/XfG7uK8J1U2gNSiqVypSnlAnLewIXKE5PXSQC2qSWrvBOcOPJLKpClFVoW2K0ptMmXIUDzksjCaVS7HV8vIQyvFQLSn6KOlMOj69uzjGUuW2CTNxkKLAgNtNHr2wZbb290IKRmz5nao6mJ5OJuWuhxmktnLcozF0GZCUjwHCNNYeR8sDFMWV0yTQd+Z8IQ3XNDpWWYghzooM47QX4Q0sd9mUTiQrATpnrUAeUEoyx0NNNlq5QIAAZsmzB3fVYssSVCYoEMo9xGbgfTRVaeUspAGFHeAMtwrnSFNr5SrWxyCS6do3gjKLjb8EtJGslhTMQY6omMrI5WzMlpBG0UPpGsu22ypyMaKjIggODsIgla8AkmU2lXRL7D5QJakkSAHJLDzyhrOSA9GDesC2NZViOQGgHzzic/oaiWckZGFSqMcA4ku5fZp3RpoSXCftF/D8xDnFGc+9lxKbwNE/F/xVCe9LnlT0gLBpkRQiD+UR+zRVun/wAVQkFrA17oMXdom10BSbvmWeqU4iBhxBYGIDLEDV6wyRbFNU1+tYHn26hFW2mAl2yj+DVyf6MXTl2Q2kNfbSNhG+LUTkEVQOyEIUo5ORoxz7/k8WLlzCOsG2El+FNYTgik2x4qbJI07M/CF8y1IGsKplmJL4zTOjUPcYrRZWJoS2p14ZQ1FIA+febZD5+WUULtSiAxDEZ18dkTlKOoBOwlvKJ4HOnDZ3xROgLFMLdKIWizrIIUaHV8mrkeGsNXSlsRGWsA2ixAms5YCssIAB1FRU5xOaC66EF3XWq0BSgQKsHFCaPXSh0h3f1345eIMVJAqNQAyn7Y6i7cDBK1AAUaOz0TGpMURqCnMa5xeVu0JdGcutfSMokALyc0Ch1T8u2LZt5LCVJdto2HVjsgG2IKFMQQdHzzziE+fjUVGh13nbGtbJTIrU5rHQTEMUF3fZcZqWSKqOwbtpht0hlIJ0hrydvJUicHcIWQFg7ND2esHG1ypPQlpG8mpO8nSF9rtSJueEK0KRV+8vGeTfa0V15PpRAP1nnrFdkl4JZfM18BGDst7TUkEsaucwfCHlnvlStSzdUEEntMYPjaLUr7H9yK+1XT3R5w4xQkuAHGt9UgtsqWEOXiHotOyu8kBQQCARiyPwqhVarpSodGh2VA8Pm8NLyUQEUfpf8AFUCTLUBRjCd5aEuhDLsPNkg4sRph908NH31gW0yFMAkhKtKA17dY0My0lQZg2wh4XTrK+SjXRy36RtFO7ZMnqkKLGmakNMOLtrmGzo0Glb5EZ+GoERMlSS2EJBPEHgMn8YsmSOjVw3dFSddkxVql/wBKEYlGgwh6mnk8Qn2sIIThWTk+TnhkYnaJmFtnB/HQd8QNqxBnAY61Y8fWFtiapkJakl0lKw9SFB0+kdnzynqg7MifnEZ2JxUtqXYN2CLbPKBDkvwPdCbpbJK1rKXUodLcXf62Raq1BYand3sfrKIqUAsNLJO0P6x5akk9ItWgGfbuiFtlWvBdLklqkDxgebPQkt0lE+6A0HFX0xgRUqWosoMRs+UaKg0Ib7CFOoggsyQ4ox2b3P5YE54rloliUjogdJKemTqSRnDe2XaiWoKPSGxR8iTD655wKRgllA20b9YuU6VoajbMOq65n8OY3wn0i6xTubQUkOoq6uWmZOgFe8xurRKJSQkkFixLmp4xjL5s6w2JJBAwk6EO4IO92hQ5M9MJRxBeeQpZOFKtGcgE54mGSdKwXLWEyzMLIfopCE4cR1OI1wjshaCQQlIIJLZ9Ik6bhXKNLNsACEulRw0BTUCpyq+eraQclRqwjbAgoGUhZDEdEu7vWrnMGnjFUm0l6Huz/wDUVOE84gksoHol6EVBr9VhfKSoVDw4xE2fSuSU3EV7kimxyY0Dxjv8PlkqnuDkip1fG8bF45+VU6NIdEbwNEfF/wAVQHNl7aiCbeep8X/EwPMmgUPlEyTvRSaAVyjp3bIofOCZyz7rDjA6Zhd42jn5JdEpaFHTvi1d3OMw7ahx6iJSpwPGCEmM5TldMeKENqs6kVUmnB0ntZx2tC8TEigJB0AD+Ado15VC+0XahT4WQTmQAx4jIwRmvISyqkJUpAzBHlxZuMdSACSA28ZHsiU2yKlOVFzliSBlsb3fKOJSDUeGXfrGlr9yKv6LZa9zjdHegCSzHbAiXzFG2fMR1MxRHSApmQe3ZCxT6E4tdnJ89RIKKtmNd0WWu9pdEKGEjVQz3jdEJanOJLE8GJ47aRatCZgY+Qfyg1Gmwk60gK02+X1SoHxbOu5mihNvQwZawBUAZHvq8Wq5OjMKY7Gf5wmn3dMSak1q1Y2i4S6Ito0ku/AJdE4hlU5g0JI2fWsJbzvdMxgaJyDZMNg0qzHcYFF2zmqGDNnpwi2Rc5oVEJB1JBfgA8CjBbQ8mwBJDBYUcYUKNoGYg7XjWWa90sUBGNCUDpM9cq7BruiiVc8oDpLU3w59/pEhcWZkTSH0c14t6RlySjLs0gmhTapiHUNCXG0Po+wGDbqu0rAViAA2gkk8BmIDmXLOdinugmQJ0rohKqaMSz7CPqsC60y5tNJM1PJSi56SQcIRUaviOWkaF4zPI2WsKnKmBirB4Yo0mKMptt7FHSCVS0kVAPEPEDZkfgT3CIJnR0TYeaG4nPYpf8NH5RAFtEtC0pEmX0kuCzOcSU4ctiieyDjMMSCoPyCxFd1FE58UhKGCTtfE5oWqGArvgeZeCatKQ4WUAKUU4WKhimHD0EqCXBq+JO14e4jEVHdDc0GLEf7TRhKjJAIbolRCmUmUQSGpVeHinuNnlKLOqaqUykoKijFqNMX1nB5jkLNfAYsz8+1ywEnmkVmFGIzC3RClFQLB0MAH2nItWM5coCYVSEuheEhMwkqOELLUGSST/pMMJVpn+9JB+FQGidutTTTDmYkbTNr9iMqDGHd1UfaWHfnFOX9sKB7JZpK5ikplJYJCsYmKqFPhLbwNuojyZdm5/msFWorEpioMVIz6wSoK4Psgy1T1pbBLCn63SAalB36xy02laSnClKgR0q1BdORetH7olSChbbJdmlrWOaHQTjPTIJcKPRS/S6tTo+6KuckEpSuSoOoJcTCUhRWE9YaHMHcRQwy9uWSDzP8AuGwa7Hp2RdPtChgwoBGElW5mISN5c90PIMRRZ7RJXgwylOpZltztQoIM2tfwh3yqMwXji5tmAKsC2SspPSJYYSoTM+oQDUZV2QxVbiG+wLVLBnB8q+m9jQhAqAkUbIZZN3QZIWIjXKkGipS2xSw/ODOapKUavq/ZFCZ1mwgiXMJAfCSHHRUs5lqJS+dQoNGjJRsTps0y7o6pEshiENTQaZQ1NBgJUTJBU2CY2MIxEgBy+vCsXWGyyFrWEpUMJYqcMpqONohmUyyGIQQ7swz28d8el82l8OAE5swhZRDAp/ZMvarv/SJG7kMzq7/0i02lH4k94jhtSPxp/MPWJckUonLPY0S3KXc5uXydvOJ85FZtsv8AiI/MPWK/a5X8RH50+sS2UkZKRpBsuPR6MTdlkDzY9Ho0AgrKBVax2PQn2BROijSPR6GBJMWJyjsegEyibrEbR1EcflHo9F/ADCb92nt+cBIyj0ehMF2SED2jrdkej0SV5KU6R1Uej0CEysxIZR6PRogC7DrAFp654x6PRujE1Fk6qeAguPR6BGD7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9460" name="Picture 4" descr="http://media.dunyabulteni.net/250x190/2011/10/12/ittihak-ve-terakki-2.jpg"/>
          <p:cNvPicPr>
            <a:picLocks noChangeAspect="1" noChangeArrowheads="1"/>
          </p:cNvPicPr>
          <p:nvPr/>
        </p:nvPicPr>
        <p:blipFill>
          <a:blip r:embed="rId2" cstate="print"/>
          <a:srcRect/>
          <a:stretch>
            <a:fillRect/>
          </a:stretch>
        </p:blipFill>
        <p:spPr bwMode="auto">
          <a:xfrm>
            <a:off x="5220072" y="620688"/>
            <a:ext cx="3528392" cy="2664296"/>
          </a:xfrm>
          <a:prstGeom prst="rect">
            <a:avLst/>
          </a:prstGeom>
          <a:noFill/>
        </p:spPr>
      </p:pic>
      <p:pic>
        <p:nvPicPr>
          <p:cNvPr id="19462" name="Picture 6" descr="http://media.dunyabulteni.net/250x190/2012/01/23/images.jpg"/>
          <p:cNvPicPr>
            <a:picLocks noChangeAspect="1" noChangeArrowheads="1"/>
          </p:cNvPicPr>
          <p:nvPr/>
        </p:nvPicPr>
        <p:blipFill>
          <a:blip r:embed="rId3" cstate="print"/>
          <a:srcRect/>
          <a:stretch>
            <a:fillRect/>
          </a:stretch>
        </p:blipFill>
        <p:spPr bwMode="auto">
          <a:xfrm>
            <a:off x="684356" y="4066746"/>
            <a:ext cx="2672803" cy="2539163"/>
          </a:xfrm>
          <a:prstGeom prst="rect">
            <a:avLst/>
          </a:prstGeom>
          <a:noFill/>
        </p:spPr>
      </p:pic>
      <p:pic>
        <p:nvPicPr>
          <p:cNvPr id="19464" name="Picture 8" descr="http://2e35f3d7efa41f6a08b9-6590e85903d1168a261ce2e01f6fe2c5.r49.cf2.rackcdn.com/602d6e8a6234d2a9d31496e698beef55.jpg"/>
          <p:cNvPicPr>
            <a:picLocks noChangeAspect="1" noChangeArrowheads="1"/>
          </p:cNvPicPr>
          <p:nvPr/>
        </p:nvPicPr>
        <p:blipFill>
          <a:blip r:embed="rId4" cstate="print"/>
          <a:srcRect/>
          <a:stretch>
            <a:fillRect/>
          </a:stretch>
        </p:blipFill>
        <p:spPr bwMode="auto">
          <a:xfrm>
            <a:off x="4283968" y="3501008"/>
            <a:ext cx="4536504" cy="3096344"/>
          </a:xfrm>
          <a:prstGeom prst="rect">
            <a:avLst/>
          </a:prstGeom>
          <a:noFill/>
        </p:spPr>
      </p:pic>
      <p:sp>
        <p:nvSpPr>
          <p:cNvPr id="9" name="8 Metin kutusu"/>
          <p:cNvSpPr txBox="1"/>
          <p:nvPr/>
        </p:nvSpPr>
        <p:spPr>
          <a:xfrm rot="16200000">
            <a:off x="2808107" y="4870591"/>
            <a:ext cx="2024913" cy="400110"/>
          </a:xfrm>
          <a:prstGeom prst="rect">
            <a:avLst/>
          </a:prstGeom>
          <a:noFill/>
        </p:spPr>
        <p:txBody>
          <a:bodyPr wrap="none" rtlCol="0">
            <a:spAutoFit/>
          </a:bodyPr>
          <a:lstStyle/>
          <a:p>
            <a:r>
              <a:rPr lang="tr-TR" sz="2000" b="1" dirty="0">
                <a:solidFill>
                  <a:srgbClr val="FF0000"/>
                </a:solidFill>
              </a:rPr>
              <a:t>Babı Ali Baskını</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4824536" cy="396280"/>
          </a:xfrm>
        </p:spPr>
        <p:txBody>
          <a:bodyPr>
            <a:noAutofit/>
          </a:bodyPr>
          <a:lstStyle/>
          <a:p>
            <a:r>
              <a:rPr lang="tr-TR" sz="2500" b="1" dirty="0">
                <a:solidFill>
                  <a:srgbClr val="FF0000"/>
                </a:solidFill>
                <a:latin typeface="Times New Roman" pitchFamily="18" charset="0"/>
                <a:cs typeface="Times New Roman" pitchFamily="18" charset="0"/>
              </a:rPr>
              <a:t>Trablusgarp Savaşı (1911-1912)</a:t>
            </a:r>
          </a:p>
        </p:txBody>
      </p:sp>
      <p:sp>
        <p:nvSpPr>
          <p:cNvPr id="7" name="6 Metin kutusu"/>
          <p:cNvSpPr txBox="1"/>
          <p:nvPr/>
        </p:nvSpPr>
        <p:spPr>
          <a:xfrm>
            <a:off x="323528" y="332656"/>
            <a:ext cx="8461448" cy="3600986"/>
          </a:xfrm>
          <a:prstGeom prst="rect">
            <a:avLst/>
          </a:prstGeom>
          <a:noFill/>
        </p:spPr>
        <p:txBody>
          <a:bodyPr wrap="square" rtlCol="0">
            <a:spAutoFit/>
          </a:bodyPr>
          <a:lstStyle/>
          <a:p>
            <a:r>
              <a:rPr lang="tr-TR" sz="1900" b="1" dirty="0">
                <a:solidFill>
                  <a:srgbClr val="FF0000"/>
                </a:solidFill>
              </a:rPr>
              <a:t>İtalya’nın Trablusgarp’ı İşgalinin Nedenleri: </a:t>
            </a:r>
            <a:r>
              <a:rPr lang="tr-TR" sz="1900" dirty="0"/>
              <a:t>* Birliğini geç kuran İtalya’nın ham madde ve Pazar arayışı (Birliğini geç tamamlayan İtalya sömürgecilik yarışında geç kalmıştır. 1896’da Habeşistan’a saldırdıysa da; İtalya’nın bu saldırısı başarısızlıkla sonuçlanmıştır. </a:t>
            </a:r>
          </a:p>
          <a:p>
            <a:pPr>
              <a:buFont typeface="Arial" charset="0"/>
              <a:buChar char="•"/>
            </a:pPr>
            <a:r>
              <a:rPr lang="tr-TR" sz="1900" dirty="0"/>
              <a:t>Trablusgarp’ın İtalya’ya yakın olması.</a:t>
            </a:r>
          </a:p>
          <a:p>
            <a:pPr>
              <a:buFont typeface="Arial" charset="0"/>
              <a:buChar char="•"/>
            </a:pPr>
            <a:r>
              <a:rPr lang="tr-TR" sz="1900" dirty="0"/>
              <a:t> Osmanlı Devleti’nin Trablusgarp’ı savunacak gücünün olmaması </a:t>
            </a:r>
          </a:p>
          <a:p>
            <a:pPr>
              <a:buFont typeface="Arial" charset="0"/>
              <a:buChar char="•"/>
            </a:pPr>
            <a:r>
              <a:rPr lang="tr-TR" sz="1900" dirty="0"/>
              <a:t> İtalya’nın, Trablusgarp’ın İşgali için, Avrupa devletlerinin onayını alması.</a:t>
            </a:r>
          </a:p>
          <a:p>
            <a:endParaRPr lang="tr-TR" sz="1900" dirty="0"/>
          </a:p>
          <a:p>
            <a:r>
              <a:rPr lang="tr-TR" sz="1900" b="1" u="sng" dirty="0">
                <a:solidFill>
                  <a:srgbClr val="FF0000"/>
                </a:solidFill>
              </a:rPr>
              <a:t> UYARI: </a:t>
            </a:r>
            <a:r>
              <a:rPr lang="tr-TR" sz="1900" b="1" dirty="0">
                <a:solidFill>
                  <a:srgbClr val="FF0000"/>
                </a:solidFill>
              </a:rPr>
              <a:t>Osmanlı Devleti, Trablusgarp’a karadan yardım edemezdi; çünkü Mısır,İtalya’nın Trablusgarp’ı işgalini onaylayan İngiltere’nin elindeydi. Donanmanın güçsüzlüğünden dolayı da Trablusgarp’a denizden de yardım edilemedi.</a:t>
            </a:r>
            <a:endParaRPr lang="tr-TR" sz="1900" b="1" u="sng" dirty="0">
              <a:solidFill>
                <a:srgbClr val="FF0000"/>
              </a:solidFill>
            </a:endParaRPr>
          </a:p>
        </p:txBody>
      </p:sp>
      <p:pic>
        <p:nvPicPr>
          <p:cNvPr id="20482" name="Picture 2" descr="http://www.erguven.net/medya/www.erguven.net-Bir_Kahraman_Doguyor_(60).JPG"/>
          <p:cNvPicPr>
            <a:picLocks noChangeAspect="1" noChangeArrowheads="1"/>
          </p:cNvPicPr>
          <p:nvPr/>
        </p:nvPicPr>
        <p:blipFill>
          <a:blip r:embed="rId2" cstate="print"/>
          <a:srcRect/>
          <a:stretch>
            <a:fillRect/>
          </a:stretch>
        </p:blipFill>
        <p:spPr bwMode="auto">
          <a:xfrm>
            <a:off x="4499992" y="3717032"/>
            <a:ext cx="4017891" cy="251969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51520" y="260648"/>
            <a:ext cx="4752528" cy="6324808"/>
          </a:xfrm>
          <a:prstGeom prst="rect">
            <a:avLst/>
          </a:prstGeom>
          <a:noFill/>
        </p:spPr>
        <p:txBody>
          <a:bodyPr wrap="square" rtlCol="0">
            <a:spAutoFit/>
          </a:bodyPr>
          <a:lstStyle/>
          <a:p>
            <a:pPr>
              <a:buFont typeface="Arial" charset="0"/>
              <a:buChar char="•"/>
            </a:pPr>
            <a:r>
              <a:rPr lang="tr-TR" sz="2000" dirty="0"/>
              <a:t>İtalya’nın Trablusgarp’ın geri bırakıldığı ve İtalyanlara kötü davranıldığı iddiası.</a:t>
            </a:r>
          </a:p>
          <a:p>
            <a:pPr>
              <a:buFont typeface="Arial" charset="0"/>
              <a:buChar char="•"/>
            </a:pPr>
            <a:r>
              <a:rPr lang="tr-TR" sz="2000" dirty="0"/>
              <a:t> İtalya’nın </a:t>
            </a:r>
            <a:r>
              <a:rPr lang="tr-TR" sz="2000" dirty="0" err="1"/>
              <a:t>Habeşistanda</a:t>
            </a:r>
            <a:r>
              <a:rPr lang="tr-TR" sz="2000" dirty="0"/>
              <a:t> ki başarısızlığını telafi etmek istemesi.</a:t>
            </a:r>
          </a:p>
          <a:p>
            <a:pPr>
              <a:buFont typeface="Arial" charset="0"/>
              <a:buChar char="•"/>
            </a:pPr>
            <a:r>
              <a:rPr lang="tr-TR" sz="2000" dirty="0"/>
              <a:t> İtalyan Hükümetinin kendi halkı karşısında saygınlığını artırmak istemesi. </a:t>
            </a:r>
          </a:p>
          <a:p>
            <a:endParaRPr lang="tr-TR" sz="2000" dirty="0"/>
          </a:p>
          <a:p>
            <a:r>
              <a:rPr lang="tr-TR" sz="2500" b="1" dirty="0">
                <a:solidFill>
                  <a:srgbClr val="FF0000"/>
                </a:solidFill>
              </a:rPr>
              <a:t>Trablusgarp’ın İşgali</a:t>
            </a:r>
          </a:p>
          <a:p>
            <a:pPr>
              <a:buFont typeface="Arial" charset="0"/>
              <a:buChar char="•"/>
            </a:pPr>
            <a:r>
              <a:rPr lang="tr-TR" sz="2000" dirty="0"/>
              <a:t>Büyük devletlerle gizli görüşmeler yaparak Trablusgarp’ı ele geçirme serbestliği elde eden İtalya, haklı bir gerekçe göstermeden 28 Eylül 1911’de Trablusgarp üzerine harekete geçti. </a:t>
            </a:r>
          </a:p>
          <a:p>
            <a:pPr>
              <a:buFont typeface="Arial" charset="0"/>
              <a:buChar char="•"/>
            </a:pPr>
            <a:r>
              <a:rPr lang="tr-TR" sz="2000" dirty="0"/>
              <a:t> Osmanlı bölgeyi savunabilecek durumda olmadığından dolayı bir grup vatansever subay (Mustafa Kemal,Enver Paşa) halkı teşkilatlandırmak için Trablusgarp’a gitti.</a:t>
            </a:r>
          </a:p>
          <a:p>
            <a:pPr>
              <a:buFont typeface="Arial" charset="0"/>
              <a:buChar char="•"/>
            </a:pPr>
            <a:r>
              <a:rPr lang="tr-TR" sz="2000" dirty="0"/>
              <a:t> Bölgeye giden subaylardan Mustafa Kemal </a:t>
            </a:r>
            <a:r>
              <a:rPr lang="tr-TR" sz="2000" dirty="0" err="1"/>
              <a:t>Derne</a:t>
            </a:r>
            <a:r>
              <a:rPr lang="tr-TR" sz="2000" dirty="0"/>
              <a:t> ve </a:t>
            </a:r>
            <a:r>
              <a:rPr lang="tr-TR" sz="2000" dirty="0" err="1"/>
              <a:t>Tobruk’u</a:t>
            </a:r>
            <a:r>
              <a:rPr lang="tr-TR" sz="2000" dirty="0"/>
              <a:t>; Enver Paşa </a:t>
            </a:r>
            <a:r>
              <a:rPr lang="tr-TR" sz="2000" dirty="0" err="1"/>
              <a:t>Bingazi’yi</a:t>
            </a:r>
            <a:r>
              <a:rPr lang="tr-TR" sz="2000" dirty="0"/>
              <a:t> teşkilatlandırdı.</a:t>
            </a:r>
          </a:p>
        </p:txBody>
      </p:sp>
      <p:pic>
        <p:nvPicPr>
          <p:cNvPr id="21506" name="Picture 2" descr="http://www.hermeskitap.com/catalog/images/isbank_trablusgarp_savasi_ve_turk_italyan_tn.jpg"/>
          <p:cNvPicPr>
            <a:picLocks noChangeAspect="1" noChangeArrowheads="1"/>
          </p:cNvPicPr>
          <p:nvPr/>
        </p:nvPicPr>
        <p:blipFill>
          <a:blip r:embed="rId2" cstate="print"/>
          <a:srcRect/>
          <a:stretch>
            <a:fillRect/>
          </a:stretch>
        </p:blipFill>
        <p:spPr bwMode="auto">
          <a:xfrm>
            <a:off x="5148064" y="836712"/>
            <a:ext cx="3744416" cy="532859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3" y="332656"/>
            <a:ext cx="5099248" cy="3847207"/>
          </a:xfrm>
          <a:prstGeom prst="rect">
            <a:avLst/>
          </a:prstGeom>
          <a:noFill/>
        </p:spPr>
        <p:txBody>
          <a:bodyPr wrap="square" rtlCol="0">
            <a:spAutoFit/>
          </a:bodyPr>
          <a:lstStyle/>
          <a:p>
            <a:pPr>
              <a:buFont typeface="Arial" charset="0"/>
              <a:buChar char="•"/>
            </a:pPr>
            <a:r>
              <a:rPr lang="tr-TR" sz="2000" dirty="0"/>
              <a:t>İtalyanlar, Teşkilatlanmış olan asker ve Ömer Muhtar liderliğinde ayaklanan Araplar karşısında başarısız duruma düştüler.</a:t>
            </a:r>
          </a:p>
          <a:p>
            <a:pPr>
              <a:buFont typeface="Arial" charset="0"/>
              <a:buChar char="•"/>
            </a:pPr>
            <a:r>
              <a:rPr lang="tr-TR" sz="2000" dirty="0"/>
              <a:t> İtalya, Trablusgarp’ta başarılı olamayacağını anlayınca Osmanlıyı barışa zorlamak için On İki Adayı işgal etti. Osmanlı buna rağmen barışa yanaşmamıştır. Fakat 8 Ekim 1912’de Balkan Devletleri Osmanlı’ya saldırınca; Osmanlı Devleti İtalya ile </a:t>
            </a:r>
            <a:r>
              <a:rPr lang="tr-TR" sz="2000" dirty="0" err="1"/>
              <a:t>Uşi</a:t>
            </a:r>
            <a:r>
              <a:rPr lang="tr-TR" sz="2000" dirty="0"/>
              <a:t> antlaşması imzalamak zorunda kalmıştır. </a:t>
            </a:r>
            <a:endParaRPr lang="tr-TR" sz="2400" b="1" dirty="0">
              <a:solidFill>
                <a:srgbClr val="FF0000"/>
              </a:solidFill>
            </a:endParaRPr>
          </a:p>
          <a:p>
            <a:endParaRPr lang="tr-TR" sz="2400" b="1" dirty="0">
              <a:solidFill>
                <a:srgbClr val="FF0000"/>
              </a:solidFill>
            </a:endParaRPr>
          </a:p>
        </p:txBody>
      </p:sp>
      <p:pic>
        <p:nvPicPr>
          <p:cNvPr id="22530" name="Picture 2" descr="http://upload.wikimedia.org/wikipedia/commons/8/84/Treaty_of_Lausanne_1912.jpg"/>
          <p:cNvPicPr>
            <a:picLocks noChangeAspect="1" noChangeArrowheads="1"/>
          </p:cNvPicPr>
          <p:nvPr/>
        </p:nvPicPr>
        <p:blipFill>
          <a:blip r:embed="rId2" cstate="print"/>
          <a:srcRect/>
          <a:stretch>
            <a:fillRect/>
          </a:stretch>
        </p:blipFill>
        <p:spPr bwMode="auto">
          <a:xfrm>
            <a:off x="5278760" y="188640"/>
            <a:ext cx="3541711" cy="2911382"/>
          </a:xfrm>
          <a:prstGeom prst="rect">
            <a:avLst/>
          </a:prstGeom>
          <a:noFill/>
        </p:spPr>
      </p:pic>
      <p:sp>
        <p:nvSpPr>
          <p:cNvPr id="6" name="5 Metin kutusu"/>
          <p:cNvSpPr txBox="1"/>
          <p:nvPr/>
        </p:nvSpPr>
        <p:spPr>
          <a:xfrm>
            <a:off x="5278761" y="3100022"/>
            <a:ext cx="3366050" cy="307777"/>
          </a:xfrm>
          <a:prstGeom prst="rect">
            <a:avLst/>
          </a:prstGeom>
          <a:noFill/>
        </p:spPr>
        <p:txBody>
          <a:bodyPr wrap="none" rtlCol="0">
            <a:spAutoFit/>
          </a:bodyPr>
          <a:lstStyle/>
          <a:p>
            <a:r>
              <a:rPr lang="tr-TR" sz="1400" b="1" dirty="0" err="1">
                <a:solidFill>
                  <a:srgbClr val="FF0000"/>
                </a:solidFill>
              </a:rPr>
              <a:t>Uşi</a:t>
            </a:r>
            <a:r>
              <a:rPr lang="tr-TR" sz="1400" b="1" dirty="0">
                <a:solidFill>
                  <a:srgbClr val="FF0000"/>
                </a:solidFill>
              </a:rPr>
              <a:t> antlaşması sırasında İtalyan Heyeti</a:t>
            </a:r>
          </a:p>
        </p:txBody>
      </p:sp>
      <p:sp>
        <p:nvSpPr>
          <p:cNvPr id="7" name="6 Dikdörtgen"/>
          <p:cNvSpPr/>
          <p:nvPr/>
        </p:nvSpPr>
        <p:spPr>
          <a:xfrm>
            <a:off x="0" y="3645024"/>
            <a:ext cx="9144000" cy="3631763"/>
          </a:xfrm>
          <a:prstGeom prst="rect">
            <a:avLst/>
          </a:prstGeom>
        </p:spPr>
        <p:txBody>
          <a:bodyPr wrap="square">
            <a:spAutoFit/>
          </a:bodyPr>
          <a:lstStyle/>
          <a:p>
            <a:r>
              <a:rPr lang="tr-TR" sz="2500" b="1" dirty="0" err="1">
                <a:solidFill>
                  <a:srgbClr val="FF0000"/>
                </a:solidFill>
              </a:rPr>
              <a:t>Uşi</a:t>
            </a:r>
            <a:r>
              <a:rPr lang="tr-TR" sz="2500" b="1" dirty="0">
                <a:solidFill>
                  <a:srgbClr val="FF0000"/>
                </a:solidFill>
              </a:rPr>
              <a:t> (</a:t>
            </a:r>
            <a:r>
              <a:rPr lang="tr-TR" sz="2500" b="1" dirty="0" err="1">
                <a:solidFill>
                  <a:srgbClr val="FF0000"/>
                </a:solidFill>
              </a:rPr>
              <a:t>Quchy</a:t>
            </a:r>
            <a:r>
              <a:rPr lang="tr-TR" sz="2500" b="1" dirty="0">
                <a:solidFill>
                  <a:srgbClr val="FF0000"/>
                </a:solidFill>
              </a:rPr>
              <a:t>) Antlaşması (18 Ekim 1912)</a:t>
            </a:r>
          </a:p>
          <a:p>
            <a:pPr marL="457200" indent="-457200">
              <a:buAutoNum type="arabicPeriod"/>
            </a:pPr>
            <a:r>
              <a:rPr lang="tr-TR" sz="2000" dirty="0"/>
              <a:t>Trablusgarp İtalyanlara verilecek.</a:t>
            </a:r>
          </a:p>
          <a:p>
            <a:pPr marL="457200" indent="-457200">
              <a:buAutoNum type="arabicPeriod"/>
            </a:pPr>
            <a:r>
              <a:rPr lang="tr-TR" sz="2000" dirty="0"/>
              <a:t> On İki Ada, Yunan işgali ihtimaline karşı geçici olarak İtalyanlara bırakılacak.</a:t>
            </a:r>
          </a:p>
          <a:p>
            <a:pPr marL="457200" indent="-457200">
              <a:buAutoNum type="arabicPeriod"/>
            </a:pPr>
            <a:r>
              <a:rPr lang="tr-TR" sz="2000" dirty="0"/>
              <a:t> İtalya Osmanlı Devletine kapitülasyonların kaldırılması konusunda destek verecek.</a:t>
            </a:r>
          </a:p>
          <a:p>
            <a:pPr marL="457200" indent="-457200">
              <a:buAutoNum type="arabicPeriod"/>
            </a:pPr>
            <a:r>
              <a:rPr lang="tr-TR" sz="2000" dirty="0"/>
              <a:t> Trablusgarp dini bakımdan halifeye bağlı kalacak. </a:t>
            </a:r>
          </a:p>
          <a:p>
            <a:pPr marL="457200" indent="-457200"/>
            <a:r>
              <a:rPr lang="tr-TR" sz="2000" b="1" dirty="0">
                <a:solidFill>
                  <a:srgbClr val="FF0000"/>
                </a:solidFill>
              </a:rPr>
              <a:t>       </a:t>
            </a:r>
            <a:r>
              <a:rPr lang="tr-TR" sz="2000" b="1" u="sng" dirty="0">
                <a:solidFill>
                  <a:srgbClr val="FF0000"/>
                </a:solidFill>
              </a:rPr>
              <a:t>UYARI</a:t>
            </a:r>
            <a:r>
              <a:rPr lang="tr-TR" sz="2000" b="1" dirty="0">
                <a:solidFill>
                  <a:srgbClr val="FF0000"/>
                </a:solidFill>
              </a:rPr>
              <a:t>:  Birinci dünya savaşı esnasında ise İtilaf Devletleri gizli antlaşmalarla On İki Ada’yı İtalya’ya bıraktılar. Lozan Antlaşması’yla adalara resmen sahip olan İtalya bölgeyi Yunanistan’a bıraktı.</a:t>
            </a:r>
          </a:p>
          <a:p>
            <a:r>
              <a:rPr lang="tr-TR" sz="2500" b="1" dirty="0">
                <a:solidFill>
                  <a:srgbClr val="FF0000"/>
                </a:solidFill>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188640"/>
            <a:ext cx="8496944" cy="3247043"/>
          </a:xfrm>
          <a:prstGeom prst="rect">
            <a:avLst/>
          </a:prstGeom>
          <a:noFill/>
        </p:spPr>
        <p:txBody>
          <a:bodyPr wrap="square" rtlCol="0">
            <a:spAutoFit/>
          </a:bodyPr>
          <a:lstStyle/>
          <a:p>
            <a:r>
              <a:rPr lang="tr-TR" sz="2500" b="1" dirty="0">
                <a:solidFill>
                  <a:srgbClr val="FF0000"/>
                </a:solidFill>
              </a:rPr>
              <a:t>Trablusgarp Savaşı’nın Sonuçları:</a:t>
            </a:r>
          </a:p>
          <a:p>
            <a:pPr>
              <a:buFont typeface="Arial" charset="0"/>
              <a:buChar char="•"/>
            </a:pPr>
            <a:r>
              <a:rPr lang="tr-TR" sz="2000" b="1" dirty="0"/>
              <a:t>Osmanlı Devleti Kuzey Afrika’daki son toprak parçasını İtalya’ya verdi.</a:t>
            </a:r>
          </a:p>
          <a:p>
            <a:pPr>
              <a:buFont typeface="Arial" charset="0"/>
              <a:buChar char="•"/>
            </a:pPr>
            <a:r>
              <a:rPr lang="tr-TR" sz="2000" b="1" dirty="0"/>
              <a:t> Mustafa Kemal, Trablusgarp’ta kazandığı başarılar nedeniyle Binbaşı oldu.</a:t>
            </a:r>
          </a:p>
          <a:p>
            <a:pPr>
              <a:buFont typeface="Arial" charset="0"/>
              <a:buChar char="•"/>
            </a:pPr>
            <a:r>
              <a:rPr lang="tr-TR" sz="2000" b="1" dirty="0"/>
              <a:t> Kuzey Afrika’da İtalyan sömürgesi başladı.</a:t>
            </a:r>
          </a:p>
          <a:p>
            <a:pPr>
              <a:buFont typeface="Arial" charset="0"/>
              <a:buChar char="•"/>
            </a:pPr>
            <a:r>
              <a:rPr lang="tr-TR" sz="2000" b="1" dirty="0"/>
              <a:t> İtalyanlar İlk defa Ege Denizine yerleşti.</a:t>
            </a:r>
          </a:p>
          <a:p>
            <a:pPr>
              <a:buFont typeface="Arial" charset="0"/>
              <a:buChar char="•"/>
            </a:pPr>
            <a:r>
              <a:rPr lang="tr-TR" sz="2000" b="1" dirty="0"/>
              <a:t> İttihat ve Terakki Partisi saygınlığını kaybetti.</a:t>
            </a:r>
          </a:p>
          <a:p>
            <a:pPr>
              <a:buFont typeface="Arial" charset="0"/>
              <a:buChar char="•"/>
            </a:pPr>
            <a:endParaRPr lang="tr-TR" sz="2000" b="1" dirty="0"/>
          </a:p>
          <a:p>
            <a:r>
              <a:rPr lang="tr-TR" sz="2000" b="1" u="sng" dirty="0">
                <a:solidFill>
                  <a:srgbClr val="FF0000"/>
                </a:solidFill>
              </a:rPr>
              <a:t>UYARI</a:t>
            </a:r>
            <a:r>
              <a:rPr lang="tr-TR" sz="2000" b="1" dirty="0">
                <a:solidFill>
                  <a:srgbClr val="FF0000"/>
                </a:solidFill>
              </a:rPr>
              <a:t>: Mustafa Kemal’in sömürgeciliğe karşı verdiği ilk mücadele özelliği taşımaktadır bu savaş.</a:t>
            </a:r>
          </a:p>
        </p:txBody>
      </p:sp>
      <p:pic>
        <p:nvPicPr>
          <p:cNvPr id="23554" name="Picture 2" descr="http://www.erguven.net/medya/www.erguven.net-Bir_Kahraman_Doguyor_(60).JPG"/>
          <p:cNvPicPr>
            <a:picLocks noChangeAspect="1" noChangeArrowheads="1"/>
          </p:cNvPicPr>
          <p:nvPr/>
        </p:nvPicPr>
        <p:blipFill>
          <a:blip r:embed="rId2" cstate="print"/>
          <a:srcRect/>
          <a:stretch>
            <a:fillRect/>
          </a:stretch>
        </p:blipFill>
        <p:spPr bwMode="auto">
          <a:xfrm>
            <a:off x="3491880" y="3717032"/>
            <a:ext cx="5416254" cy="295232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ynak">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Kaynak">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841</TotalTime>
  <Words>1775</Words>
  <PresentationFormat>Ekran Gösterisi (4:3)</PresentationFormat>
  <Paragraphs>151</Paragraphs>
  <Slides>25</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25</vt:i4>
      </vt:variant>
    </vt:vector>
  </HeadingPairs>
  <TitlesOfParts>
    <vt:vector size="33" baseType="lpstr">
      <vt:lpstr>Algerian</vt:lpstr>
      <vt:lpstr>Arial</vt:lpstr>
      <vt:lpstr>Bookman Old Style</vt:lpstr>
      <vt:lpstr>Gill Sans MT</vt:lpstr>
      <vt:lpstr>Times New Roman</vt:lpstr>
      <vt:lpstr>Wingdings</vt:lpstr>
      <vt:lpstr>Wingdings 3</vt:lpstr>
      <vt:lpstr>Kaynak</vt:lpstr>
      <vt:lpstr>PowerPoint Sunusu</vt:lpstr>
      <vt:lpstr>2. Meşrutiyet Dönemi (1908-1918)</vt:lpstr>
      <vt:lpstr>PowerPoint Sunusu</vt:lpstr>
      <vt:lpstr>31 Mart Olayı(1909)</vt:lpstr>
      <vt:lpstr>2. Meşrutiyet’ten sonraki olumsuz gelişmeler </vt:lpstr>
      <vt:lpstr>Trablusgarp Savaşı (1911-1912)</vt:lpstr>
      <vt:lpstr>PowerPoint Sunusu</vt:lpstr>
      <vt:lpstr>PowerPoint Sunusu</vt:lpstr>
      <vt:lpstr>PowerPoint Sunusu</vt:lpstr>
      <vt:lpstr>Balkan Savaşları:</vt:lpstr>
      <vt:lpstr>PowerPoint Sunusu</vt:lpstr>
      <vt:lpstr>Osmanlı Devleti’nin Başarısızlığının Nedenleri: * Ordu’nun siyasete karışması. * Savaştan Önce askerlerin bir bölümünün terhis edilmesi. * Ordu’nun savaşa hazır olmaması, donanmanın yetersiz olması. * Avrupa devletlerinin balkan uluslarını desteklemesi. * İngiltere,Fransa ve Rusya’nın balkan sınırlarının değişmeyeceğine dair verdikleri teminata güvenen Osmanlı’nın Balkanlar’da gelişen olayları takip etmemesi. * Balkan Devletleri’nin birlikte hareket etmesi. * Osmanlı ordusundaki iletişim ve ulaşım yetersizliği.</vt:lpstr>
      <vt:lpstr>LONDRA ANTLAŞMASI (30 MAYIS 1913)</vt:lpstr>
      <vt:lpstr>    1. Balkan Savaşı’nın Genel Sonuçları:</vt:lpstr>
      <vt:lpstr>UYARI: İttihat ve Terakki, Meşrutiyet’in ilalnında etkili olan, 31 Mart Olayı’ndan itibaren yönetimde etkili olmaya başlayan, 2. Meşrutiyet döneminde Türkçülüğü devletin siyasi düşüncesi haline getiren Osmanlı Devletini 1. Dünya Savaşına sokan Partidir. </vt:lpstr>
      <vt:lpstr>2. Balkan Savaşı</vt:lpstr>
      <vt:lpstr>PowerPoint Sunusu</vt:lpstr>
      <vt:lpstr>2. Balkan Savaşı Sonrasında Yapılan Antlaşmalar:</vt:lpstr>
      <vt:lpstr>İSTANBUL ANTLAŞMASI (29 Eylül 1913)</vt:lpstr>
      <vt:lpstr>Antlaşma’nın Önemi:</vt:lpstr>
      <vt:lpstr> ATİNA ANTLAŞMASI (14 Kasım 1913)</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2015-02-19T13:58:28Z</dcterms:created>
  <dcterms:modified xsi:type="dcterms:W3CDTF">2021-05-05T11:07:55Z</dcterms:modified>
  <cp:category>https://www.sorubak.com</cp:category>
</cp:coreProperties>
</file>