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58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5.05.2021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5.05.2021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5.05.2021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5.05.2021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http://www.itusozluk.com/image/brest-litovsk-antlasmasi_2718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http://www.erguven.net/medya/www.erguven.net-BirinciDUnyaSavaSi_(20).JPG" TargetMode="Externa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http://yazarlikyazilimi.meb.gov.tr/Materyal/mersin/kasim2008/sosyalbilgiler/images/1dunya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Fotoğraflar\foto\GenelKurmay Arşivinden 1. Dünya Savaşı Fotoğrafları\A271138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4211960" y="188640"/>
            <a:ext cx="47107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Adobe Garamond Pro Bold" pitchFamily="18" charset="-94"/>
              </a:rPr>
              <a:t>1. DÜNYA SAVAŞI VE SONUÇLARI</a:t>
            </a:r>
          </a:p>
        </p:txBody>
      </p:sp>
      <p:sp>
        <p:nvSpPr>
          <p:cNvPr id="6" name="5 Metin kutusu"/>
          <p:cNvSpPr txBox="1"/>
          <p:nvPr/>
        </p:nvSpPr>
        <p:spPr>
          <a:xfrm rot="16200000">
            <a:off x="-1453466" y="4450420"/>
            <a:ext cx="38610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</a:rPr>
              <a:t>TARİH ÖĞRETMENİ: HÜSEYİN BORA ÇELİK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vandersandengroup.cedejen.be/sites/default/files/images_brick_joint/vds_075_2_1024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51520" y="332656"/>
            <a:ext cx="4176464" cy="72008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UYARI: 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Almanya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halifelik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kurumundan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beklediği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faydayı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sağlayamadı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AT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251520" y="1124744"/>
            <a:ext cx="460851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Devleti’nin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Savaşa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Giriş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Nedenleri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Kaybettiği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toprakları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al­mak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Siyasi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yalnızlıktan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kurtulmak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İttihat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Terakki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Partisi’nin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;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hayranlığı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desteğiyle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ülkenin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kalkınabileceği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düşüncesi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Kapitülasyonlar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dış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borçlar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nedeniyle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artan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Fransız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baskısından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kurtulmak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arasında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gizli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antlaşma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yapılması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(2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Ağustos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1914)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Bulgaristan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arasında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dostluk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antlaşması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imzalanması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(19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Ağustos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1914)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 Turan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İmparatorluğu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kurma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fikri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de-AT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251520" y="4653136"/>
            <a:ext cx="46805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Almanya’nın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kazanacağına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inanılması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Yunanlıların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“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Megali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İdea”sını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sonuçsuz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bırakmak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Fransız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sömürgelerindeki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Türk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İslam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ülkelerinin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istiklale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kavuşturulacağı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düşüncesi</a:t>
            </a:r>
            <a:endParaRPr kumimoji="0" lang="de-AT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22537" name="Picture 9" descr="http://www.geliboluyuanlamak.com/resimler/album_galeri/4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04664"/>
            <a:ext cx="3282776" cy="5112568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5364088" y="5517232"/>
            <a:ext cx="3779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İttihat ve Terakki kurucularından Enver Paşa (Osmanlının Almanya’nın yanında savaşa girilmesinden öncülük edenlerden birisidir)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ensondekorasyonmodelleri.com/wp-content/uploads/2014/09/Modern-gri-me%C5%9Fe-parke-resiml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51520" y="1628800"/>
            <a:ext cx="856895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Devleti’nin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Savaşa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Girmesi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00" b="1" dirty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Trablusgarp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Balkan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savaşlarından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yıpranmış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olarak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çıkan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başında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tarafsızlığını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etmiş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boğazları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kapatmış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seferberlik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etmiş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(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seferberlik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ilanı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;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girece­ğinin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habercisidir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)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kapitülasyonları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da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tek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taraflı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olarak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kaldırarak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meclisi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de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tatil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etmiştir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Kapitülasyonların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kaldırılmasına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en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büyük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tepki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Avusturya-Macaristan’dan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gelmiştir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    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İtilaf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Devletleri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Devleti’nin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ittifak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teklifle­rini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kabul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etmedikleri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gibi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kapitülasyonların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kaldı­rılmasına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da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önemli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tepkide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bulunmamıştır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İttifak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teklifi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İngiltere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Fransa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tarafından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redde­dilen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Almanya’ya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daha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fazla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yakınlaşmıştır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da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bu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durumu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değerlendire­rek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Osmanlı’yı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kendi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yanına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çekme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gayretini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artır­mıştır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İngilizlerden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kaçan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Goben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Breslav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adlı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gemileri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Devleti’ne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sığınmıştır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bu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gemileri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satın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aldığını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açıklamış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ge­milere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Yavuz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Midilli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isimlerini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vermiştir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-Bu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ge­milerin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Rusya’nın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Sivastopol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Odesa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li­manlarını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bombalamaları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üzerine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girmek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zorunda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kalmıştır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İngiltere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Fransa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Devleti’ne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açınca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;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de 14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Kasım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1914’tde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Kutsal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Cihat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ilan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etmiştir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23557" name="Picture 5" descr="http://www.metcanvas.com/wp-content/uploads/2015/03/Altin-Ayyildiz-Osmanli-Armas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60648"/>
            <a:ext cx="2520280" cy="1260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vandersandengroup.cedejen.be/sites/default/files/images_brick_joint/vds_123_rega_1024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23528" y="794901"/>
            <a:ext cx="504056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en-US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Devleti’nin</a:t>
            </a:r>
            <a:r>
              <a:rPr kumimoji="0" lang="en-US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Savaşa</a:t>
            </a:r>
            <a:r>
              <a:rPr kumimoji="0" lang="en-US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Girmesinin</a:t>
            </a:r>
            <a:r>
              <a:rPr kumimoji="0" lang="en-US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Sonuçları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Yeni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cephelerle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daha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geniş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alana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yayılmış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uzamıştır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müttefikleri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avantaj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sağlamıştır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İngiltere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Kıbrıs’ı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kendi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topraklarına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kattığını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açıklamıştır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Orta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Doğu’ya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kaymış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sömürge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yolları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tehlike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altına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girmiştir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Gizli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antlaşmalar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gündeme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gelmiştir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Rusya’nın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müttefikleriyle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bağlantısı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zedelen­miştir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24583" name="Picture 7" descr="http://imgz.vol.io/rotahaber/newpics/news/020320141832444093849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988840"/>
            <a:ext cx="3329955" cy="4602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st.depositphotos.com/1004551/2963/v/950/depositphotos_29633263-Elegant-seamless-floral-background-shades-of-gra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251520" y="86436"/>
            <a:ext cx="6768752" cy="264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sng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en-US" b="1" i="0" u="sng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sng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Devleti’nin</a:t>
            </a:r>
            <a:r>
              <a:rPr kumimoji="0" lang="en-US" b="1" i="0" u="sng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sng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Savaştığı</a:t>
            </a:r>
            <a:r>
              <a:rPr kumimoji="0" lang="en-US" b="1" i="0" u="sng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sng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Cepheler</a:t>
            </a:r>
            <a:endParaRPr kumimoji="0" lang="tr-TR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sng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b="1" i="0" u="sng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Kafkas</a:t>
            </a:r>
            <a:r>
              <a:rPr kumimoji="0" lang="en-US" b="1" i="0" u="sng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sng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Cephesi</a:t>
            </a:r>
            <a:r>
              <a:rPr kumimoji="0" lang="en-US" b="1" i="0" u="sng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:</a:t>
            </a:r>
            <a:endParaRPr kumimoji="0" lang="tr-TR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sng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Cephenin</a:t>
            </a:r>
            <a:r>
              <a:rPr kumimoji="0" lang="en-US" b="1" i="0" u="sng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sng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Açılma</a:t>
            </a:r>
            <a:r>
              <a:rPr kumimoji="0" lang="en-US" b="1" i="0" u="sng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sng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Sebepleri</a:t>
            </a:r>
            <a:r>
              <a:rPr kumimoji="0" lang="en-US" b="1" i="0" u="sng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:</a:t>
            </a:r>
            <a:endParaRPr kumimoji="0" lang="tr-TR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1.Başlamış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olan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taarruzunu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durdurmak</a:t>
            </a:r>
            <a:endParaRPr kumimoji="0" lang="tr-TR" sz="1600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2.Bakü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petrol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bölgelerini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el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geçirme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düşüncesi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tr-TR" sz="1600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3.Orta Asya Türk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dünyası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irtibatlaşarak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Rusya’yı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zor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duruma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düşürmek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  </a:t>
            </a:r>
            <a:endParaRPr kumimoji="0" lang="tr-TR" sz="1600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5.Enver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Paşanın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Turan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imparatorluğu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kurma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fikri</a:t>
            </a:r>
            <a:endParaRPr kumimoji="0" lang="tr-TR" sz="1600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6.Avrupa’da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rahatlamak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isteyen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Almanya’nın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Osmanlı’yı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kışkırtması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de-AT" sz="1600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323528" y="2636912"/>
            <a:ext cx="460851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1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de-AT" sz="1600" b="1" i="1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Osmanlı’nın</a:t>
            </a:r>
            <a:r>
              <a:rPr kumimoji="0" lang="de-AT" sz="1600" b="1" i="1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1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savaştığı</a:t>
            </a:r>
            <a:r>
              <a:rPr kumimoji="0" lang="de-AT" sz="1600" b="1" i="1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1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ilk</a:t>
            </a:r>
            <a:r>
              <a:rPr kumimoji="0" lang="de-AT" sz="1600" b="1" i="1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1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taarruz</a:t>
            </a:r>
            <a:r>
              <a:rPr kumimoji="0" lang="de-AT" sz="1600" b="1" i="1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1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cephesidir</a:t>
            </a:r>
            <a:r>
              <a:rPr kumimoji="0" lang="de-AT" sz="1600" b="1" i="1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Osmanlı’nın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Ruslar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karşısında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Azapköy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Köprüköy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savaşlarında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kazandığı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başarılar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geçici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oldu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endParaRPr kumimoji="0" lang="tr-TR" sz="1600" b="1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Kıyafet-techizat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yetersizliiği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yardım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getiren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geminin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Ruslar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tarafından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batırılmasından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dolayı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desteksiz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kalan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askeri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Rusya’nın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teknik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üstünlüğü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bölgenin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ağır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kış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şartları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karşı­sında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büyük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mağlubiyet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aldı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(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Sarıkamış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Faciası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)</a:t>
            </a:r>
            <a:endParaRPr kumimoji="0" lang="tr-TR" sz="1600" b="1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-Erzurum,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Erzincan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Bitlis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Muş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Van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Trabzon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Rusların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eline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geçti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                </a:t>
            </a:r>
            <a:endParaRPr kumimoji="0" lang="tr-TR" sz="1600" b="1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Çanakkale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Savaşları‘ndan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sonra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Kafkas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cephesine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atanan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Mustafa Kemal, 1916’da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Muş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Bitlis’i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Ruslardan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aldı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de-AT" sz="1600" b="1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25615" name="Picture 15" descr="C:\Users\acer-pc\Desktop\f41a0ec9e91249a664b7234da2891e3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708920"/>
            <a:ext cx="4032448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http://www.uzaybilisim.net/images/urunler/seramik/SB-GR-LUGANO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260648"/>
            <a:ext cx="806489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Rusya’da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Bolşevik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İhtilali’nin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başlaması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(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Ekim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Devrimi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/1917) Kafkas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Cephesi’nde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lehine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sonuçlar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ortaya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çıkarmış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;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Ruslarla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arasında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15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Aralık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1917’de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Erzincan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Mütarekesi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;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Ruslar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İttifak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devletleri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arasında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3 Mart 1918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ise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Brest-Litowsk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Antlaşması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imzalanmıştır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endParaRPr kumimoji="0" lang="de-AT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3" name="Picture 5" descr="http://mimoza.marmara.edu.tr/~avni/esaret/foto/birli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1556792"/>
            <a:ext cx="3960441" cy="2404553"/>
          </a:xfrm>
          <a:prstGeom prst="rect">
            <a:avLst/>
          </a:prstGeom>
          <a:noFill/>
        </p:spPr>
      </p:pic>
      <p:pic>
        <p:nvPicPr>
          <p:cNvPr id="27655" name="Picture 7" descr="http://media.dunyabulteni.net/haber/2014/01/02/sarikami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556792"/>
            <a:ext cx="4032448" cy="2376264"/>
          </a:xfrm>
          <a:prstGeom prst="rect">
            <a:avLst/>
          </a:prstGeom>
          <a:noFill/>
        </p:spPr>
      </p:pic>
      <p:pic>
        <p:nvPicPr>
          <p:cNvPr id="27657" name="Picture 9" descr="http://www.ofhayrat.org.tr/upload/Images/sarikamis_sehitler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149080"/>
            <a:ext cx="3960440" cy="2520280"/>
          </a:xfrm>
          <a:prstGeom prst="rect">
            <a:avLst/>
          </a:prstGeom>
          <a:noFill/>
        </p:spPr>
      </p:pic>
      <p:pic>
        <p:nvPicPr>
          <p:cNvPr id="27659" name="Picture 11" descr="http://www.oncevatan.com.tr/images/haberler/kafkas_cephesi_sempozyumu_h548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4149080"/>
            <a:ext cx="4392488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photo2.ask.fm/058/837/598/710003009-1r2bggi-18ro1o5p9cd5i1k/preview/large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251520" y="94075"/>
            <a:ext cx="48205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Brest-</a:t>
            </a: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Litovsk</a:t>
            </a: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Antlaşması</a:t>
            </a: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(3 </a:t>
            </a: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Aralık</a:t>
            </a: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1918)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9" name="Picture 3" descr="http://www.itusozluk.com/image/brest-litovsk-antlasmasi_271814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5148064" y="332656"/>
            <a:ext cx="3744416" cy="2808312"/>
          </a:xfrm>
          <a:prstGeom prst="rect">
            <a:avLst/>
          </a:prstGeom>
          <a:noFill/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251520" y="620688"/>
            <a:ext cx="49685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Kafkas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cephesini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terk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ederek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Kars,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Arda­han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Batum’u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Osmanlı’ya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verdi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Antlaşmanın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Önemi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: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*Kafkas,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Galiçya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Makedonya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Romanya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cep­hesi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kapandı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*Berlin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Antlaşması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kaybedilen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Elviye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-i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Selase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(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Üç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İl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: Kars,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Ardahan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Batum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)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Rusya’dan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alındı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askerî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yönden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rahatladı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İtilaf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bloğu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sarsıldı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de-AT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29703" name="Picture 7" descr="https://upload.wikimedia.org/wikipedia/commons/4/4f/Brest-litovsk-feb-9-1918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501008"/>
            <a:ext cx="3744416" cy="3096344"/>
          </a:xfrm>
          <a:prstGeom prst="rect">
            <a:avLst/>
          </a:prstGeom>
          <a:noFill/>
        </p:spPr>
      </p:pic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323528" y="3645024"/>
            <a:ext cx="4608512" cy="273630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UYARI: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*</a:t>
            </a:r>
            <a:r>
              <a:rPr kumimoji="0" lang="tr-T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Brest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-</a:t>
            </a:r>
            <a:r>
              <a:rPr kumimoji="0" lang="tr-T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Litowsk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Antlaşmasını İtilaf Devlet-</a:t>
            </a:r>
            <a:r>
              <a:rPr kumimoji="0" lang="tr-T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leri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onaylamadı.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*Ruslar Kafkaslardan çekilince; </a:t>
            </a:r>
            <a:r>
              <a:rPr kumimoji="0" lang="tr-T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Gümrü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civarında, İngilizlerin desteğiyle Ermeni Devleti kuruldu.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*Türkler antlaşmadan sonra geçici olarak Hazar’a kadar ilerledi.                                                          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*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Ruslar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Elviye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-i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Selase’de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halkoylaması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yapılmasını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istemiştir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4.bp.blogspot.com/--CdBatNU-js/Ur1c6WtjQeI/AAAAAAAAA_g/JV1J79cuegs/s1600/p1000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251520" y="188640"/>
            <a:ext cx="432048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sng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Kanal</a:t>
            </a:r>
            <a:r>
              <a:rPr kumimoji="0" lang="en-US" sz="1600" b="1" i="0" u="sng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sng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Cephesi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Açılma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Sebepleri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İngiltere’nin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Hint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sömürge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yollarını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kontrol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altına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Mısır’ı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İngiltere’den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İslam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âlemini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İngilizlere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karşı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harekete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geçirmek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Almanya’nın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telkinleri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Cemal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Paşa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komutasındaki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ordusu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İngiliz-ler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karşısında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tutunamayarak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Filistin’e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çekilmiştir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5" name="Picture 5" descr="https://upload.wikimedia.org/wikipedia/commons/7/7f/Muster_on_the_Plain_of_Esdraelon_19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0648"/>
            <a:ext cx="4032448" cy="2952328"/>
          </a:xfrm>
          <a:prstGeom prst="rect">
            <a:avLst/>
          </a:prstGeom>
          <a:noFill/>
        </p:spPr>
      </p:pic>
      <p:pic>
        <p:nvPicPr>
          <p:cNvPr id="30727" name="Picture 7" descr="https://upload.wikimedia.org/wikipedia/commons/a/af/Recruiting_for_the_Holy_War_near_Tiberias_19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068960"/>
            <a:ext cx="4320479" cy="3168352"/>
          </a:xfrm>
          <a:prstGeom prst="rect">
            <a:avLst/>
          </a:prstGeom>
          <a:noFill/>
        </p:spPr>
      </p:pic>
      <p:pic>
        <p:nvPicPr>
          <p:cNvPr id="30729" name="Picture 9" descr="http://www.turkcebilgi.com/uploads/media/resim/turkish_trenches_at_dead_sea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573016"/>
            <a:ext cx="4032448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realrock993.com/wp-content/uploads/2014/03/9276958-grunge-wall-for-backgroun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251520" y="260648"/>
            <a:ext cx="82809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Cephenin</a:t>
            </a:r>
            <a:r>
              <a:rPr kumimoji="0" lang="en-US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Özellikleri</a:t>
            </a:r>
            <a:r>
              <a:rPr kumimoji="0" lang="en-US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: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Osmanlı’nın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ikinci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taarruz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cephesidir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Osmanlı’nın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kapanan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ilk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cephesidir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Türk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ordusu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Tih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sahrasında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sıcaktan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kırılmıştır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İngilizler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deniz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yoluyla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sömürgelerinden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yardım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almıştır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ancak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Arap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topluluklarından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beklediği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yardımı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alamamıştır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Almanlar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Osmanlı’ya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destek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göndermiştir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Cephenin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açılmasında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bölgenin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jeopolitik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özelliği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etkili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olmuştur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en-US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31748" name="Picture 4" descr="C:\Users\acer-pc\Desktop\f93a79cd21aa00760e26ced3202c4a8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708920"/>
            <a:ext cx="8136904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img10.deviantart.net/b3da/i/2011/029/f/9/wall_texture___7_by_agf81-d38be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51520" y="544325"/>
            <a:ext cx="3816424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sng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Irak</a:t>
            </a:r>
            <a:r>
              <a:rPr kumimoji="0" lang="en-US" b="1" i="0" u="sng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sng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Cephesi</a:t>
            </a:r>
            <a:endParaRPr kumimoji="0" lang="tr-TR" b="1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sng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Açılma</a:t>
            </a:r>
            <a:r>
              <a:rPr kumimoji="0" lang="en-US" b="1" i="0" u="sng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sng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Sebepleri</a:t>
            </a:r>
            <a:r>
              <a:rPr kumimoji="0" lang="en-US" b="1" i="0" u="sng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:</a:t>
            </a:r>
            <a:endParaRPr kumimoji="0" lang="tr-TR" b="1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İngilizler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Hint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Deniz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yolunun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güvenliğini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sağla­yarak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bölgedeki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tehlikesini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ortadan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kaldırmak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istemiştir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İngilizler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Musul-Kerkük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petrollerini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ele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geçirmek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Ku­zeye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çıkarak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Rusya’ya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yardım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etmek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iste­miştir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İngilizler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Almanların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Orta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Doğu’daki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etkisini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kırmak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istemiştir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1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Not: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Çanakkale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Cephesinin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açılış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sebeplerinden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biri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de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Rusya’ya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yardım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etmekti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1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sng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Cephenin</a:t>
            </a:r>
            <a:r>
              <a:rPr kumimoji="0" lang="en-US" b="1" i="0" u="sng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sng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Özellikleri</a:t>
            </a:r>
            <a:r>
              <a:rPr kumimoji="0" lang="en-US" b="1" i="0" u="sng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:</a:t>
            </a:r>
            <a:endParaRPr kumimoji="0" lang="tr-TR" b="1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1.İngilizler, 24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Kasım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1915’de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Ktesifon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; 29 Nisan 1916’da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Kutü’lamare’de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Türklere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mağlup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olmuş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General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Towsend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Türklere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esir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olmuş­tur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2.İngilizler 17 Mart 1917’de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Bağdat’a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girmeyi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başarmıştır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de-AT" sz="1600" b="1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32772" name="Picture 4" descr="C:\Users\acer-pc\Desktop\fc36fb2449075bba5cce9cb6cfac83f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717032"/>
            <a:ext cx="4824536" cy="2880320"/>
          </a:xfrm>
          <a:prstGeom prst="rect">
            <a:avLst/>
          </a:prstGeom>
          <a:noFill/>
        </p:spPr>
      </p:pic>
      <p:pic>
        <p:nvPicPr>
          <p:cNvPr id="32774" name="Picture 6" descr="http://millibirlikruhu.files.wordpress.com/2011/08/kutc3bclamar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908720"/>
            <a:ext cx="4752528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lackxhouse.com/img/2014/9/delightful-grey-concrete-wall-and-wooden-flo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23528" y="548680"/>
            <a:ext cx="8424936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sng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Çanakkale</a:t>
            </a:r>
            <a:r>
              <a:rPr kumimoji="0" lang="en-US" b="1" i="0" u="sng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sng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Cephesi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İtilaf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tarafından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açılmıştır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sng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Açılma</a:t>
            </a:r>
            <a:r>
              <a:rPr kumimoji="0" lang="en-US" b="1" i="0" u="sng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0" u="sng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nedenleri</a:t>
            </a:r>
            <a:r>
              <a:rPr kumimoji="0" lang="en-US" b="1" i="0" u="sng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: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İstanbul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boğazları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geçirerek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Dev­leti’ni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saf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dışı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bırakmak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Rusya’ya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askeri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ekonomik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yardım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götürmek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kısa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zamanda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sonuçlandırmak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*Balkan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uluslarını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içine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çekmek,Avusturya’yı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Balkanlarda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zor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duruma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düşürmek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Almanya’nın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bağlantısını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kesmek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ordularının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Kafkas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Kanal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cephelerinden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çekilmesini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sağlamak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buğdayının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Avrupa’ya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naklini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sağlamak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Fransız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donanmalarının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saldırısıyla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19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Şubat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1915’te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denizde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başlayan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18 Mart 1915’de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Osmanlı’nın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zaferi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sonuçlandı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(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Seddülbahir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Kumkale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başarısı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);  25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Nisan’da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başla­yan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ittifak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devletlerinin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mağlubiyeti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sonuçlanmıştır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  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Fotoğraflar\foto\GenelKurmay Arşivinden 1. Dünya Savaşı Fotoğrafları\A27114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51520" y="137538"/>
            <a:ext cx="849694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1.DÜNYA SAVAŞI (1914-1918)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Genel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Nedenleri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Fransız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İhtilali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sonucunda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ortaya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çıkan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düşüncelerin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hızla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yayılması</a:t>
            </a:r>
            <a:endParaRPr kumimoji="0" lang="tr-TR" sz="1600" b="0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Sanayi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İnkılâbı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sonucunda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gelişen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sanayi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beraberinde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hammadde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pazar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ihtiyacı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lang="tr-TR" sz="1600" dirty="0">
              <a:solidFill>
                <a:schemeClr val="bg1"/>
              </a:solidFill>
              <a:latin typeface="Comic Sans MS" pitchFamily="66" charset="0"/>
              <a:cs typeface="Tahoma" pitchFamily="34" charset="0"/>
            </a:endParaRPr>
          </a:p>
          <a:p>
            <a:r>
              <a:rPr lang="de-AT" sz="1600" dirty="0">
                <a:solidFill>
                  <a:schemeClr val="bg1"/>
                </a:solidFill>
              </a:rPr>
              <a:t>*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Almanya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ve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İtalya’nın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siyasi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birliklerini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kurma­ları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sonucunda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Avrupa’nın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siyasi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dengesinin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bozulması</a:t>
            </a:r>
            <a:endParaRPr lang="tr-TR" sz="1600" dirty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1600" dirty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*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Sömürgeci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devletleri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karşı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karşıya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gelmesi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ve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bloklaşmalar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.  </a:t>
            </a:r>
            <a:endParaRPr lang="tr-TR" sz="1600" dirty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*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Bloklar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arası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silahlanma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yarışının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de-AT" sz="1600" dirty="0" err="1">
                <a:solidFill>
                  <a:schemeClr val="bg1"/>
                </a:solidFill>
                <a:latin typeface="Comic Sans MS" pitchFamily="66" charset="0"/>
              </a:rPr>
              <a:t>hızlanması</a:t>
            </a:r>
            <a:r>
              <a:rPr lang="de-AT" sz="16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endParaRPr lang="tr-TR" sz="1600" dirty="0">
              <a:solidFill>
                <a:schemeClr val="bg1"/>
              </a:solidFill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de-A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erguven.net/medya/www.erguven.net-BirinciDUnyaSavaSi_(20)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pre02.deviantart.net/decb/th/pre/i/2012/017/3/e/grey_dawn_wall_by_mmesantos1-d4mpc8z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323528" y="332656"/>
            <a:ext cx="705678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Açıklama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: 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 “Ben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size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taarruzu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değil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ölmeyi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emrediyorum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”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diyen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19.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Tümen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komutanı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Mustafa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Kemal’in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Anafartalar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Conkbayırı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Arıburnu’nda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kazan­dığı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başarılar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onun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tanınmasına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millî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mücadelenin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başına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geçmesinde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etkili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olmuştur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Not: 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Nusret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mayın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gemisinin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boğaza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döşediği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mayınların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zaferdeki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payı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büyüktür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Şuan Müze Halinde olup,</a:t>
            </a:r>
            <a:r>
              <a:rPr kumimoji="0" lang="tr-TR" sz="16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Mersinde </a:t>
            </a:r>
            <a:r>
              <a:rPr kumimoji="0" lang="tr-TR" sz="1600" b="0" i="0" u="none" strike="noStrike" cap="none" normalizeH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sergilenmetedir</a:t>
            </a:r>
            <a:r>
              <a:rPr kumimoji="0" lang="tr-TR" sz="16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de-AT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7" name="Picture 7" descr="http://duryolcu.com/wp-content/uploads/2015/02/nusrat-mayin-gemis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276872"/>
            <a:ext cx="4104456" cy="2736304"/>
          </a:xfrm>
          <a:prstGeom prst="rect">
            <a:avLst/>
          </a:prstGeom>
          <a:noFill/>
        </p:spPr>
      </p:pic>
      <p:pic>
        <p:nvPicPr>
          <p:cNvPr id="35849" name="Picture 9" descr="http://assets.enuygun.com/media/lib/750x525/uploads/image/140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861048"/>
            <a:ext cx="4248472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izoseckin.com.tr/wp-content/uploads/2014/02/8882bec8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323528" y="404664"/>
            <a:ext cx="828092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Açıklama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: 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 “Ben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size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taarruzu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değil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ölmeyi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emrediyorum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”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diyen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19.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Tümen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komutanı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Mustafa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Kemal’in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Anafartalar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Conkbayırı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Arıburnu’nda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kazandığı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başarılar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onun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tanınmasına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millî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mücadelenin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başına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geçmesinde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etkili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olmuştur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Not: 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Nusret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mayın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gemisinin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boğaza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döşediği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mayınların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zaferdeki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payı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büyüktür</a:t>
            </a:r>
            <a:r>
              <a:rPr kumimoji="0" lang="de-AT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de-AT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http://www.anzachotel.com/depo/%C3%B6l%C3%BCm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060848"/>
            <a:ext cx="4477866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xibo.org.uk/download/19/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539552" y="188640"/>
            <a:ext cx="4824536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Çanakkale</a:t>
            </a: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Zaferi’nin</a:t>
            </a: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Sonuçları</a:t>
            </a: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:</a:t>
            </a:r>
            <a:endParaRPr kumimoji="0" lang="tr-TR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Birinci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Dünya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uzadı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*.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Yardım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götürülemediğinden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dolayı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Rusya’da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artan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ekonomik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kriz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Bolşevik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İhtilâli’ne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zemin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hazırlandı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İngiltere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Fransa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itibar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kaybetti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büyük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zarar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gördü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Bulga­ristan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arasında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kara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bağlantısı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kurdu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(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Bulgaristan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Rusya’nın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Balkanlar’a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inmesini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de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istemiyordu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*Türk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ulusunun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kendine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güveni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arttı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Bu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gü­ven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milli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mücadeleye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taşındı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Yaklaşık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yarım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milyon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insan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hayatını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kaybetti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Fransız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donanmalarının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da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mağlup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ola­bileceği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görüldü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Rusya’nın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boğazlar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ken­disine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terk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edilmediği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takdirde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barışa­cağını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sürerek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İngiltere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Fransa’yı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tehdit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etmesi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defa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gizli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antlaşmaları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gündeme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getirdi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     </a:t>
            </a:r>
            <a:endParaRPr kumimoji="0" lang="de-AT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539552" y="5273824"/>
            <a:ext cx="4608512" cy="158417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UYARI: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Çanakkale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Osmanlı’nın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zaferi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ile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sonuçlanan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İstanbul’u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tehdit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eden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tek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cephedir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*Mustafa Kemal,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savaş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esnasında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albay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;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savaş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sonrasında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ise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general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olmuştur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8" name="Picture 6" descr="http://s1.trthaber.com/resimler/308000/3098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844824"/>
            <a:ext cx="3168352" cy="36904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40.media.tumblr.com/8d04dc25d9ffe23aacf5a069879df7ca/tumblr_municuwOda1syo66po1_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0"/>
            <a:ext cx="889248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Hicaz</a:t>
            </a: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Yemen</a:t>
            </a: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Cephesi</a:t>
            </a:r>
            <a:endParaRPr kumimoji="0" lang="tr-TR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;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bu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cephede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kutsal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yerleri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korumak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için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savaşmış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;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ancak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Arapların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İngilizlerle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beraber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hareket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etmesinden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dolayı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başarılı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olama­mıştır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İngilizlerin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1917’de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Akabe’yi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ele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geçirmeleri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sonucunda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bölgedeki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hâkimiyeti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sona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ermiştir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Cephenin</a:t>
            </a: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Özellikleri</a:t>
            </a: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: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1.Araplar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arasında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milliyetçiliğin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güçlendiği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İslamcılık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fikrinin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etkili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olmadığı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görülmüştür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Açıklamalar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: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*Fahrettin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Paşa’nın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Medine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savunması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meşhurdur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I.Dünya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Savaşından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sonra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Arap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bölgelerinde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İngiltere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Fransa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mandater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sistemler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kurmuştur</a:t>
            </a:r>
            <a:r>
              <a:rPr kumimoji="0" lang="de-A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de-AT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40" name="Picture 4" descr="C:\Users\acer-pc\Desktop\0b4c71eed75509cb7fde9e2c46491d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77072"/>
            <a:ext cx="4176464" cy="2420873"/>
          </a:xfrm>
          <a:prstGeom prst="rect">
            <a:avLst/>
          </a:prstGeom>
          <a:noFill/>
        </p:spPr>
      </p:pic>
      <p:pic>
        <p:nvPicPr>
          <p:cNvPr id="39942" name="Picture 6" descr="http://www.toplumdusmani.net/sozluk_resim/pics/7660/1352797189_58_76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077072"/>
            <a:ext cx="4032448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Fall Colour Trends at Chloe Angus Design on Pinterest | Charcoal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65" name="Picture 5" descr="C:\Users\acer-pc\Desktop\tim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5544616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67" name="Picture 7" descr="http://www.gonuldergisi.com/wp-content/uploads/2013/09/gonul-25-fahrettin-pas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1774" y="332656"/>
            <a:ext cx="2534682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0969" name="AutoShape 9" descr="data:image/jpeg;base64,/9j/4AAQSkZJRgABAQAAAQABAAD/2wCEAAkGBxQTEhUUExQWFhQXGCAXGBgYFx4cHBwcGCAcHB4eHiAaICggHyAmHx0dIjEhJSkrLi4vHR8zODMsNygtLisBCgoKDg0OFxAPFCwcFBwsLCwsLCwsKywsLCwsLCw3LCwsLCwsLCssNywsLCwrNzcsKyssKyw3KysrLCwrKysrK//AABEIAKcBLQMBIgACEQEDEQH/xAAcAAACAgMBAQAAAAAAAAAAAAAFBgQHAAIDAQj/xABEEAACAQIEBAQDBgQFAwALAAABAhEAAwQSITEFBkFREyJhcQcygRQjQpGhwVJisdEkM3KC8LLh8RUWFyVDU2NzkqLC/8QAFgEBAQEAAAAAAAAAAAAAAAAAAAEC/8QAGxEBAQEBAAMBAAAAAAAAAAAAAAERIRJBYQL/2gAMAwEAAhEDEQA/ALVwzBraMNmXMPrrXTLXHhK/4ex/9pP+kVKArKueSvCtdYrCtUcclYbddstZloOHh154YruBWBaCP4deG0KkFazJQRfCFZ4IqVkrzLQRTYFeeBUsrWBKCIbArX7OKmFa8yUC7xHjWGtMUe6AwEkCT9NOtDcHzNZuOEKsuYwCTI12/YUjXuEqly5neIuP66BjqSNDPaQa9CWxIF9T67T2jqdaC1GsVo2HrOBYoX8PbuAgkiGI/iXQ/wB/rUspQDjh9a9XD9qnC1WC1QQhhq2+y1OCelem3QiB9nrBh6m+HXmSgC8wgJhL7drbfqCKpG4fWvoHiWDW7ZuW2gqykEfTTb1qp7GHe0tolcM1u8drq5ghBIAJHmEjWilvCXipkHUEMJ7g1feDcXERxqHUMPqJqueYuD4ZIeyqspEMlsyQx6qTuPSJG9WZw+zltWwFyQgGX+HQafShWwtCtlt11Va6KlEcwtdFWt1WvQtB4Fr3JXQCsig5FK1AruyVoVoOuHs5URR0UD8gB+1dAK0xGKVXVCYYjSuoFQaxXuWtMVdyKWiY6V1ig0ivYraKyKK0IrMtbKwMwZgwfcV4zARJAJ0GtBofT+hrnmI3gjuKQMTirtvFMrI1t5lXz6RJgnoQQJj9KeeFY5b9sOp1+Vo6Eb/TqPQ0EuvSK8trGldIojmVr3LXQisiqB3FeI27CZ7hgEwPc0t3OerQB+6aQfKAZmDrqNu9a/Fa3/hrbx8t0a9swI/tVatjAIAjbdZP/iNdu9Fw047gyMxxNu5hyrXM4F8EmHILSP5SYiII60et4uyikWrVk3IgkIFUsBpA1OvT3pS4Vw+9dsNiLBd4JtXFAUzbAzaZx9I16Vw4TjruKc2bXktQFLHcLOm2maoiz+DZjh7ZdFRiJKqIAMmpQFReF4hEQWS3mQAa9thJAiaI5ARMg1RwrwV0Nutjbig1Ar3LXttK3Nug5ZNa0a2O1SVSvclBFt2xVc8TVsHfuWBaw/2e4c33lvQqemYanKe8xT3x7jVnBoHuzLGFUakxufQDqarDjvGbnE7qW1VEyk5PNBhomZ3O2gFBJ5N4izX1sW1Xw1ueIzAkaA9O4jpVqAUm8CwOHtIqYYF41a+w0Ldco0zRt2Hqam47hHiPmt4nEWWiSUfyk9yraT7QKKZ8ldFWgfAMTcVALt1r0mM7BQRGn4BqPU0fFEYFrFWtor0Cg1IrliMQlpC9x1RBuzGAPzqTSz8RbTNgLgRSzZkMAToGkn2Hegl2+a8Ezqi4m2WYwAJ1J0AmIosRVKLwTE6XAtprinMES6rXdIIOUNsI2GutXTbYkAkQSASOxPSopR59bEpez2b1oIqCULAXBEmRPfpRrB8z2iLYbMCwGrCJJ9CZOvYGl7nTE3Xx4w9tVYsi5VuDyGAzbjXppqNaA4B3a29k3nt3mb7xbloF3uHY5swYpIA2JGnSiLL5iZhh3ymD5RPYFhO+m1EXcKJYxUDjhIs765kHuZFKfxZxji1bt23ILEygnMwj06DWg6cQ5uuBiR4dtMxCtduZBHsJZj7CjPKXGmxCsGe1cKx57R01nRlOqn9DPvVEYBkzRcUFT1lvL1/Catb4YZQ95rdoJbuD+MsRk0y69JJOveimG7xQWrOLckIUuuFLGQWIWDA1+lIPKvEHvYybyNeBIYMyswUkiGgfKCdj0qXz/cVmWwXys+LYzBIVCFUk+x107UO5a4bicLxWwl9XEuVDH5XUBogjTpMUNdfiFjLtnEulwls8MnYWyTAGkggg9aMfC/iGe46IpCeGC0n8YMSPcGPpR34g4JDYa4Lam8QLSMRJAdhMfrrvvQv4YcNa215mH4VQDXTcmJJ9KGnu5oCewJ/Kh1vjVtl3CsIME7iRMfSg3xB4t4aLaBgt5m/0jQfmf6Uk8F4m926VYnJleNT+BSQR6yD9KIuWoz462N3A96C8c4tlwHiJcVSbKuDvI8u3uDFIWB5oe82UhQgBDEsVa6eihgCFEx5RE96Ks/mHhoxGGuWiAZWRPcaiq84CmGGXLg2N2xK+IW0MkmTHbbXvp2po5T4lbs4Vs7qArELDyG0kBMwBIEwNOlV5xPG4u7irtnC5slxjcKpA8sySTuANesUDjiuJ2rCGzhVzX8UTCKfIhbQmNlG5gVnCOGLaRbNq3lKEi7dYRmcdUH4vRtgO9a8t4C3YtC6+l24IU7wuwgdzRuzdzbaRp1gjaaqa5EZZgCNJ9T3PrWqXCFlSwnXeJ/Y10vIWRirZdI2/LQ6GgnJWL8XDlWPmtsRqdYJ/baoG/AX86hvzqTSdxx7yW1Nq46+aGClQSCDGrEQA0depqZwHj2TB3L10HyXIbaSTl1OXQanpQM6rWxSgOG5lD3cuUKkhZbRiW2gHbppBPtRNeK2lw63rjgJHzHTXbb3oIfMfEFw9oO3iZcwH3e8nYHsDQTB80pAuG3ibdrNkZ7plFMxqSSR+1TuJcRGLtlbJVWmULHzTBKnKNpjZomkrBcdxmKBsMUzZWgZVzXriai2wJK6kEFhEfrRQz4lYwvj3EyqooSDIggGR7k1w5XsZGFxhbl1ZUN35BspY/nFcMer4vHPCHMSZXQEBYB3MSAO/SrJwfCrS5cqea2hFsBpADEanL3K7iRQecIa5kAuABhpC9gNIjatOLcSyWWJhWUNEddDBrBxNbFwC81tFZCwbMQAUI0kjUwfrFcOJ8x4a7ZvoWLTbZcy2H8pZTEkjT30oO/LGJ8SxaJJzNbBgdxoSfrTfgXzKD9Dp1GlVVynxArhsMwY+W7kbaBJMggCYIIOtWUnERaLBhoSIiY83f0ogobda5aQMbzribeKFq5aFshgYDZluIdipI2Omx3qwcNiFdQ6mQRIqjkZFc8Ra8RGTbMCPz+lSyKQecOeHsXWs2EGZCA7sJEkTAEjvvNAJ4FxxbDFLqWFUP4IFvL4gVpMfxFVMy3r6VZKWwAAuwECO3Squ5a5Mzfe4jLLy7Aswe3qfwwJJ7nQdjR3iWO8G6UPihAq5Mt24BEEdDQO+L4daa6bhQC7ly+INGjsD0rhj+FLdFvPq9t1dW2MqevuJ0ojcYljIgDYzv/btXIXfOU6gBvzkftUHPiGF8Vcskag6ehnrXO5hFz+JlBaNCRqD6dgRpUon8q5u5Py6GqK+4l8N7V681yw5tLMtbKadyFO0H9KbOD8BtYUlrRy2zJZegJjbtttRkD86xumm/wClAPt8IslzfABuMPn30PQSIAPtNaHHhjYyBSGuZWnUplVj9DIiRU5WCwokknqZ+prnY8ORlKk5idDPmG8/2oOXG8B4yqoMQwae0Tv9a84JgzatlW+YsSY1HbT0oiaFcS4r4Vq+7Ll8LYzo0gZSO2piKCr+f+Ih8VcnYHIPZN/1moPLjZWdypJW20QRqGGXQA/zUL4tfkkk/h69Sx1P9a24SmW2zIcpdhbnbQedt/YVA5csi5i7LYMGFtkqznfwnYNAHeQy+mlbcb+GpQhsHdI/+ncYZv8Aa2gMbwfzpc4Hxr7HfS8WJOxEzmQ/MNO2/uBV14dlKhlMowDqTrodRFUUNxoPbxpV2ztaOSe5A3H1pp4Tw5PsjXg7peGdzcTRoUf5U9iNT60vcxY8/b8RcRoJdxmA2B067SNJ6VIweIIwFw+OqqwIFoRqWAmZM+vUanagb+B8aN63bW7ai5lDeZCbbgmAy7jQ99tKn3cEtxlL6spMZS0a+xE0q8oYnxbYtNfKQAUMgQG3ykg9RqDp2imfD4hfMGufLsdZ070RGxOBsW3V7hJefJndiFnTyzoPrPvS9yFi4vX1kx4h9tWPT+1NV3Fi4EZSSJIOUgEkGImaVOV1ZeI4tRbEZyT5jKkknQr5T9aBu5gwRv4e7ZESwGU+oIIpbscIxIVsLaJ+z3WDeNE2wgGpK/xSuomfSnBWOYddRsf+f8miL3MokmBO3vQI3K/BMVhsWqXINszc8RZZWjeD+Fz69JFbLxgYnDHA27TXLpLZfwqpViysWOgA096ccAuXMDHzSNdCCdNNgenrFd0w9rD23Nu2qzqcqiSSf1360FGm/iFPgPKkXB4iRBZpA83f86feROXVwmIvXbwPiW0GsgqpctMH+KEO3eoXEsOr8dX8SIVZp11RZA9dhv2o1zNxs/ehSnhhJKkOLgeFg9ivnG0+9FVTin8S479WZm9NSTTVy1Ye+Qq3GTLaUArcRcvmeSQ51APbX01pLxV0bAyJ7RH0rMFYF24FY5RrrJ009j19KirdvcuucgjxyhzLcYjWRrGp/I1C4tiih8IZvEeVuJGuWI1B2GxB7Un2+VrwMjEJ7o5kjuBAze350au8EY2gt/GYm9bmPDURBPdmZtB2iqhS4ZiLlm3cOyFgA20XU8wHfVQwq38VmuWmAjOUlTMgMFkfkaqrgDofEw9xMy5xdXUg57fkymOhDNOmkCrgwCTDBcum4A1G41BqQoBxKzFnD4u5kt3MO8Q4zLkjINF1BlQwnYtvTdw/i4a0rrbYzrC5RAJ3IYjfehfh238TD3czK8gzI0OogjXTTaIqfg+J22QkHyqNcwM6SJ11Ox1qoL4fEK4DA6GqKHFM/EnuWhbLNcOU3yAgMnUmY9vpTFgeJYhRims4dL32cFPGN0ghDJGUTlMLBIHYb1Vj3Ne/71LcWLEbmLiiSbikJaYi6DbhQJnVpzfi0j+XeonEeJtdYEX3iJAbzATrCsAJA21AOlccBxjFth9VsGwtzKGvoXRZEeV3JESsR60HuYnKzTkJmfu2BXXtGw9KauPpS8dajskMWA1yx+Ukf1NLvHOckw+KNl1MQNQCNSJ0nQ79KlcG5hTENltKWUAFmzrK5p0K79KrItZVtS0TPSdB9evrAoDxPmzD4a4bTkkwWJEHUdDrv/ahvFublwaqSj3PMUgNAETtI1GlRL/LZxjri7ugdlNq1CzkIB+8IMHqR/3opt5c4n9osC6SPMTABBgdBp1omzRVfYn4dsP8m+qwZANuP1U/rU7l/l/E4bEB7t5rtuCIDMdWiDlLHQa0B/j14mzdS1eS3dAHmZvkEiSdzt6UG4HwO1hsQlwXGuXLkpJaROUsfcwu+nTShnH+VbmK4hcy3AiG0jEkZtTmQgCRuBUTmyx9hbBYnOW8O4tsrsMqqQTE7kE+tBY+KMKSOgn8qrv4g8z2nwptW3BuM65o7DzT/Qa088X4oliw15j5AAQQJnNAXb1IqkOaGL30GhJEtC5ZY6t0EUETGXc1wDSQF006A99DvUzG2QXVC/8AliCNpY6vGkem3TrUHhBVrrXHXyJ5joDqNFGvcwPzqPxK4wAZzmLayRrJ1OtRXHFk3Lhy6gaaVaHI/E8S9qxatqBbtnw7jsZ0GoyrurAEb6HtSVy9h1VFkSza+3bf0/rTxyNj2a7eUaBTJB6nIRJqorLmXEk4vEROt19+nmNEuG38OmGu2rtlmvGHUtAEFVPTzDrEbzrQK9ij47XCAxLMYYBgSSdwd6JHHobZCG5mbRln7uBqpA3ETETA/pIrpgbqE5ifACv4bZVLBQwlZBadwda7XeMsl1gjBirHK0EyPTzHQ9tai8EGbF2fEAuKXUMGGhAImZ3gTVnYrC37BLYZ7b2/m8PwkzR1AYQDA2mDpvVQo4LG498/2bDAZ2ktlY5SQJgkgLO/1pn5G4ettb2+csBcObQ3AJbQbAExGtTcNjMQfObdq8rAZx4RtPlGoklmtvE7TQDgHOeDsoyMXRjduNAtkgBnJAlR2iiGTit5raM2YggbjWNdT3qU3FrIss5uC4tpcx183lG8HWaHYHiuGxRypcS5PzIdyN9jrRC1wTDqSy218wKlTqpDanQ6dKCHwTnPDXyVzZIBYm4QBoRtJ1Ma/SjOL4hbOR8+ZCZGWTmgiflmYnahNrl3B3Azth7aiTEDLAXQny7aiveL8EtXcPh1tQtpbqkQZBD6H33FAD4Dbz8Sx12ZCEhY28/X8hXG/hg4x1y5cbLayKbQJY5SVckawA2wjtrtU7hlkYW5ig2zXfmIk5QB6z3pd4PiRd4hirtt18NgqeYaMCVGx7Zf7UChfwoa+ypOWSVka5ekj2o5w3gbDJdLIqkgwZJZROchRqwERpvOnWt+Z8OtriL5TkQhWGQ7AgTBH1po4pyzkWzeJLg3UDnNr4dzy6Gekj012oothOV8L4YuEtiSFJQFwATEnKABDE9yYpiwa2SiXLVlIZQwOUbRIO2+sUkcP4HjbRDYPGW79rNGS6SMsHYjXXSJEUXvYvDYZScQqJdkk2heLrJ18inQTvAA3NEKfxMZLGOs3LSi2+XO5UQCSdzHXv3p64Rh8rEu7PcjpOQTsFXb61VfxD4mmJxCXLYuQbYHnUrsTGUHpViYLnTAoieJiFnIugVmgwJ+UHWZoAPOd7EvirlmySqqEuOw8seUEDNv306124tftAhWuI7K0zduq7zoxAA+UTO9MLcw4PFnwLN0FrizmUEHynY5gP8A8TuNqA8b4Jhbd69fYXS6Rce2CFBUxOmWSOuh3EaUEazxZFwvEUQgs1vPpBGXKLZ1Ea/SNR3qqrr60/cxWLS3RcwiXRZvI1pw1t1MgCcubcEQdPWg+M5PvfazhlUkwWtSQMy9zPb9qz+pqxpylYfEB7M3biovieBbYAuAfMVzAqWUsCARrrBFMfD+X+HXATbN9iNGV7lq26EdGDsp+o0odwjht/h/E8MLpy5iFzRCsr6Ea+un61a+MwWEvNN63YLjQ+IFzD89x61YtFeN8Ks3h98iso83mEgQN/TSoPAuXrGFZmtE/eRu0g9ooo2LVrj29ZWJ0Maid9utBuJlsNgybba2U8mYSCdlB69aIGfEjAm8llQP/iE7CWyoxCj31+tMYcC7btKsKqZvaIAFIXEeP4q7bs3GW2rpcJAWYkiPNMjSZpww164HLkBnCIrrIENBLREjeqg2aD8Q4j4GItB8vhXvu80QVuDVZPVTMeh966PxJmGVbbK5IHmiAJGYyDGgkx1qNzpglu4O6DuozqeoK7EUBDG30tklmVWKkCSATl10k67/AK0j/FdfEwdo24fw7kuU82UZSJMbCamYm2cTibQZwz27SEoV8s3IJdTIJ+TY7E0V5swFgYLEllCqUJJUQZHy/rGlFIeB5yU8Iezdk3LZW0IIkodVJ1nTKVMeneh1i19qxQKN92xKrtnYwZCA7afiYQKRbmlb4THXLbB0dlYbFSVIn1FTTDcuISzcdLBS5bJnLe8txGUHUEgCdT0P70Jwli5jL2vyrqxiAAPbqdqgXMR4gAhjccjp3/qSam3bWJwzNYAyXEBdyGjMsA6gmGA3Ea701cGsfxMWhGYZtgsagaRrH/eiHw24kqXsS1xwoNkmD+Ig/wBQD+tL/A8fZukpiDkzdd1JHVidjtB0o/y3w1DiBbzSl61dQOuojKTA9RFER+XOSBibJvPdFlTBBMHSTJ1IgRoPWteP8Gw+HgYR7tzNKszar0gLCgE76+1AOL8Ye4luyCVtW0CBQdGK7s0d+x2ovydx/FXMRbtC6oULkBdAwVFE6CR2id9u1B7wfhd63ft+JauLIYqCurACTAjtVlYBA6ZlLJJ1XUQfUMsg/wDJpO5q4vjMJcsXbyWLyoW8G4mZSZEEGDpoQdulCX+J+KeSiWlkxqGbbbdqumLK4iRasXbkkQjEkzvBpC+GyBWzEW2NwsjAxmXKAwInoQSI9KB8S5wxd5Sl11CMPMFQD17mgJ4i6jKHbKCWWDEMdCdNdR61LTFrLg8Ml44mxahk+cpGVZ10UaAkaafpR8cXW4ma2rgzlEiPNvB309dqVfhWubCYmdQSCT/sM0yHDBcIq66spJ2PnYaz9RVQYw2HIVUI0gSQdZ6+861w4daFm34VyMqv92Z7kso+nTeiSA5B3y/rFBuaTJw65d7guT1HhlWj6ifyjrVAXiF1rl98yZfOFZQZjSCZgfnFV/wzDmcXaAJ8jfmjGNqePtmfF3YK/MzQZkqTGg20pc4EjLxK8mktnHcatIqCBjOG20RRljy65fXqaaOWuYcMuBbD3L+VkJy59I1zAD0BodiwLyG9oqkZWA0yup1EDTUzr7Uoca4XdthWZCA05WI0aOxoq2ONcz4JZZcQuY6nwypk9Cdfp/4qLb5t4TaHii2puncrZzNP+oz/AFql0WDrt1p95B5e8WHuIjWwT8/mEiNkkSY/EdB2qS6tkFMXzVh+IY/BfduERyCWiTmjLos6BgKYcdwXD4dXxVmSoSSmUH/cCw1HXWaU+b8YU4raNhVLoEVFKjKCdhGg6ijA4jdvYFmLJkANp0QEydZBJJy6H1qsl7i+Es3MaPDaExAVwwhUEwCZJiAysx9fanfF814C0oDXWN215VMMzGBE5gIIYeutKfLuHRvBukRkNxAu4jcTPqx6Vrx7lB7qYrFgmFfRdDIU5WIIJOkdQOvvRTTZ5oGLRmW2VS0RcW66QFKEZo8xOq5h0G4O9KHOfA79rEyfIjwq3c2W2RByjN003B/pR7kbGAYWLmi/5eu3mzDUHfYCOpNNHMWNt3MEWNjxlFvxVDeWMg+YCcwg6aQRrQUfxxcUj+Dfe4ShnK9wsBpoVkkag7io1tCCweQw3ka/rV18x8orjbmHxSkH/LFy2SsMgMt5huwBjrMUofFPhPh4vxlK5b42GkNbhW/b9az4rq5rlr7wt3FDeYx/h3A33HuDI213gUWu7muN20rQGE9fyII/WtISeZOGeFw1wCZRSWJ/iJGoPvoPSmLl9c1pbpIm4Fc5Rpqo/MzJmu/MOAN/DXbK6F1yidpqNyrgns2EtOQWtjKSNtydD7GPpRBRU83t+9A+cMYbeExDSIZfDQfzOQsz9f0o7dHUb0qfEu6owqIfxXU9xlM6AbmgVuSrzPjiLrvJt6QYnw2gSBuImnLnfiqWLADqX8RsoSM2aNYIO9L+Bs2FvDE27jJezm34RXMSCTmMEZwMszA0o9xzii+MloZLmUZrikSVLfIQY30agpPmXEeJeI8BcOF08NRBB7nuTpQrEYVkMMCp0MERodt6uheBYe3f+0JbbxTOjtmUltz5gdfrpS/8QLtlgqeGhv3IAuRDKF6evapilrgPL+ZhdfI1gsbR83mEgqGjpDQa5cTZ7y+Fen7ThQVDHe5bXoe7LqwPVSe1cOEW3a7lAhtwJO/XbrptVhYnhS3crMFXEZMqsfmzJqpM7g/KQehNMFVG2YBIidQdvqPSmr4bWbjY60E1RSS87RlYfU6xXPhuDw4xA8ZD4TDMq5oAknQx0Ugrv0p05X4laHEUs2raImR1GUfiAzTPqFOtMKT/AIo8Hs2MXlsrGZA7L0Uknb002rPhlhri3xcyTbIa3M/ijN5fUenQmmP4w8Lh7WIBjMDbIjcrqP0JFDuRuN4ZbBw14KLnjG6jXElAYAEEEEHTfansP3HuB2cXYy3vLlkq4MZDG/qO4NUJiMKbN57RMwxUkSAY0BE66+ver1ucZSwwF6QDBW4FZlPtlBikv4pcNVymLU21zwseYXLkbOUZQdNp9qUhEC6RH/N61TCG4QijzHae9bKD/amHlfhjX7yhRLKrPowB0HqZmdKKZfg/ezWcTa6jKfoQw/YfnT3iMEGtsrQUMaHpBB0j22pP4Bw5cHjEt28xt4mwzQwIZWUzBI6rME+5p4v2lAUdGYAzqOpjX1FVmvcWTkULm1YbbxvUXmK9aRLTXg5hxl8MEkHf8OoGlEsoOX0/rQnj8M9oOPIpztOxMgbj0nSgGtgw0GwmbxDnuXI1g6ga6/SlC3a8LizA7yD+YUmfTWrL4PaC2lyjSJ27maTeYMPk4xh3iBdQD3I0b9MtAjPjGs4m7bBCq1xlcdCMxOv96tJeC2MfhEVxA1KFNMrHQwO3pVac9YHwsffHdg49mAP96sTkriShRamIXMBvod9eutIqrOa+W7mEveE4BB1Rxsw7+h7irJ5Mtr4AtWhJUfeXR3OrKvt3FZ8VEV8OhZwCrgqh3IbQnvppU7layBYS3Hh22QMIuZnYfimIZdeopgSLdjxeOqOi3gfpaAb/APmm6/wzLax1sJlBuBwFaR511iYjXWPpSImMFriy3kJyfaBqf4Scp39Cas2xi1u3LzbBlUZW0K5c6kNMayJ+tSBP5ZzeHGUkpey5dRoVOmkGdKZ+QuKG6+IsunlBLISujDMwYTHmiRvQnF22TDX4hXQi5my75G0JI3lSINcuQEUYi3eDqGdrlq7aLHOHILgwehC1UDea0vcPv3BYE4bOpAPmCE+fJrsJmP70YBfHWbTJbYZ8LiFIWYVi8gTtrGgpy5v4cL2DxCQAShYafiUSD+lLfwfxZbD3bZEeHcBUejDX9QfzoE/kLm8YZ7VghxbZ4uMz6AnTRYgCYOkHuTTvzpym2JNvIR5S5MifnKnr6zVU838NOGxt9Ogcsv8ApbzD9DX0NYMop7qD+YFSK9vYxBcNuTn00ymPziJ+tehgXH+n96RuP8CW7jr1xnK5TbYkMywFCk6TlOlFsJxdVw93EBy3jXT4cjvCqI7ACaIO3OIWw5tlvMBmIAJgEwJia7WbgYSu0np1Bg/rQflrBxmvFiz3AAzHSY9I09ukUncd5ext7iF/7Pda1bhXzeI6qSVGgCmTrVU/4zi1m1cCXLqI7CVVzlkbaE6Uq82cXH+GxNspdw6XSl4QGUExlcwDGU6yNdu9AcByxnJXGi7cuq2XM7sUVd4TzEuOvSnPhXKuFS0AEnMozElhmjaVJ6ba9qCveV8ZevcS0vOyG87MouMEYebUCfQEewpp4vik8e49kISGyXCGg5khYMjoKD8OwQw/HPCVBlLF1J3Aa2x0+s61Ax+CDcQx9mTLy676MPMP671AR5g4pcVBlyiTvO3sNCdNaROJYp7+LXKwEeVTsJA/vR/hXE7T4dvtDnxUJVTIkgDTfrJOtA8Rhyl6wDMnzHTbMeh60Ay+17xhOZboG+skrrM7mdaM8K41fD+JcZ2ZejbwO3qPavOacA2HvW7oJKtqrftI7ewpowty3ftgraAaIM7Hbbv1pFqFx3DZ8zKpfzC+uXql3RwI/huDMY/ioXy9iTbxlm7rHjKJmfKSFP8A1GmHw/8ADDdPCcqwEiLd2Eb18rZW+lL+MwvgjIT5kJykGJI3PffXWqizPibhmbBOVRXyHMWO6DYsvc6x7VQbXvvI1javobmi543DLrJBNyxnHqIDafSvnO8xzSPf61KsOnB/iFfw6eCHkDyqXQME7EdT7TUng2Ke9eXFtcJxIJE3o8MA6ZlG5AmBbEyY2pP45woWbo6qyLcXfa4AY1AmJ3Gldjj3RJHzKQRtpB7bGpphk594J9lxMhgUvDxRGhBPzadPMSQPWOlD+CtazZ2xPglCGACObjZdYXLtO29dsXxEYuw5e44uYa2CgeGLyQG10gdetQOD4q1aQXM+bENMLBAQdw0HzH0j3qi2MQ/+I4fc0A8R1IzZiPHQsAY2kxG9MfF8WEQD8THTSTpqSB1iqz4cMSMNh8TdZmtC/ZKRk1h/DOYk59NgNtTsKeeL3fMFcWIDBwb2JKXUb+UIpy6TsdRVZGQB92NQN5Hl1j8Q6A1F4xjfDeDbLhkiAGmTMAHKVJO0SKGX+I4W+FVsVbR1+UoSxBG+rDzA6bjpUfiXHPDCeDixeglXRwuvURCgzvrJ+sUG3B8dfM23wlybQkXLrZbZHzCSAQGCnoDqOlKHE+cBi8XhCbQtizejMHzBgzKJ1UQNJ+tNPAebi917d2TaCyWYeZAf44ABXpm9u+kC1Y4GCxAz7mCt06bmBFB78VeFs628TbTNkBW4QJhdwT6Azr0mq/scwPbRVUagyrDcenqJ6VaeF5twtr7mzh78D8KWp3+s/nQzmPgD49FbD4ZbCpmJFxBbuMx6AARHvuaBI47zXcxVpbbnLqCV1kkA67d+k0f5R5osm0LOLvNbS0CQgX/NEyAW+YmfwCJpI4jgHtuVcFXQwQRsaevhlwzD328S4hN2wcw10adiynqDtGm3aooTxHBpicPib1pCjWmDqv4ghIGo6AAzTdZ53wbhHe9kY2QtwG2zEXAfQajelvj+AN3xrlrxQ6uUOQE5gTBVgpmJjeRUjlPg9vDw97BYu+/Y2IQEHTKGMsfeB6VQTuc24fFB7Fq22ZkyBsklp7CJ9gaYXwlnDX1vkvnvXFyWzIKCAH8qk7wDqDrQHljl6/ZxbY3wCyXS6myBldBc82ouZQYgDynrTO/NyWyQ+ExaldP8ifyKkgj2ogy1+44K+AwUgiWdOumwJoNy5wZsCjrbsNcZjmL+JbGaJygAnywDWp57tZsow+LJmP8AJiJ9zWy89Yfd7eJtqBOZsO+WO8qDQJPxQ4fdvXLd8Ya6n3ZDggN8p3lCRsevamzg3NV37PZJwOJYeGsMgVg0CJGs6x1rTi3MiYqy9rC3TLmPEFp2Cr2i2GbXaSBvR/lfA3LGHS3dueI4kyFygA7AD09h7UAfiTA4u+MhJlZJbSCgGmhH5xSkGUMLWZstppQbAtcgNtIMGBFF+aMaLWMxBNproygkFNB5NSHYkDT8IWkHhPFLLX0tXZtWfEk3JJIUDyyPoASO+1RV58GslLKBvmiW921P9aWebCLGNsX4SHtm0fEfKgKmRPlMkhjp6VIvfETAKSDeJgxojGfUabUu8z862MRattYRy9u8rA3EIUHUQSsyYOw166xFAXwgZrtwrlZSFYZL1xF1EGBBHSmvBuFtKWOURJzNMe7bH3pMXjSG6GDYW83hjcsrLBMicrkROkxvSjxv4hYrzW0PhAGAAokKNBqd5HpQWFxHAf8AvbDXhJzWbiHTQZZIM+uaKUOaLpw/GleNLirv1DDKT+YoVwznLEi3lRw9xTmDvnzmRBWJKFRv5oH1Fb838Kxvg2cbibodpCwFAyA+ZdREyf8AzQc8dwy0uLaV00uBIiddQB1B3qFzhiCtyxcA0AOUfhAB0A0p2x2Ms3sMl1wFeAyEEAgt0+s7Ulc74B0t2WLSCSvoNjGv11pSA3GeYb2JVFuZcibBVgdtSN6bvhxfzyhJldI3Bnb2M9ar69g7ivkysWG4AOoMEbdwQabOS8GyX5NpmQjXyxE+pIy61JurT3xDD5HAYeS4DbYA9DodCfU6ilDidoj59GQm21wgkZkOXbXUgKfXNQ3jfHMTZxV22l9mRLhCZnFwRJjUzPaub8buYnxPEIFxsrDJ5QxUQZE/MVg/7auph9w2C+2YHCee2Gs5lKlwCQvknuNADBqnsZhmV3U7qxU/7SRV0fC7DW7uFbxLVtnS6wzMiltg25E6Emq8+IGE8DiGIVdA7B9OzjMfpM1KsWJj+WvtfDbCLbXxEsrke5IYEKDlWBqrbamqev4U5XzSGU5Su3eR9CNq+iOUbubA4Uj/AOSn6KB+1Vp8VuCJZxC3lIUX5LKBrmX5j2MyD71akJC3BmIA/wAy10/069O4momHIyg76T9f+RU7gJyt50lcrqDrIzKxGg/5vQ+yQFk9o02+tZaXRawD/wDoJEVSXCLdCgSSRcFzbfani0AQDGpAOo61F4IuWxaUSMttF1HZRt6VOBrbAfjOB4e62a5aVm/iiDp6ioj8pYYmckCIgTt/z0o2D6V6ooF+3ydg1cOLUkaeZ2YEHcEEwR6VOXgGFnMMPakfyCNd9NqJNXoFBpbQD5QB7CP6V0rytqBT555PXGJnSFxCjyno4H4W/Y9Paq/+HOJyYlrZcIzrlkiflMlR6mN/SrqbY1874PA4gXfGt2brolzNmW2xGjdwKlVZfw0IN7EwxaOpneddDt0p6xRPkI6OP1kfvVf/AAkvKzYwjcupBO8HNp+lWI9sMIPQg/Uajb1qo6itga1Brag8msInfavK9NUaqgGwA9hFemva8IqBfx3AbNy9edvFJuKEYZzlAK5dFB0NVlznyJftsGsWRctqurWhB0n5kknTuN9O1WxxfhXisT4ly0dAGtXCpIg6MNtyf0oXb5ZdQR9uxZk9bgOnbb+lBT2Cs49ULJausjiCfC8QEL01UxE+ldOA8IJu20xQe1h5lzczIo0MamBJ/vV4cLAQFPEe5rOZzrr02FTLyhhDKGG8MJH5Gpi6TeJW8B5fD891BkW1ZYLcKnoEEFwAZgzIFe20t3gEbh1+9kEeJiFVGPsXIO/QbUycRItg3kw/i3QABlChyO2Y9BSVzRz5irJyjCNZLL5XumT7hQMv0JqoMryFgn8xw7WiRqouGB7ZSRU/inLqXrD2rl24yET5iCQRsQYG3aq8wvxFxzsqKLLMYAUoRJ7zMDtTLiOZ8V4Fzxkwtlsh+a+QSTpAAk/rRSTwbi9lbCLegrbeP3Bjc1z5p5u+1K1izZAtsQczauSP4QNF/XrSqLRJ03pw5d4yvDlHjYJHut5lcuM4000IOUfkaz1XvDeVeJ4tFJY20gKC5yHKogaKASNt6E4jFnBtfw16WuIxAKmQTpuTuOsGmr/2sX20XDW8xOkux/akTjnj38Rcu3LeRrhNwjKQI7idx60vwiNxDGNcuFzlloJKgADQdBoPX1molq+VOYHzBp94/aiWDxCBcr2Q5nR1cqw02G6nvqKK4nlV3UPhxduodg1l1b16FNO+b6VMXRPlPn77IrqLAfxHzn7zLBgAgDKdNJoRzlx4YzEG/kyeVVygyRl7mBOpPTaK5DlTFgScPeWf5GH6+9SMDyli2gixcOkr5d4j/n/ir1OLE+HvMoGDto1u82UlFcKAp6wGLASNq25s4Xb4jbGIViotSjB5AjrEaSDGo0NJmF5VvYUrexFpwqQ3RxJO2XMDPeJplw/HsXfGWxhbjZflLW/DRZ2YLJze7MR6VpAjDcg30tNiLhyqFZjbDZWICmASdpJiN9TQ2/yrfNpSuHAzAHS4NF7BHAbNqPxGfqKd+F4nF2fFs4y/nYgMqIQzAGesFv00jeo2MvPiw1pLV1rkfiQ2102JJ0n1igfbKwqQRoANugAHeu4Y9qg8NtOlpFuFSygDyz0A77mvcRw9bu73V/0XXT/pIiiCGXTWtW9KXsRyorkn7RiQYKibpaJ9zqDGxOtQMRypiwJtcSuzEBXGntIJgfQ0Di1YKrG9wDjAM/aGYdQl8yY00DACoHFsNxRIlsZP8jM3vqhjeN6C3C4BAM67aGNO52H1rbxF7jeN+vb39KrXhR442kkKOt5Lesf/ALGaG4vjPHFJOS7A0IFhSJHoFNFxbN3UH2NUD9vxIssoxV0BcxyC4dpg6TI37EUU/wDW7idxxbZ7iMTGlsIRJ3PlmKYU5WF6xdtaC7mLC6dgGgsI/wBUyR/2oNvgxZhMS3qi9+jH9xVmpSR8N+H/AGfCkqwuB3LeUHQr5Ykx1Hb+9OSXNAQD+kiiO9bTXO281tNUeg1hNYKyg2ivDWCvKg8vISdq4PZfXSPY6/2msrKDmmFYaR+ZmtLuEfLCgoYjMCpIHT55msrKDqLVzSREb6jUV7dwgcDOin/UAY/OvaygRuK/C+y2ZrVy4jnXWGH5eWPzpbt/DXiGbQqF7s4Jj21j2msrKKLcP+FdyZu3goHRFBJ76mI99aYLHw3wSGfCZj/O5b9DpWVlBJPI+FDK9u34LKZm20SOxmRFSsLyph1gtbF1hPmuQx8xk+n6VlZREocFtKQ1uzbRh1VFBjtttXS4l0DyoD7ECsrKDpZt3PxDX3FdfCbtWVlBqthjuP6VuLJ7enTp0rKygg4zg6OczYe07SJLhZgHeYM+39K7JgI+W2qn0Cr+orKyg2+xN236SP71lrCus+Wf9wrKyg7LZbcj9awWGnYR0rKyqPRZPb9a3WyaysoPRZNZ4RrKyoBnHOHX7luLLIjnSWEiOu2v0oXg+VLhVTfvMzqQQLX3aSO4U+Y6dTWVlAxnDaQBtsBpXqYYgbfrXtZQbCya2Fo1lZVHpsmvPBNZWUGeEazwzXlZU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0971" name="AutoShape 11" descr="data:image/jpeg;base64,/9j/4AAQSkZJRgABAQAAAQABAAD/2wCEAAkGBxQTEhUUExQWFhQXGCAXGBgYFx4cHBwcGCAcHB4eHiAaICggHyAmHx0dIjEhJSkrLi4vHR8zODMsNygtLisBCgoKDg0OFxAPFCwcFBwsLCwsLCwsKywsLCwsLCw3LCwsLCwsLCssNywsLCwrNzcsKyssKyw3KysrLCwrKysrK//AABEIAKcBLQMBIgACEQEDEQH/xAAcAAACAgMBAQAAAAAAAAAAAAAFBgQHAAIDAQj/xABEEAACAQIEBAQDBgQFAwALAAABAhEAAwQSITEFBkFREyJhcQcygRQjQpGhwVJisdEkM3KC8LLh8RUWFyVDU2NzkqLC/8QAFgEBAQEAAAAAAAAAAAAAAAAAAAEC/8QAGxEBAQEBAAMBAAAAAAAAAAAAAAERIRJBYQL/2gAMAwEAAhEDEQA/ALVwzBraMNmXMPrrXTLXHhK/4ex/9pP+kVKArKueSvCtdYrCtUcclYbddstZloOHh154YruBWBaCP4deG0KkFazJQRfCFZ4IqVkrzLQRTYFeeBUsrWBKCIbArX7OKmFa8yUC7xHjWGtMUe6AwEkCT9NOtDcHzNZuOEKsuYwCTI12/YUjXuEqly5neIuP66BjqSNDPaQa9CWxIF9T67T2jqdaC1GsVo2HrOBYoX8PbuAgkiGI/iXQ/wB/rUspQDjh9a9XD9qnC1WC1QQhhq2+y1OCelem3QiB9nrBh6m+HXmSgC8wgJhL7drbfqCKpG4fWvoHiWDW7ZuW2gqykEfTTb1qp7GHe0tolcM1u8drq5ghBIAJHmEjWilvCXipkHUEMJ7g1feDcXERxqHUMPqJqueYuD4ZIeyqspEMlsyQx6qTuPSJG9WZw+zltWwFyQgGX+HQafShWwtCtlt11Va6KlEcwtdFWt1WvQtB4Fr3JXQCsig5FK1AruyVoVoOuHs5URR0UD8gB+1dAK0xGKVXVCYYjSuoFQaxXuWtMVdyKWiY6V1ig0ivYraKyKK0IrMtbKwMwZgwfcV4zARJAJ0GtBofT+hrnmI3gjuKQMTirtvFMrI1t5lXz6RJgnoQQJj9KeeFY5b9sOp1+Vo6Eb/TqPQ0EuvSK8trGldIojmVr3LXQisiqB3FeI27CZ7hgEwPc0t3OerQB+6aQfKAZmDrqNu9a/Fa3/hrbx8t0a9swI/tVatjAIAjbdZP/iNdu9Fw047gyMxxNu5hyrXM4F8EmHILSP5SYiII60et4uyikWrVk3IgkIFUsBpA1OvT3pS4Vw+9dsNiLBd4JtXFAUzbAzaZx9I16Vw4TjruKc2bXktQFLHcLOm2maoiz+DZjh7ZdFRiJKqIAMmpQFReF4hEQWS3mQAa9thJAiaI5ARMg1RwrwV0Nutjbig1Ar3LXttK3Nug5ZNa0a2O1SVSvclBFt2xVc8TVsHfuWBaw/2e4c33lvQqemYanKe8xT3x7jVnBoHuzLGFUakxufQDqarDjvGbnE7qW1VEyk5PNBhomZ3O2gFBJ5N4izX1sW1Xw1ueIzAkaA9O4jpVqAUm8CwOHtIqYYF41a+w0Ldco0zRt2Hqam47hHiPmt4nEWWiSUfyk9yraT7QKKZ8ldFWgfAMTcVALt1r0mM7BQRGn4BqPU0fFEYFrFWtor0Cg1IrliMQlpC9x1RBuzGAPzqTSz8RbTNgLgRSzZkMAToGkn2Hegl2+a8Ezqi4m2WYwAJ1J0AmIosRVKLwTE6XAtprinMES6rXdIIOUNsI2GutXTbYkAkQSASOxPSopR59bEpez2b1oIqCULAXBEmRPfpRrB8z2iLYbMCwGrCJJ9CZOvYGl7nTE3Xx4w9tVYsi5VuDyGAzbjXppqNaA4B3a29k3nt3mb7xbloF3uHY5swYpIA2JGnSiLL5iZhh3ymD5RPYFhO+m1EXcKJYxUDjhIs765kHuZFKfxZxji1bt23ILEygnMwj06DWg6cQ5uuBiR4dtMxCtduZBHsJZj7CjPKXGmxCsGe1cKx57R01nRlOqn9DPvVEYBkzRcUFT1lvL1/Catb4YZQ95rdoJbuD+MsRk0y69JJOveimG7xQWrOLckIUuuFLGQWIWDA1+lIPKvEHvYybyNeBIYMyswUkiGgfKCdj0qXz/cVmWwXys+LYzBIVCFUk+x107UO5a4bicLxWwl9XEuVDH5XUBogjTpMUNdfiFjLtnEulwls8MnYWyTAGkggg9aMfC/iGe46IpCeGC0n8YMSPcGPpR34g4JDYa4Lam8QLSMRJAdhMfrrvvQv4YcNa215mH4VQDXTcmJJ9KGnu5oCewJ/Kh1vjVtl3CsIME7iRMfSg3xB4t4aLaBgt5m/0jQfmf6Uk8F4m926VYnJleNT+BSQR6yD9KIuWoz462N3A96C8c4tlwHiJcVSbKuDvI8u3uDFIWB5oe82UhQgBDEsVa6eihgCFEx5RE96Ks/mHhoxGGuWiAZWRPcaiq84CmGGXLg2N2xK+IW0MkmTHbbXvp2po5T4lbs4Vs7qArELDyG0kBMwBIEwNOlV5xPG4u7irtnC5slxjcKpA8sySTuANesUDjiuJ2rCGzhVzX8UTCKfIhbQmNlG5gVnCOGLaRbNq3lKEi7dYRmcdUH4vRtgO9a8t4C3YtC6+l24IU7wuwgdzRuzdzbaRp1gjaaqa5EZZgCNJ9T3PrWqXCFlSwnXeJ/Y10vIWRirZdI2/LQ6GgnJWL8XDlWPmtsRqdYJ/baoG/AX86hvzqTSdxx7yW1Nq46+aGClQSCDGrEQA0depqZwHj2TB3L10HyXIbaSTl1OXQanpQM6rWxSgOG5lD3cuUKkhZbRiW2gHbppBPtRNeK2lw63rjgJHzHTXbb3oIfMfEFw9oO3iZcwH3e8nYHsDQTB80pAuG3ibdrNkZ7plFMxqSSR+1TuJcRGLtlbJVWmULHzTBKnKNpjZomkrBcdxmKBsMUzZWgZVzXriai2wJK6kEFhEfrRQz4lYwvj3EyqooSDIggGR7k1w5XsZGFxhbl1ZUN35BspY/nFcMer4vHPCHMSZXQEBYB3MSAO/SrJwfCrS5cqea2hFsBpADEanL3K7iRQecIa5kAuABhpC9gNIjatOLcSyWWJhWUNEddDBrBxNbFwC81tFZCwbMQAUI0kjUwfrFcOJ8x4a7ZvoWLTbZcy2H8pZTEkjT30oO/LGJ8SxaJJzNbBgdxoSfrTfgXzKD9Dp1GlVVynxArhsMwY+W7kbaBJMggCYIIOtWUnERaLBhoSIiY83f0ogobda5aQMbzribeKFq5aFshgYDZluIdipI2Omx3qwcNiFdQ6mQRIqjkZFc8Ra8RGTbMCPz+lSyKQecOeHsXWs2EGZCA7sJEkTAEjvvNAJ4FxxbDFLqWFUP4IFvL4gVpMfxFVMy3r6VZKWwAAuwECO3Squ5a5Mzfe4jLLy7Aswe3qfwwJJ7nQdjR3iWO8G6UPihAq5Mt24BEEdDQO+L4daa6bhQC7ly+INGjsD0rhj+FLdFvPq9t1dW2MqevuJ0ojcYljIgDYzv/btXIXfOU6gBvzkftUHPiGF8Vcskag6ehnrXO5hFz+JlBaNCRqD6dgRpUon8q5u5Py6GqK+4l8N7V681yw5tLMtbKadyFO0H9KbOD8BtYUlrRy2zJZegJjbtttRkD86xumm/wClAPt8IslzfABuMPn30PQSIAPtNaHHhjYyBSGuZWnUplVj9DIiRU5WCwokknqZ+prnY8ORlKk5idDPmG8/2oOXG8B4yqoMQwae0Tv9a84JgzatlW+YsSY1HbT0oiaFcS4r4Vq+7Ll8LYzo0gZSO2piKCr+f+Ih8VcnYHIPZN/1moPLjZWdypJW20QRqGGXQA/zUL4tfkkk/h69Sx1P9a24SmW2zIcpdhbnbQedt/YVA5csi5i7LYMGFtkqznfwnYNAHeQy+mlbcb+GpQhsHdI/+ncYZv8Aa2gMbwfzpc4Hxr7HfS8WJOxEzmQ/MNO2/uBV14dlKhlMowDqTrodRFUUNxoPbxpV2ztaOSe5A3H1pp4Tw5PsjXg7peGdzcTRoUf5U9iNT60vcxY8/b8RcRoJdxmA2B067SNJ6VIweIIwFw+OqqwIFoRqWAmZM+vUanagb+B8aN63bW7ai5lDeZCbbgmAy7jQ99tKn3cEtxlL6spMZS0a+xE0q8oYnxbYtNfKQAUMgQG3ykg9RqDp2imfD4hfMGufLsdZ070RGxOBsW3V7hJefJndiFnTyzoPrPvS9yFi4vX1kx4h9tWPT+1NV3Fi4EZSSJIOUgEkGImaVOV1ZeI4tRbEZyT5jKkknQr5T9aBu5gwRv4e7ZESwGU+oIIpbscIxIVsLaJ+z3WDeNE2wgGpK/xSuomfSnBWOYddRsf+f8miL3MokmBO3vQI3K/BMVhsWqXINszc8RZZWjeD+Fz69JFbLxgYnDHA27TXLpLZfwqpViysWOgA096ccAuXMDHzSNdCCdNNgenrFd0w9rD23Nu2qzqcqiSSf1360FGm/iFPgPKkXB4iRBZpA83f86feROXVwmIvXbwPiW0GsgqpctMH+KEO3eoXEsOr8dX8SIVZp11RZA9dhv2o1zNxs/ehSnhhJKkOLgeFg9ivnG0+9FVTin8S479WZm9NSTTVy1Ye+Qq3GTLaUArcRcvmeSQ51APbX01pLxV0bAyJ7RH0rMFYF24FY5RrrJ009j19KirdvcuucgjxyhzLcYjWRrGp/I1C4tiih8IZvEeVuJGuWI1B2GxB7Un2+VrwMjEJ7o5kjuBAze350au8EY2gt/GYm9bmPDURBPdmZtB2iqhS4ZiLlm3cOyFgA20XU8wHfVQwq38VmuWmAjOUlTMgMFkfkaqrgDofEw9xMy5xdXUg57fkymOhDNOmkCrgwCTDBcum4A1G41BqQoBxKzFnD4u5kt3MO8Q4zLkjINF1BlQwnYtvTdw/i4a0rrbYzrC5RAJ3IYjfehfh238TD3czK8gzI0OogjXTTaIqfg+J22QkHyqNcwM6SJ11Ox1qoL4fEK4DA6GqKHFM/EnuWhbLNcOU3yAgMnUmY9vpTFgeJYhRims4dL32cFPGN0ghDJGUTlMLBIHYb1Vj3Ne/71LcWLEbmLiiSbikJaYi6DbhQJnVpzfi0j+XeonEeJtdYEX3iJAbzATrCsAJA21AOlccBxjFth9VsGwtzKGvoXRZEeV3JESsR60HuYnKzTkJmfu2BXXtGw9KauPpS8dajskMWA1yx+Ukf1NLvHOckw+KNl1MQNQCNSJ0nQ79KlcG5hTENltKWUAFmzrK5p0K79KrItZVtS0TPSdB9evrAoDxPmzD4a4bTkkwWJEHUdDrv/ahvFublwaqSj3PMUgNAETtI1GlRL/LZxjri7ugdlNq1CzkIB+8IMHqR/3opt5c4n9osC6SPMTABBgdBp1omzRVfYn4dsP8m+qwZANuP1U/rU7l/l/E4bEB7t5rtuCIDMdWiDlLHQa0B/j14mzdS1eS3dAHmZvkEiSdzt6UG4HwO1hsQlwXGuXLkpJaROUsfcwu+nTShnH+VbmK4hcy3AiG0jEkZtTmQgCRuBUTmyx9hbBYnOW8O4tsrsMqqQTE7kE+tBY+KMKSOgn8qrv4g8z2nwptW3BuM65o7DzT/Qa088X4oliw15j5AAQQJnNAXb1IqkOaGL30GhJEtC5ZY6t0EUETGXc1wDSQF006A99DvUzG2QXVC/8AliCNpY6vGkem3TrUHhBVrrXHXyJ5joDqNFGvcwPzqPxK4wAZzmLayRrJ1OtRXHFk3Lhy6gaaVaHI/E8S9qxatqBbtnw7jsZ0GoyrurAEb6HtSVy9h1VFkSza+3bf0/rTxyNj2a7eUaBTJB6nIRJqorLmXEk4vEROt19+nmNEuG38OmGu2rtlmvGHUtAEFVPTzDrEbzrQK9ij47XCAxLMYYBgSSdwd6JHHobZCG5mbRln7uBqpA3ETETA/pIrpgbqE5ifACv4bZVLBQwlZBadwda7XeMsl1gjBirHK0EyPTzHQ9tai8EGbF2fEAuKXUMGGhAImZ3gTVnYrC37BLYZ7b2/m8PwkzR1AYQDA2mDpvVQo4LG498/2bDAZ2ktlY5SQJgkgLO/1pn5G4ettb2+csBcObQ3AJbQbAExGtTcNjMQfObdq8rAZx4RtPlGoklmtvE7TQDgHOeDsoyMXRjduNAtkgBnJAlR2iiGTit5raM2YggbjWNdT3qU3FrIss5uC4tpcx183lG8HWaHYHiuGxRypcS5PzIdyN9jrRC1wTDqSy218wKlTqpDanQ6dKCHwTnPDXyVzZIBYm4QBoRtJ1Ma/SjOL4hbOR8+ZCZGWTmgiflmYnahNrl3B3Azth7aiTEDLAXQny7aiveL8EtXcPh1tQtpbqkQZBD6H33FAD4Dbz8Sx12ZCEhY28/X8hXG/hg4x1y5cbLayKbQJY5SVckawA2wjtrtU7hlkYW5ig2zXfmIk5QB6z3pd4PiRd4hirtt18NgqeYaMCVGx7Zf7UChfwoa+ypOWSVka5ekj2o5w3gbDJdLIqkgwZJZROchRqwERpvOnWt+Z8OtriL5TkQhWGQ7AgTBH1po4pyzkWzeJLg3UDnNr4dzy6Gekj012oothOV8L4YuEtiSFJQFwATEnKABDE9yYpiwa2SiXLVlIZQwOUbRIO2+sUkcP4HjbRDYPGW79rNGS6SMsHYjXXSJEUXvYvDYZScQqJdkk2heLrJ18inQTvAA3NEKfxMZLGOs3LSi2+XO5UQCSdzHXv3p64Rh8rEu7PcjpOQTsFXb61VfxD4mmJxCXLYuQbYHnUrsTGUHpViYLnTAoieJiFnIugVmgwJ+UHWZoAPOd7EvirlmySqqEuOw8seUEDNv306124tftAhWuI7K0zduq7zoxAA+UTO9MLcw4PFnwLN0FrizmUEHynY5gP8A8TuNqA8b4Jhbd69fYXS6Rce2CFBUxOmWSOuh3EaUEazxZFwvEUQgs1vPpBGXKLZ1Ea/SNR3qqrr60/cxWLS3RcwiXRZvI1pw1t1MgCcubcEQdPWg+M5PvfazhlUkwWtSQMy9zPb9qz+pqxpylYfEB7M3biovieBbYAuAfMVzAqWUsCARrrBFMfD+X+HXATbN9iNGV7lq26EdGDsp+o0odwjht/h/E8MLpy5iFzRCsr6Ea+un61a+MwWEvNN63YLjQ+IFzD89x61YtFeN8Ks3h98iso83mEgQN/TSoPAuXrGFZmtE/eRu0g9ooo2LVrj29ZWJ0Maid9utBuJlsNgybba2U8mYSCdlB69aIGfEjAm8llQP/iE7CWyoxCj31+tMYcC7btKsKqZvaIAFIXEeP4q7bs3GW2rpcJAWYkiPNMjSZpww164HLkBnCIrrIENBLREjeqg2aD8Q4j4GItB8vhXvu80QVuDVZPVTMeh966PxJmGVbbK5IHmiAJGYyDGgkx1qNzpglu4O6DuozqeoK7EUBDG30tklmVWKkCSATl10k67/AK0j/FdfEwdo24fw7kuU82UZSJMbCamYm2cTibQZwz27SEoV8s3IJdTIJ+TY7E0V5swFgYLEllCqUJJUQZHy/rGlFIeB5yU8Iezdk3LZW0IIkodVJ1nTKVMeneh1i19qxQKN92xKrtnYwZCA7afiYQKRbmlb4THXLbB0dlYbFSVIn1FTTDcuISzcdLBS5bJnLe8txGUHUEgCdT0P70Jwli5jL2vyrqxiAAPbqdqgXMR4gAhjccjp3/qSam3bWJwzNYAyXEBdyGjMsA6gmGA3Ea701cGsfxMWhGYZtgsagaRrH/eiHw24kqXsS1xwoNkmD+Ig/wBQD+tL/A8fZukpiDkzdd1JHVidjtB0o/y3w1DiBbzSl61dQOuojKTA9RFER+XOSBibJvPdFlTBBMHSTJ1IgRoPWteP8Gw+HgYR7tzNKszar0gLCgE76+1AOL8Ye4luyCVtW0CBQdGK7s0d+x2ovydx/FXMRbtC6oULkBdAwVFE6CR2id9u1B7wfhd63ft+JauLIYqCurACTAjtVlYBA6ZlLJJ1XUQfUMsg/wDJpO5q4vjMJcsXbyWLyoW8G4mZSZEEGDpoQdulCX+J+KeSiWlkxqGbbbdqumLK4iRasXbkkQjEkzvBpC+GyBWzEW2NwsjAxmXKAwInoQSI9KB8S5wxd5Sl11CMPMFQD17mgJ4i6jKHbKCWWDEMdCdNdR61LTFrLg8Ml44mxahk+cpGVZ10UaAkaafpR8cXW4ma2rgzlEiPNvB309dqVfhWubCYmdQSCT/sM0yHDBcIq66spJ2PnYaz9RVQYw2HIVUI0gSQdZ6+861w4daFm34VyMqv92Z7kso+nTeiSA5B3y/rFBuaTJw65d7guT1HhlWj6ifyjrVAXiF1rl98yZfOFZQZjSCZgfnFV/wzDmcXaAJ8jfmjGNqePtmfF3YK/MzQZkqTGg20pc4EjLxK8mktnHcatIqCBjOG20RRljy65fXqaaOWuYcMuBbD3L+VkJy59I1zAD0BodiwLyG9oqkZWA0yup1EDTUzr7Uoca4XdthWZCA05WI0aOxoq2ONcz4JZZcQuY6nwypk9Cdfp/4qLb5t4TaHii2puncrZzNP+oz/AFql0WDrt1p95B5e8WHuIjWwT8/mEiNkkSY/EdB2qS6tkFMXzVh+IY/BfduERyCWiTmjLos6BgKYcdwXD4dXxVmSoSSmUH/cCw1HXWaU+b8YU4raNhVLoEVFKjKCdhGg6ijA4jdvYFmLJkANp0QEydZBJJy6H1qsl7i+Es3MaPDaExAVwwhUEwCZJiAysx9fanfF814C0oDXWN215VMMzGBE5gIIYeutKfLuHRvBukRkNxAu4jcTPqx6Vrx7lB7qYrFgmFfRdDIU5WIIJOkdQOvvRTTZ5oGLRmW2VS0RcW66QFKEZo8xOq5h0G4O9KHOfA79rEyfIjwq3c2W2RByjN003B/pR7kbGAYWLmi/5eu3mzDUHfYCOpNNHMWNt3MEWNjxlFvxVDeWMg+YCcwg6aQRrQUfxxcUj+Dfe4ShnK9wsBpoVkkag7io1tCCweQw3ka/rV18x8orjbmHxSkH/LFy2SsMgMt5huwBjrMUofFPhPh4vxlK5b42GkNbhW/b9az4rq5rlr7wt3FDeYx/h3A33HuDI213gUWu7muN20rQGE9fyII/WtISeZOGeFw1wCZRSWJ/iJGoPvoPSmLl9c1pbpIm4Fc5Rpqo/MzJmu/MOAN/DXbK6F1yidpqNyrgns2EtOQWtjKSNtydD7GPpRBRU83t+9A+cMYbeExDSIZfDQfzOQsz9f0o7dHUb0qfEu6owqIfxXU9xlM6AbmgVuSrzPjiLrvJt6QYnw2gSBuImnLnfiqWLADqX8RsoSM2aNYIO9L+Bs2FvDE27jJezm34RXMSCTmMEZwMszA0o9xzii+MloZLmUZrikSVLfIQY30agpPmXEeJeI8BcOF08NRBB7nuTpQrEYVkMMCp0MERodt6uheBYe3f+0JbbxTOjtmUltz5gdfrpS/8QLtlgqeGhv3IAuRDKF6evapilrgPL+ZhdfI1gsbR83mEgqGjpDQa5cTZ7y+Fen7ThQVDHe5bXoe7LqwPVSe1cOEW3a7lAhtwJO/XbrptVhYnhS3crMFXEZMqsfmzJqpM7g/KQehNMFVG2YBIidQdvqPSmr4bWbjY60E1RSS87RlYfU6xXPhuDw4xA8ZD4TDMq5oAknQx0Ugrv0p05X4laHEUs2raImR1GUfiAzTPqFOtMKT/AIo8Hs2MXlsrGZA7L0Uknb002rPhlhri3xcyTbIa3M/ijN5fUenQmmP4w8Lh7WIBjMDbIjcrqP0JFDuRuN4ZbBw14KLnjG6jXElAYAEEEEHTfansP3HuB2cXYy3vLlkq4MZDG/qO4NUJiMKbN57RMwxUkSAY0BE66+ver1ucZSwwF6QDBW4FZlPtlBikv4pcNVymLU21zwseYXLkbOUZQdNp9qUhEC6RH/N61TCG4QijzHae9bKD/amHlfhjX7yhRLKrPowB0HqZmdKKZfg/ezWcTa6jKfoQw/YfnT3iMEGtsrQUMaHpBB0j22pP4Bw5cHjEt28xt4mwzQwIZWUzBI6rME+5p4v2lAUdGYAzqOpjX1FVmvcWTkULm1YbbxvUXmK9aRLTXg5hxl8MEkHf8OoGlEsoOX0/rQnj8M9oOPIpztOxMgbj0nSgGtgw0GwmbxDnuXI1g6ga6/SlC3a8LizA7yD+YUmfTWrL4PaC2lyjSJ27maTeYMPk4xh3iBdQD3I0b9MtAjPjGs4m7bBCq1xlcdCMxOv96tJeC2MfhEVxA1KFNMrHQwO3pVac9YHwsffHdg49mAP96sTkriShRamIXMBvod9eutIqrOa+W7mEveE4BB1Rxsw7+h7irJ5Mtr4AtWhJUfeXR3OrKvt3FZ8VEV8OhZwCrgqh3IbQnvppU7layBYS3Hh22QMIuZnYfimIZdeopgSLdjxeOqOi3gfpaAb/APmm6/wzLax1sJlBuBwFaR511iYjXWPpSImMFriy3kJyfaBqf4Scp39Cas2xi1u3LzbBlUZW0K5c6kNMayJ+tSBP5ZzeHGUkpey5dRoVOmkGdKZ+QuKG6+IsunlBLISujDMwYTHmiRvQnF22TDX4hXQi5my75G0JI3lSINcuQEUYi3eDqGdrlq7aLHOHILgwehC1UDea0vcPv3BYE4bOpAPmCE+fJrsJmP70YBfHWbTJbYZ8LiFIWYVi8gTtrGgpy5v4cL2DxCQAShYafiUSD+lLfwfxZbD3bZEeHcBUejDX9QfzoE/kLm8YZ7VghxbZ4uMz6AnTRYgCYOkHuTTvzpym2JNvIR5S5MifnKnr6zVU838NOGxt9Ogcsv8ApbzD9DX0NYMop7qD+YFSK9vYxBcNuTn00ymPziJ+tehgXH+n96RuP8CW7jr1xnK5TbYkMywFCk6TlOlFsJxdVw93EBy3jXT4cjvCqI7ACaIO3OIWw5tlvMBmIAJgEwJia7WbgYSu0np1Bg/rQflrBxmvFiz3AAzHSY9I09ukUncd5ext7iF/7Pda1bhXzeI6qSVGgCmTrVU/4zi1m1cCXLqI7CVVzlkbaE6Uq82cXH+GxNspdw6XSl4QGUExlcwDGU6yNdu9AcByxnJXGi7cuq2XM7sUVd4TzEuOvSnPhXKuFS0AEnMozElhmjaVJ6ba9qCveV8ZevcS0vOyG87MouMEYebUCfQEewpp4vik8e49kISGyXCGg5khYMjoKD8OwQw/HPCVBlLF1J3Aa2x0+s61Ax+CDcQx9mTLy676MPMP671AR5g4pcVBlyiTvO3sNCdNaROJYp7+LXKwEeVTsJA/vR/hXE7T4dvtDnxUJVTIkgDTfrJOtA8Rhyl6wDMnzHTbMeh60Ay+17xhOZboG+skrrM7mdaM8K41fD+JcZ2ZejbwO3qPavOacA2HvW7oJKtqrftI7ewpowty3ftgraAaIM7Hbbv1pFqFx3DZ8zKpfzC+uXql3RwI/huDMY/ioXy9iTbxlm7rHjKJmfKSFP8A1GmHw/8ADDdPCcqwEiLd2Eb18rZW+lL+MwvgjIT5kJykGJI3PffXWqizPibhmbBOVRXyHMWO6DYsvc6x7VQbXvvI1javobmi543DLrJBNyxnHqIDafSvnO8xzSPf61KsOnB/iFfw6eCHkDyqXQME7EdT7TUng2Ke9eXFtcJxIJE3o8MA6ZlG5AmBbEyY2pP45woWbo6qyLcXfa4AY1AmJ3Gldjj3RJHzKQRtpB7bGpphk594J9lxMhgUvDxRGhBPzadPMSQPWOlD+CtazZ2xPglCGACObjZdYXLtO29dsXxEYuw5e44uYa2CgeGLyQG10gdetQOD4q1aQXM+bENMLBAQdw0HzH0j3qi2MQ/+I4fc0A8R1IzZiPHQsAY2kxG9MfF8WEQD8THTSTpqSB1iqz4cMSMNh8TdZmtC/ZKRk1h/DOYk59NgNtTsKeeL3fMFcWIDBwb2JKXUb+UIpy6TsdRVZGQB92NQN5Hl1j8Q6A1F4xjfDeDbLhkiAGmTMAHKVJO0SKGX+I4W+FVsVbR1+UoSxBG+rDzA6bjpUfiXHPDCeDixeglXRwuvURCgzvrJ+sUG3B8dfM23wlybQkXLrZbZHzCSAQGCnoDqOlKHE+cBi8XhCbQtizejMHzBgzKJ1UQNJ+tNPAebi917d2TaCyWYeZAf44ABXpm9u+kC1Y4GCxAz7mCt06bmBFB78VeFs628TbTNkBW4QJhdwT6Azr0mq/scwPbRVUagyrDcenqJ6VaeF5twtr7mzh78D8KWp3+s/nQzmPgD49FbD4ZbCpmJFxBbuMx6AARHvuaBI47zXcxVpbbnLqCV1kkA67d+k0f5R5osm0LOLvNbS0CQgX/NEyAW+YmfwCJpI4jgHtuVcFXQwQRsaevhlwzD328S4hN2wcw10adiynqDtGm3aooTxHBpicPib1pCjWmDqv4ghIGo6AAzTdZ53wbhHe9kY2QtwG2zEXAfQajelvj+AN3xrlrxQ6uUOQE5gTBVgpmJjeRUjlPg9vDw97BYu+/Y2IQEHTKGMsfeB6VQTuc24fFB7Fq22ZkyBsklp7CJ9gaYXwlnDX1vkvnvXFyWzIKCAH8qk7wDqDrQHljl6/ZxbY3wCyXS6myBldBc82ouZQYgDynrTO/NyWyQ+ExaldP8ifyKkgj2ogy1+44K+AwUgiWdOumwJoNy5wZsCjrbsNcZjmL+JbGaJygAnywDWp57tZsow+LJmP8AJiJ9zWy89Yfd7eJtqBOZsO+WO8qDQJPxQ4fdvXLd8Ya6n3ZDggN8p3lCRsevamzg3NV37PZJwOJYeGsMgVg0CJGs6x1rTi3MiYqy9rC3TLmPEFp2Cr2i2GbXaSBvR/lfA3LGHS3dueI4kyFygA7AD09h7UAfiTA4u+MhJlZJbSCgGmhH5xSkGUMLWZstppQbAtcgNtIMGBFF+aMaLWMxBNproygkFNB5NSHYkDT8IWkHhPFLLX0tXZtWfEk3JJIUDyyPoASO+1RV58GslLKBvmiW921P9aWebCLGNsX4SHtm0fEfKgKmRPlMkhjp6VIvfETAKSDeJgxojGfUabUu8z862MRattYRy9u8rA3EIUHUQSsyYOw166xFAXwgZrtwrlZSFYZL1xF1EGBBHSmvBuFtKWOURJzNMe7bH3pMXjSG6GDYW83hjcsrLBMicrkROkxvSjxv4hYrzW0PhAGAAokKNBqd5HpQWFxHAf8AvbDXhJzWbiHTQZZIM+uaKUOaLpw/GleNLirv1DDKT+YoVwznLEi3lRw9xTmDvnzmRBWJKFRv5oH1Fb838Kxvg2cbibodpCwFAyA+ZdREyf8AzQc8dwy0uLaV00uBIiddQB1B3qFzhiCtyxcA0AOUfhAB0A0p2x2Ms3sMl1wFeAyEEAgt0+s7Ulc74B0t2WLSCSvoNjGv11pSA3GeYb2JVFuZcibBVgdtSN6bvhxfzyhJldI3Bnb2M9ar69g7ivkysWG4AOoMEbdwQabOS8GyX5NpmQjXyxE+pIy61JurT3xDD5HAYeS4DbYA9DodCfU6ilDidoj59GQm21wgkZkOXbXUgKfXNQ3jfHMTZxV22l9mRLhCZnFwRJjUzPaub8buYnxPEIFxsrDJ5QxUQZE/MVg/7auph9w2C+2YHCee2Gs5lKlwCQvknuNADBqnsZhmV3U7qxU/7SRV0fC7DW7uFbxLVtnS6wzMiltg25E6Emq8+IGE8DiGIVdA7B9OzjMfpM1KsWJj+WvtfDbCLbXxEsrke5IYEKDlWBqrbamqev4U5XzSGU5Su3eR9CNq+iOUbubA4Uj/AOSn6KB+1Vp8VuCJZxC3lIUX5LKBrmX5j2MyD71akJC3BmIA/wAy10/069O4momHIyg76T9f+RU7gJyt50lcrqDrIzKxGg/5vQ+yQFk9o02+tZaXRawD/wDoJEVSXCLdCgSSRcFzbfani0AQDGpAOo61F4IuWxaUSMttF1HZRt6VOBrbAfjOB4e62a5aVm/iiDp6ioj8pYYmckCIgTt/z0o2D6V6ooF+3ydg1cOLUkaeZ2YEHcEEwR6VOXgGFnMMPakfyCNd9NqJNXoFBpbQD5QB7CP6V0rytqBT555PXGJnSFxCjyno4H4W/Y9Paq/+HOJyYlrZcIzrlkiflMlR6mN/SrqbY1874PA4gXfGt2brolzNmW2xGjdwKlVZfw0IN7EwxaOpneddDt0p6xRPkI6OP1kfvVf/AAkvKzYwjcupBO8HNp+lWI9sMIPQg/Uajb1qo6itga1Brag8msInfavK9NUaqgGwA9hFemva8IqBfx3AbNy9edvFJuKEYZzlAK5dFB0NVlznyJftsGsWRctqurWhB0n5kknTuN9O1WxxfhXisT4ly0dAGtXCpIg6MNtyf0oXb5ZdQR9uxZk9bgOnbb+lBT2Cs49ULJausjiCfC8QEL01UxE+ldOA8IJu20xQe1h5lzczIo0MamBJ/vV4cLAQFPEe5rOZzrr02FTLyhhDKGG8MJH5Gpi6TeJW8B5fD891BkW1ZYLcKnoEEFwAZgzIFe20t3gEbh1+9kEeJiFVGPsXIO/QbUycRItg3kw/i3QABlChyO2Y9BSVzRz5irJyjCNZLL5XumT7hQMv0JqoMryFgn8xw7WiRqouGB7ZSRU/inLqXrD2rl24yET5iCQRsQYG3aq8wvxFxzsqKLLMYAUoRJ7zMDtTLiOZ8V4Fzxkwtlsh+a+QSTpAAk/rRSTwbi9lbCLegrbeP3Bjc1z5p5u+1K1izZAtsQczauSP4QNF/XrSqLRJ03pw5d4yvDlHjYJHut5lcuM4000IOUfkaz1XvDeVeJ4tFJY20gKC5yHKogaKASNt6E4jFnBtfw16WuIxAKmQTpuTuOsGmr/2sX20XDW8xOkux/akTjnj38Rcu3LeRrhNwjKQI7idx60vwiNxDGNcuFzlloJKgADQdBoPX1molq+VOYHzBp94/aiWDxCBcr2Q5nR1cqw02G6nvqKK4nlV3UPhxduodg1l1b16FNO+b6VMXRPlPn77IrqLAfxHzn7zLBgAgDKdNJoRzlx4YzEG/kyeVVygyRl7mBOpPTaK5DlTFgScPeWf5GH6+9SMDyli2gixcOkr5d4j/n/ir1OLE+HvMoGDto1u82UlFcKAp6wGLASNq25s4Xb4jbGIViotSjB5AjrEaSDGo0NJmF5VvYUrexFpwqQ3RxJO2XMDPeJplw/HsXfGWxhbjZflLW/DRZ2YLJze7MR6VpAjDcg30tNiLhyqFZjbDZWICmASdpJiN9TQ2/yrfNpSuHAzAHS4NF7BHAbNqPxGfqKd+F4nF2fFs4y/nYgMqIQzAGesFv00jeo2MvPiw1pLV1rkfiQ2102JJ0n1igfbKwqQRoANugAHeu4Y9qg8NtOlpFuFSygDyz0A77mvcRw9bu73V/0XXT/pIiiCGXTWtW9KXsRyorkn7RiQYKibpaJ9zqDGxOtQMRypiwJtcSuzEBXGntIJgfQ0Di1YKrG9wDjAM/aGYdQl8yY00DACoHFsNxRIlsZP8jM3vqhjeN6C3C4BAM67aGNO52H1rbxF7jeN+vb39KrXhR442kkKOt5Lesf/ALGaG4vjPHFJOS7A0IFhSJHoFNFxbN3UH2NUD9vxIssoxV0BcxyC4dpg6TI37EUU/wDW7idxxbZ7iMTGlsIRJ3PlmKYU5WF6xdtaC7mLC6dgGgsI/wBUyR/2oNvgxZhMS3qi9+jH9xVmpSR8N+H/AGfCkqwuB3LeUHQr5Ykx1Hb+9OSXNAQD+kiiO9bTXO281tNUeg1hNYKyg2ivDWCvKg8vISdq4PZfXSPY6/2msrKDmmFYaR+ZmtLuEfLCgoYjMCpIHT55msrKDqLVzSREb6jUV7dwgcDOin/UAY/OvaygRuK/C+y2ZrVy4jnXWGH5eWPzpbt/DXiGbQqF7s4Jj21j2msrKKLcP+FdyZu3goHRFBJ76mI99aYLHw3wSGfCZj/O5b9DpWVlBJPI+FDK9u34LKZm20SOxmRFSsLyph1gtbF1hPmuQx8xk+n6VlZREocFtKQ1uzbRh1VFBjtttXS4l0DyoD7ECsrKDpZt3PxDX3FdfCbtWVlBqthjuP6VuLJ7enTp0rKygg4zg6OczYe07SJLhZgHeYM+39K7JgI+W2qn0Cr+orKyg2+xN236SP71lrCus+Wf9wrKyg7LZbcj9awWGnYR0rKyqPRZPb9a3WyaysoPRZNZ4RrKyoBnHOHX7luLLIjnSWEiOu2v0oXg+VLhVTfvMzqQQLX3aSO4U+Y6dTWVlAxnDaQBtsBpXqYYgbfrXtZQbCya2Fo1lZVHpsmvPBNZWUGeEazwzXlZU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0973" name="Picture 13" descr="http://uyg.tsk.tr/ataturk/milli_mucadele/resimler/cepheler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717032"/>
            <a:ext cx="5400600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75" name="Picture 15" descr="http://www.bizimtuzla.com/images/haberler/medine_tuzlada_mudafaa_edilecek_h3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3789040"/>
            <a:ext cx="3024336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beautiful hipster girl | Tumbl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251520" y="188640"/>
            <a:ext cx="8640960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Filistin</a:t>
            </a: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Suriye</a:t>
            </a: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Cephesi</a:t>
            </a:r>
            <a:endParaRPr kumimoji="0" lang="tr-TR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Kanal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harekâtının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başarısız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olması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üzerine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karşı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taarruza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geçen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İngilizler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Kudüs’ü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Osmanlı’dan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almıştır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ilerleyişi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Mustafa Kemal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Paşa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tarafından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Halep’in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kuzeyinde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durdurulmuştur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Cephenin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genel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komutanı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Liman Von Sanders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idi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Mondros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Mütarekesi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imzalanınca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;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Yıldırım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Orduları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Komutanlığı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Liman Von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Sanders’ten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alınarak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Mustafa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Kemal’e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verilmiştir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Mustafa Kemal,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bundan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sonra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bölgede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savunma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tedbirleri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al­maya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başladıysa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da;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süre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sonra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İstanbul’a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çağrılmıştır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de-AT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8" name="Picture 4" descr="C:\Users\acer-pc\Desktop\d2a13691b34b4a09aa8ac1e73215a3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780928"/>
            <a:ext cx="8265490" cy="3816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Which Famous World Monument Suits Your Personality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251520" y="548680"/>
            <a:ext cx="4176464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Cephenin</a:t>
            </a: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Özellikleri</a:t>
            </a: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:</a:t>
            </a:r>
            <a:endParaRPr kumimoji="0" lang="tr-TR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I.Dünya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esnasında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Mustafa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Kemal’in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savaştığı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cephedir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Bu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cephede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savaşlar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sürerken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Mondros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Mütarekesi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imzalandı.Mustafa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Kemal’in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mütareke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sonrasında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Türk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ordusunu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hızla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Anadolu’ya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çekmesi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mütareke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gereğince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İtilaf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Devletleri’ne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teslim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edilmesi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gereken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Türk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askerinin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teslim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olmasını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önledi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Not: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Bu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cepheye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İtalyanlar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Fransızlar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da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asker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göndermiştir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de-AT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3" name="Picture 5" descr="https://upload.wikimedia.org/wikipedia/commons/thumb/b/b8/Palestine-WW1-3.jpg/230px-Palestine-WW1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04664"/>
            <a:ext cx="4464496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http://ilovehdwallpapers.com/download/simple-one-color-grey-background-1680x1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323528" y="211141"/>
            <a:ext cx="5400600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Galiçya-Makedonya-Romanya</a:t>
            </a:r>
            <a:r>
              <a:rPr kumimoji="0" lang="de-AT" b="1" i="0" u="sng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b="1" i="0" u="sng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Cepheleri</a:t>
            </a:r>
            <a:endParaRPr kumimoji="0" lang="tr-TR" b="1" i="0" u="sng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müttefiklerine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yardım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etmek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Makedon-ya‘dan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geçen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kara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bağlantısını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sağlayan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demiryolunun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güvenliği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için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Sırp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Romen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Fran­sız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güçlerine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karşı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savaşmıştır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-Brest-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Litowsk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Ant­laşması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bu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kapanmıştır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Bu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cepheler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Os­manlı’nın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toprakları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dışında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savaştığı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cephelerdir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de-AT" sz="16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39" name="Picture 7" descr="http://www.gat1995.com/images/harita5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581021"/>
            <a:ext cx="5904656" cy="40717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UYARI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: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1883’te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Almanya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,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Avusturya-Macaristan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ve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İtalya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arasında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Üçlü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İttifak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(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Bağlaşma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Devletleri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)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kurulmuştur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. 1907’de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ise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İngiltere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,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Fransa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ve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Rusya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arasında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Üçlü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İtilaf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(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Anlaşma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Devletleri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)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kurulmuştur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.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Bu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gruba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daha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sonra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Japonya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,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Sırbistan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,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Romanya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,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Belçika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,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Portekiz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,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Brezilya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, ABD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ve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Yunanistan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gibi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devletler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de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katılmıştır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UYARI: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İtalya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savaş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başladıktan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sonrabu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gruptan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ayrılmış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ancak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bu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boşluk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Osmanlı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Devleti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ve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Bulgaristan’ın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ittifak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bloğuna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katılmasıyla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doldurulmaya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çalışılmıştır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A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://www.ww1-propaganda-cards.com/images/sallies10shflags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132856"/>
            <a:ext cx="8352928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5" name="Picture 11" descr="http://www.demireks.com/images/046fe0e7-c4d1-4d6d-8bcc-ce7a5829a8ed/s8344337S8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7431"/>
          </a:xfrm>
          <a:prstGeom prst="rect">
            <a:avLst/>
          </a:prstGeom>
          <a:noFill/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79512" y="188640"/>
            <a:ext cx="8784976" cy="206210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Fransa’nın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Sedan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sonucunda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Almanya’ya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kaptırdığıtaş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kömürü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havzası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Alsas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-Loren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bölgesini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geri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almak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iste­mesi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Boğazları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ele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geçirip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sıcak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denizlere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inmek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iste­yen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*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Rusya’nın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Avusturya-Macaristan’ı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etkisiz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hale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getirme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düşüncesi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Rusların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Slavları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birleştirme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(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Panslavizm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)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politikasının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Avusturya-Macaristan’ı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etkilemesi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(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Slav-Germen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çatışması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Siyasi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birliğini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geç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tamamlayan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İtalya’nın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yeni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sömürgeler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ele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geçirmek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Akdeniz’de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etkili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olmak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istemesi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de-A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15" name="Picture 9" descr="http://www.serenti.org/wp-content/uploads/2013/08/mussolini-fasiz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420888"/>
            <a:ext cx="2016224" cy="2160240"/>
          </a:xfrm>
          <a:prstGeom prst="rect">
            <a:avLst/>
          </a:prstGeom>
          <a:noFill/>
        </p:spPr>
      </p:pic>
      <p:pic>
        <p:nvPicPr>
          <p:cNvPr id="8" name="Picture 5" descr="http://elyoelvasvili11m.weebly.com/uploads/9/1/1/5/9115696/9826116.jpg?49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4149080"/>
            <a:ext cx="2664296" cy="2376264"/>
          </a:xfrm>
          <a:prstGeom prst="rect">
            <a:avLst/>
          </a:prstGeom>
          <a:noFill/>
        </p:spPr>
      </p:pic>
      <p:pic>
        <p:nvPicPr>
          <p:cNvPr id="9" name="Picture 7" descr="http://www.pandora.com.tr/images/kapak/158117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2420888"/>
            <a:ext cx="1656184" cy="2376264"/>
          </a:xfrm>
          <a:prstGeom prst="rect">
            <a:avLst/>
          </a:prstGeom>
          <a:noFill/>
        </p:spPr>
      </p:pic>
      <p:pic>
        <p:nvPicPr>
          <p:cNvPr id="10" name="Picture 3" descr="http://38.media.tumblr.com/8b980a8a77b6376b42acbe80ae2c2086/tumblr_inline_n8623uYvrK1qh16rw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4941168"/>
            <a:ext cx="3066591" cy="22354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ehaubayii.com/wp-content/uploads/2014/06/acik-g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59323"/>
            <a:ext cx="200728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Savaşın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Başlaması</a:t>
            </a:r>
            <a:r>
              <a:rPr kumimoji="0" lang="de-AT" sz="10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:</a:t>
            </a:r>
            <a:endParaRPr kumimoji="0" lang="de-AT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http://yazarlikyazilimi.meb.gov.tr/Materyal/mersin/kasim2008/sosyalbilgiler/images/1dunya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467544" y="3068960"/>
            <a:ext cx="3816424" cy="2664296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23528" y="620688"/>
            <a:ext cx="597666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Avusturya-Macaristan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veliahtının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Bosna-Hersek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ziyareti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sırasında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öldürülmesi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savaşın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başla-masına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neden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oldu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Avusturya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Sırbistan’a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açtı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Bunun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üzerine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Sırbistan’ın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;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da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Avusturya’nın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yanında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yer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aldı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İngiltere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Fransa’nın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da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dev­reye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girmesiyle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Birinci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Dünya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başladı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Birinci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Dünya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Savaşı’nın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başlamasıyla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Japonya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da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sa­vaşa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girmiş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;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Uzakdoğu’daki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sömürgelerini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ele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geçirerek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kısa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süre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içinde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amacına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ulaşmış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savaştan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çekilmiştir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endParaRPr kumimoji="0" lang="de-A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1" name="Picture 7" descr="http://media.sondevir.com/250x190/2012/07/28/sarajev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4510" y="4149080"/>
            <a:ext cx="3960101" cy="23267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durmaplay.com.tr/wp-content/uploads/2014/09/wrinkle-700x3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251520" y="188640"/>
            <a:ext cx="84969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İttifak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(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Bağlaşma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)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Grubu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1.Avusturya-Macaristan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İmp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2.Almanya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3.İtalya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4.Osmanlı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5.Bulgaristan</a:t>
            </a:r>
            <a:endParaRPr kumimoji="0" lang="de-AT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251520" y="1967935"/>
            <a:ext cx="72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UYARI: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Bulgaristan’ın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girmesi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arasında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kara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bağlantısı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ku­rulmuştur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323528" y="2636912"/>
            <a:ext cx="741682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İtilaf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(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Anlaşma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)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Grubu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1.İngiltere 2.Fransa 3.Rusya 4.İtalya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5.Japonya 6.Sırbistan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7.Romanya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 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8.Belçika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9.Karadağ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10.Yunanistan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11.Portekiz  12.ABD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13.Brezilya</a:t>
            </a:r>
            <a:endParaRPr kumimoji="0" lang="de-AT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467544" y="3861048"/>
            <a:ext cx="41044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UYARI: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Yunanistan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;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en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katılan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devlettir</a:t>
            </a:r>
            <a:endParaRPr kumimoji="0" lang="de-AT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46" name="Picture 14" descr="http://images.slideplayer.biz.tr/7/1948110/slides/slide_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717031"/>
            <a:ext cx="4680520" cy="29703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goktepeliler.com/vt22/images/363hor14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251520" y="455767"/>
            <a:ext cx="86409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UYARI: 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ABD,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Almanya’nın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ticaret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yolcu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gemilerini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batırması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üzerine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2 Nisan 1917’de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savaşa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katıldı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ABD'’in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savaşa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girmesiyle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savaşın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dengesi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itilaf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lehine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bir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şekil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aldı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ABD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savaşa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girerken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Wilson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Prensiplerini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yayınladı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ABD’nin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savaşa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girmesi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savaşın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süresinin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kısalmasında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savaşın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İtilaf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Devletleri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lehine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sonuçlanmasında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Rusya’nın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savaştan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çekilmesinden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dolayı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oluşan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boşluğun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doldurulmasında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etkili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oldu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ABD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savaşa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girmekle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tarafsızlık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politikasını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da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bozmuş</a:t>
            </a:r>
            <a:r>
              <a:rPr kumimoji="0" lang="de-AT" sz="16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oldu</a:t>
            </a:r>
            <a:endParaRPr kumimoji="0" lang="de-AT" sz="1600" b="1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63" name="Picture 7" descr="http://www.turkcebilgi.com/uploads/media/resim/schleswig_holstein_firing_gdynia_13.09.19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132857"/>
            <a:ext cx="4176464" cy="3014664"/>
          </a:xfrm>
          <a:prstGeom prst="rect">
            <a:avLst/>
          </a:prstGeom>
          <a:noFill/>
        </p:spPr>
      </p:pic>
      <p:pic>
        <p:nvPicPr>
          <p:cNvPr id="19465" name="Picture 9" descr="http://www.tarihiolaylar.com/img/tarihiolaylar/tarihi_olaylar_wilson-jpg_71639090_14287813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933056"/>
            <a:ext cx="4064943" cy="26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resimrehberi.com/files/file/Gri-Duvar-Wallp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332656"/>
            <a:ext cx="792088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Osmanlı’nın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Öncesi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Durumu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1.Osmanlı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İttihat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Terakki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Partisi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tarafından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yönetilmektedir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2.Ordu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Almanya’nın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desteği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modernize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edil­meye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çalışılmaktadır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3.Suriye,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Filistin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, Irak,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Lübnan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Hicaz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Os­manlı’nın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elindedir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4.Ege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adalarının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durumu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belirsizdir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5.Oniki Ada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hâlâ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İtalya’nın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elindedir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6.Kıbrıs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İngiltere’nin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elindedir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7.Balkan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Savaşlarından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çıkan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hazır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değildir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de-AT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1027" name="Picture 3" descr="http://www.sosyalbilgiler.gen.tr/wp-content/uploads/2010/08/1.dunya_savasi_turk_ordus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492896"/>
            <a:ext cx="3889533" cy="2736304"/>
          </a:xfrm>
          <a:prstGeom prst="rect">
            <a:avLst/>
          </a:prstGeom>
          <a:noFill/>
        </p:spPr>
      </p:pic>
      <p:pic>
        <p:nvPicPr>
          <p:cNvPr id="1029" name="Picture 5" descr="http://www.banaz.net/wp-content/uploads/2014/11/resimli_balkan_savaslari_tarihi_h2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221088"/>
            <a:ext cx="4248472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kafkascati.com/resimler/bardoline/standart_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79512" y="260648"/>
            <a:ext cx="712879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Almanya’nın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Devleti’ni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Yanına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Çekmek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İstemesinin</a:t>
            </a:r>
            <a:r>
              <a:rPr kumimoji="0" lang="de-AT" sz="1600" b="1" i="0" u="sng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Nedenleri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*.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Savaşı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Ortadoğu’ya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kaydırarak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Avrupa’da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ra­hatlamak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Rusya’nın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dikkatini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Avrupa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dışına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çekmek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İngilizlerin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sömürge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yollarını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kesmek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(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Süveyş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Kanalı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...)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ile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İtilaf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Devletleri’nin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bağlantılarını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kesmek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*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Osmanlı’nın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halifelik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gücünden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faydalanarak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;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Sömürgelerdeki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Müslümanları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İngiltere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ve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Fransa’ya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;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hâkimiyeti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altında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yaşayan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Müslüman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Türkleri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Rusya’ya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karşı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kışkırtmak</a:t>
            </a:r>
            <a:endParaRPr kumimoji="0" lang="de-AT" sz="16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21509" name="Picture 5" descr="http://img.timeturk.com/resim/fotogaleri/2280/63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780928"/>
            <a:ext cx="7776864" cy="3816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2097</Words>
  <PresentationFormat>Ekran Gösterisi (4:3)</PresentationFormat>
  <Paragraphs>181</Paragraphs>
  <Slides>28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33" baseType="lpstr">
      <vt:lpstr>Adobe Garamond Pro Bold</vt:lpstr>
      <vt:lpstr>Arial</vt:lpstr>
      <vt:lpstr>Calibri</vt:lpstr>
      <vt:lpstr>Comic Sans MS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2015-09-16T12:03:00Z</dcterms:created>
  <dcterms:modified xsi:type="dcterms:W3CDTF">2021-05-05T11:06:49Z</dcterms:modified>
  <cp:category>https://www.sorubak.com</cp:category>
</cp:coreProperties>
</file>