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4"/>
  </p:notesMasterIdLst>
  <p:sldIdLst>
    <p:sldId id="273" r:id="rId2"/>
    <p:sldId id="262" r:id="rId3"/>
    <p:sldId id="278" r:id="rId4"/>
    <p:sldId id="263" r:id="rId5"/>
    <p:sldId id="279" r:id="rId6"/>
    <p:sldId id="264" r:id="rId7"/>
    <p:sldId id="280" r:id="rId8"/>
    <p:sldId id="265" r:id="rId9"/>
    <p:sldId id="266" r:id="rId10"/>
    <p:sldId id="267" r:id="rId11"/>
    <p:sldId id="287" r:id="rId12"/>
    <p:sldId id="281" r:id="rId13"/>
    <p:sldId id="268" r:id="rId14"/>
    <p:sldId id="282" r:id="rId15"/>
    <p:sldId id="269" r:id="rId16"/>
    <p:sldId id="283" r:id="rId17"/>
    <p:sldId id="270" r:id="rId18"/>
    <p:sldId id="271" r:id="rId19"/>
    <p:sldId id="284" r:id="rId20"/>
    <p:sldId id="272" r:id="rId21"/>
    <p:sldId id="256" r:id="rId22"/>
    <p:sldId id="285" r:id="rId23"/>
    <p:sldId id="257" r:id="rId24"/>
    <p:sldId id="274" r:id="rId25"/>
    <p:sldId id="276" r:id="rId26"/>
    <p:sldId id="258" r:id="rId27"/>
    <p:sldId id="259" r:id="rId28"/>
    <p:sldId id="260" r:id="rId29"/>
    <p:sldId id="261" r:id="rId30"/>
    <p:sldId id="286" r:id="rId31"/>
    <p:sldId id="275" r:id="rId32"/>
    <p:sldId id="277" r:id="rId3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inimized" horzBarState="minimized">
    <p:restoredLeft sz="0" autoAdjust="0"/>
    <p:restoredTop sz="0" autoAdjust="0"/>
  </p:normalViewPr>
  <p:slideViewPr>
    <p:cSldViewPr>
      <p:cViewPr varScale="1">
        <p:scale>
          <a:sx n="27" d="100"/>
          <a:sy n="27" d="100"/>
        </p:scale>
        <p:origin x="3006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1F6934-037A-4146-909C-89AEA6250946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F60EF0-9518-45FF-9978-E0B022A6FAA2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pull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pull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914402"/>
            <a:ext cx="2057400" cy="5211763"/>
          </a:xfrm>
        </p:spPr>
        <p:txBody>
          <a:bodyPr vert="eaVert"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914402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pull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pull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0352" y="2704665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pull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pull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1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6" y="1859758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1" y="2514601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6" y="2514601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pull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pull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pull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1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pull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ek Köşesi Kesik ve Yuvarlatılmış Dikdörtgen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 Üçgen"/>
          <p:cNvSpPr/>
          <p:nvPr/>
        </p:nvSpPr>
        <p:spPr>
          <a:xfrm rot="420000" flipV="1">
            <a:off x="8004135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1176997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77200" y="6356351"/>
            <a:ext cx="609600" cy="365125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/>
              <a:t>Resim eklemek için simgeyi tıklatın</a:t>
            </a:r>
            <a:endParaRPr kumimoji="0" lang="en-US" dirty="0"/>
          </a:p>
        </p:txBody>
      </p:sp>
      <p:sp>
        <p:nvSpPr>
          <p:cNvPr id="10" name="9 Serbest Form"/>
          <p:cNvSpPr>
            <a:spLocks/>
          </p:cNvSpPr>
          <p:nvPr/>
        </p:nvSpPr>
        <p:spPr bwMode="auto">
          <a:xfrm flipV="1">
            <a:off x="-9526" y="5816601"/>
            <a:ext cx="9163051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Serbest Form"/>
          <p:cNvSpPr>
            <a:spLocks/>
          </p:cNvSpPr>
          <p:nvPr/>
        </p:nvSpPr>
        <p:spPr bwMode="auto">
          <a:xfrm flipV="1">
            <a:off x="4381501" y="6219826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pull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9526" y="-7144"/>
            <a:ext cx="9163051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381501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/>
              <a:t>Asıl metin stillerini düzenlemek için tıklatın</a:t>
            </a:r>
          </a:p>
          <a:p>
            <a:pPr lvl="1" eaLnBrk="1" latinLnBrk="0" hangingPunct="1"/>
            <a:r>
              <a:rPr kumimoji="0" lang="tr-TR"/>
              <a:t>İkinci düzey</a:t>
            </a:r>
          </a:p>
          <a:p>
            <a:pPr lvl="2" eaLnBrk="1" latinLnBrk="0" hangingPunct="1"/>
            <a:r>
              <a:rPr kumimoji="0" lang="tr-TR"/>
              <a:t>Üçüncü düzey</a:t>
            </a:r>
          </a:p>
          <a:p>
            <a:pPr lvl="3" eaLnBrk="1" latinLnBrk="0" hangingPunct="1"/>
            <a:r>
              <a:rPr kumimoji="0" lang="tr-TR"/>
              <a:t>Dördüncü düzey</a:t>
            </a:r>
          </a:p>
          <a:p>
            <a:pPr lvl="4" eaLnBrk="1" latinLnBrk="0" hangingPunct="1"/>
            <a:r>
              <a:rPr kumimoji="0" lang="tr-TR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2667000" y="6356351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356351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1 Grup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pull dir="r"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gi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G:\10.%20s&#305;n&#305;f%20powerpoint%20konu%20sunumlar&#305;\Osmanl&#305;%20Devleti%20Gerileme%20D&#246;nemi\&#304;lber%20Ortayl&#305;%20ile%20Tarih%20-%20Lale%20Devri%201.mp4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user/00DeepBlue00" TargetMode="External"/><Relationship Id="rId2" Type="http://schemas.openxmlformats.org/officeDocument/2006/relationships/slideLayout" Target="../slideLayouts/slideLayout7.xml"/><Relationship Id="rId1" Type="http://schemas.openxmlformats.org/officeDocument/2006/relationships/video" Target="file:///G:\10.%20s&#305;n&#305;f%20powerpoint%20konu%20sunumlar&#305;\Osmanl&#305;%20Devleti%20Gerileme%20D&#246;nemi\&#304;lber%20Ortayl&#305;%20ile%20Tarih%20-%20Lale%20Devri%202.mp4" TargetMode="External"/><Relationship Id="rId4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user/vainqueurturc" TargetMode="External"/><Relationship Id="rId2" Type="http://schemas.openxmlformats.org/officeDocument/2006/relationships/slideLayout" Target="../slideLayouts/slideLayout7.xml"/><Relationship Id="rId1" Type="http://schemas.openxmlformats.org/officeDocument/2006/relationships/video" Target="file:///G:\10.%20s&#305;n&#305;f%20powerpoint%20konu%20sunumlar&#305;\Osmanl&#305;%20Devleti%20Gerileme%20D&#246;nemi\III.%20Selimin%20Hayat&#305;%20-%20&#304;lber%20Ortayl&#305;n&#305;n%20Anlat&#305;m&#305;yla....mp4" TargetMode="External"/><Relationship Id="rId4" Type="http://schemas.openxmlformats.org/officeDocument/2006/relationships/image" Target="../media/image2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sosyaldersleri.com/tarih/resim/osm02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052736"/>
            <a:ext cx="3624402" cy="48741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2 Metin kutusu"/>
          <p:cNvSpPr txBox="1"/>
          <p:nvPr/>
        </p:nvSpPr>
        <p:spPr>
          <a:xfrm>
            <a:off x="4572000" y="692696"/>
            <a:ext cx="457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>
                <a:solidFill>
                  <a:srgbClr val="FF0000"/>
                </a:solidFill>
                <a:latin typeface="Algerian" pitchFamily="82" charset="0"/>
              </a:rPr>
              <a:t>OSMANLI DEVLETİ GERİLEME DÖNEMİ</a:t>
            </a:r>
          </a:p>
        </p:txBody>
      </p:sp>
      <p:sp>
        <p:nvSpPr>
          <p:cNvPr id="4" name="3 Metin kutusu"/>
          <p:cNvSpPr txBox="1"/>
          <p:nvPr/>
        </p:nvSpPr>
        <p:spPr>
          <a:xfrm>
            <a:off x="3923928" y="6237312"/>
            <a:ext cx="5580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>
                <a:solidFill>
                  <a:srgbClr val="FF0000"/>
                </a:solidFill>
                <a:latin typeface="Algerian" pitchFamily="82" charset="0"/>
              </a:rPr>
              <a:t>TARİH ÖĞRETMENİ: </a:t>
            </a:r>
            <a:r>
              <a:rPr lang="tr-TR" sz="2000" dirty="0" err="1">
                <a:solidFill>
                  <a:srgbClr val="FF0000"/>
                </a:solidFill>
                <a:latin typeface="Algerian" pitchFamily="82" charset="0"/>
              </a:rPr>
              <a:t>hüseyin</a:t>
            </a:r>
            <a:r>
              <a:rPr lang="tr-TR" sz="2000" dirty="0">
                <a:solidFill>
                  <a:srgbClr val="FF0000"/>
                </a:solidFill>
                <a:latin typeface="Algerian" pitchFamily="82" charset="0"/>
              </a:rPr>
              <a:t> bora çelik</a:t>
            </a:r>
          </a:p>
        </p:txBody>
      </p:sp>
      <p:pic>
        <p:nvPicPr>
          <p:cNvPr id="1028" name="Picture 4" descr="http://www.eskisohbet.com/wp-content/uploads/osmanli-armas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916832"/>
            <a:ext cx="4176464" cy="40324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251520" y="1412776"/>
            <a:ext cx="8712968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BELGRAD ANTLAŞMALARI (1739)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Avusturya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ile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yapılan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antlaşmaya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göre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Avusturya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1718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Pasarofça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Antlaşması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ile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aldığı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yerleri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(Banat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Yaylası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dışında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geri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verecekti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Avusturya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ile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barış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yapılması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İsveç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ile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Devleti’nin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ittifak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yapması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üzerine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Ruslar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da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barışa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razı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oldular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Rusya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ile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yapılan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antlaşmaya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göre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;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sırasında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aldığı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yerleri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geri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verecekti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Azak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Kalesi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Rusya’ya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bırakılacaktı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Karadeniz’de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ticaret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gemisi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bulunduramayacaktı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Rus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Çarı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protokol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bakımından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Avusturya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İmparatoru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’na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Fransa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Kralı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’na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eşit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sayılacaktı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Tarih Dosyaları\kronoloji\18. yy Kronolojisi\Belgrat Antlaşması  - 1739\Antlaşma Metinlerine Göre Sınırla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ull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395536" y="1700808"/>
            <a:ext cx="349188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UYARI : Bu </a:t>
            </a:r>
            <a:r>
              <a:rPr lang="fr-FR" sz="2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antlaşmalar</a:t>
            </a: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Devleti’nin</a:t>
            </a: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18. </a:t>
            </a:r>
            <a:r>
              <a:rPr lang="fr-FR" sz="2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yüzyıldaki</a:t>
            </a: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son </a:t>
            </a:r>
            <a:r>
              <a:rPr lang="fr-FR" sz="2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kazançlı</a:t>
            </a: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antlaşmalarıdır</a:t>
            </a: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lang="fr-FR" sz="2000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Karadeniz’in</a:t>
            </a: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Türk </a:t>
            </a:r>
            <a:r>
              <a:rPr lang="fr-FR" sz="2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denizi</a:t>
            </a: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olduğu</a:t>
            </a: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b="1" u="sng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son </a:t>
            </a:r>
            <a:r>
              <a:rPr lang="fr-FR" sz="2000" b="1" u="sng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kez</a:t>
            </a: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kabul</a:t>
            </a: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edilmiştir</a:t>
            </a: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tr-TR" sz="2000" b="1" dirty="0">
              <a:solidFill>
                <a:srgbClr val="FF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lang="tr-TR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lang="tr-T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Barış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görüşmelerinde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arabuluculuk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yapan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Fransa’ya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yeni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kapitülasyonlar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verilmiş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kapitülasyonlar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devamlı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hale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getirilmiştir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(1740). </a:t>
            </a:r>
            <a:endParaRPr lang="tr-TR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9938" name="Picture 2" descr="http://www.nenedirvikipedi.com/wp-content/uploads/2013/12/osmanl%C4%B1-gerileme-d%C3%B6nemi-lale-devr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1628800"/>
            <a:ext cx="4536504" cy="3816424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179512" y="404664"/>
            <a:ext cx="8712968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OSMANLI – RUS SAVAŞI (1768- 1774)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Nedenleri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: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nın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Kırım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Kafkasya’da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baskılarını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artırması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nın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Lehistan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ın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içişlerine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karışması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II.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Katherina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nın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Lehistan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Kralı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nın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ölümünü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fırsat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bilerek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kendi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adayını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zorla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Lehistan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Kralı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seçtirmesi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-III. Mustafa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Rusların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bu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ilerleyişinden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endişe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ediyor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açmak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istiyordu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fakat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sadrazam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Koca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Ragıp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Paşa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ordunun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durumunu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biliyor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karşı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çıkıyordu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Koca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Ragıp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Paşa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nın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ölümünden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sonra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karar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verildi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nın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gerekli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tedbirleri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almadan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girmesini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iyi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değerlendiren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Ruslar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ordusunu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büyük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yenilgiye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uğrattılar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sırasında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kez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Rus 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gemisi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İngilizlerin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de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yardımıyla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Akdeniz’e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girdi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Çeşme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Limanı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nda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demirli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donanmasını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yaktı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(1770). 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Cezayirli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Hasan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Paşa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daha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sonra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Rusları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Ege’den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çıkardı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-1772’de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Lehistan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’ı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aldı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Savaştan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sonra bu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ülkenin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topraklarını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Avusturya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Prusya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ile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paylaştı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Kartal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Meydan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Savaşı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nda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Rusya’ya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yenilen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barış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istemek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zorunda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kaldı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fr-FR" sz="20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http://www.enucuzkitap.com/66820/covers/_1770_%C3%87e%C5%9Fme_Deniz_Sava%C5%9F%C4%B1__/__1768-1774_Osmanl%C4%B1_Rus_Sava%C5%9Flar%C4%B1.jpg.aspx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24744"/>
            <a:ext cx="2808312" cy="43204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962" name="Picture 2" descr="http://www.e-tarih.org/images/konuresim/ts00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1124744"/>
            <a:ext cx="5544616" cy="4320480"/>
          </a:xfrm>
          <a:prstGeom prst="rect">
            <a:avLst/>
          </a:prstGeom>
          <a:noFill/>
        </p:spPr>
      </p:pic>
      <p:sp>
        <p:nvSpPr>
          <p:cNvPr id="4" name="3 Metin kutusu"/>
          <p:cNvSpPr txBox="1"/>
          <p:nvPr/>
        </p:nvSpPr>
        <p:spPr>
          <a:xfrm>
            <a:off x="4355976" y="5661248"/>
            <a:ext cx="37785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ÇEŞME BOZGUNU (BASKINI)</a:t>
            </a:r>
          </a:p>
        </p:txBody>
      </p:sp>
    </p:spTree>
  </p:cSld>
  <p:clrMapOvr>
    <a:masterClrMapping/>
  </p:clrMapOvr>
  <p:transition>
    <p:pull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0" y="0"/>
            <a:ext cx="9144000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KÜÇÜK KAYNARCA ANTLAŞMASI  (1774)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Maddeleri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Kırım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bağımsız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olacak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halkı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sadece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dini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bakımdan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halifeye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bağlı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kalacak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Karadeniz’deki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Kabartay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Yenikale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Kerç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Kilburun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Kaleleri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Rusya’ya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verilecek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Azak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Kalesi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yeniden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inşa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edilecek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Rusya’ya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tazminatı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ödeyecek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topraklarında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yaşayan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Ortodoksların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hakları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tarafından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korunacak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diğer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devletlere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tanınan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kapitülasyonlardan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yararlanacak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Karadeniz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Akdeniz’deki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limanlarından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serbestçe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yararlanabilecek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gerekli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gördüğü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her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yerde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konsolosluk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açabilecek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tr-T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sırasında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işgal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ettiği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Eflak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Boğdan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Beserabya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Devleti’ne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geri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verecek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Picture 2" descr="Treaty of Küçük Kaynarca.sv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3789040"/>
            <a:ext cx="6624736" cy="2736304"/>
          </a:xfrm>
          <a:prstGeom prst="rect">
            <a:avLst/>
          </a:prstGeom>
          <a:noFill/>
        </p:spPr>
      </p:pic>
      <p:sp>
        <p:nvSpPr>
          <p:cNvPr id="4" name="3 Dikdörtgen"/>
          <p:cNvSpPr/>
          <p:nvPr/>
        </p:nvSpPr>
        <p:spPr>
          <a:xfrm>
            <a:off x="2411760" y="6550223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Güney </a:t>
            </a:r>
            <a:r>
              <a:rPr lang="tr-TR" sz="1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Dobruca'da</a:t>
            </a:r>
            <a:r>
              <a:rPr lang="tr-TR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Yapılan Küçük Kaynarca Antlaşması</a:t>
            </a:r>
          </a:p>
        </p:txBody>
      </p:sp>
    </p:spTree>
  </p:cSld>
  <p:clrMapOvr>
    <a:masterClrMapping/>
  </p:clrMapOvr>
  <p:transition>
    <p:pull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9512" y="0"/>
            <a:ext cx="3744416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sz="2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Sonuçları</a:t>
            </a: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lang="tr-TR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Bu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antlaşmayla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Devleti’nin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Karadeniz’deki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hakimiyeti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üstünlüğü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sona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erdi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lang="tr-TR" sz="2000" dirty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Türk-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Müslüman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halka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sahip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olan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Kırım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kaybedildi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Kırım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halkı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ile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olan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kültürel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bağlarını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korumaya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çalıştı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lang="tr-TR" sz="2000" dirty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Rusya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Balkanlar’da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açtığı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konsolosluklarla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buradaki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halkı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Devleti’ne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karşı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kışkırtma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fırsatı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buldu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tr-TR" sz="2000" dirty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Ortodoksların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koruyuculuğunu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üstlenen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Rusya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Devleti’nin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içişlerine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serbestçe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karışma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fırsatı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buldu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lang="tr-TR" sz="2000" dirty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ilk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kez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tazminatı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ödedi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tr-TR" sz="2000" dirty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Rusya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ilk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kez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kapitülasyonlardan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yararlanma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hakkını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kazandı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fr-FR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986" name="Picture 2" descr="http://upload.wikimedia.org/wikipedia/commons/c/c9/Treaty_of_K%C3%BC%C3%A7%C3%BCk_Kaynarca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476672"/>
            <a:ext cx="4680520" cy="4032448"/>
          </a:xfrm>
          <a:prstGeom prst="rect">
            <a:avLst/>
          </a:prstGeom>
          <a:noFill/>
        </p:spPr>
      </p:pic>
      <p:sp>
        <p:nvSpPr>
          <p:cNvPr id="4" name="3 Dikdörtgen"/>
          <p:cNvSpPr/>
          <p:nvPr/>
        </p:nvSpPr>
        <p:spPr>
          <a:xfrm>
            <a:off x="4139952" y="4653136"/>
            <a:ext cx="464400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Not: Antlaşmanın imzalandığında yerdeki kitabe: Burada 10-21 Temmuz 1774 tarihinde Büyük </a:t>
            </a:r>
            <a:r>
              <a:rPr lang="tr-TR" sz="1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Katerina'nın</a:t>
            </a:r>
            <a:r>
              <a:rPr lang="tr-TR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temsilcisi Kont Petro </a:t>
            </a:r>
            <a:r>
              <a:rPr lang="tr-TR" sz="1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Rumyantsev</a:t>
            </a:r>
            <a:r>
              <a:rPr lang="tr-TR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ve Sultan I. </a:t>
            </a:r>
            <a:r>
              <a:rPr lang="tr-TR" sz="1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Abdülhamid'in</a:t>
            </a:r>
            <a:r>
              <a:rPr lang="tr-TR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temsilcisi Sadrazam </a:t>
            </a:r>
            <a:r>
              <a:rPr lang="tr-TR" sz="1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Muhsinzade</a:t>
            </a:r>
            <a:r>
              <a:rPr lang="tr-TR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1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Mehmed</a:t>
            </a:r>
            <a:r>
              <a:rPr lang="tr-TR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Paşa tarafından Küçük Kaynarca Antlaşması imzalanmıştır. Bu antlaşmanın 7. maddesine göre Rusya, Ortodoksları ve kiliselerini ebediyen koruması altına aldığını taahhüt eder.</a:t>
            </a:r>
          </a:p>
        </p:txBody>
      </p:sp>
    </p:spTree>
  </p:cSld>
  <p:clrMapOvr>
    <a:masterClrMapping/>
  </p:clrMapOvr>
  <p:transition>
    <p:pull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0" y="0"/>
            <a:ext cx="914400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KIRIM OLAYI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Ruslar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Kırım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’ı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bağımsız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hale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getirdikten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sonra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ele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geçirmek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için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harekete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geçtiler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Rus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ordusu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Kırım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’a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girerek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Şahin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Giray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ın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han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seçilmesini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sağladı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bu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durumu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kabullenemedi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tehlikesinin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ortaya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çıkması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üzerine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Fransa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araya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girdi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1779’da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Aynalıkavak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Tenkihnamesi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imzalandı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Antlaşmayla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Ruslar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kendi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adaylarının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Şahin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Giray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han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olarak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tanınması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şartıyla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Kırım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’dan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çekildiler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UYARI: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Rusya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1783’te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Şahin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Giray’a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isyanı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bahane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ederek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Kırım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’ı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yeniden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işgal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ettiler</a:t>
            </a:r>
            <a:endParaRPr kumimoji="0" lang="fr-FR" sz="2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699" name="Picture 3" descr="http://media.sondevir.com/250x190/2012/06/06/kirim-hanlig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2852936"/>
            <a:ext cx="7200800" cy="36724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ull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251520" y="332656"/>
            <a:ext cx="8568952" cy="6247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OSMANLI-AVUSTURYA,RUSYA SAVAŞLARI  (1787-1792)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Nedenleri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Aynalıkavak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Antlaşması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ndan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sonra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Kırım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’da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çıkan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isyanları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bahane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eden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Ruslar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ın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1783’te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Kırım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’ı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işgal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etmesi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Avusturya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nın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topraklarını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paylaşmak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için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hazırlıklara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başlaması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Avusturya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Rusya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arasındaki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gizli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antlaşmaya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göre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Avusturya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Hotin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Küçük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Eflak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Sırbistan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Bosna,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Hersek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Adriyatik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kıyılarını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alacak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Ruslar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Eflak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ın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kalan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kısmını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Boğdan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’ı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işgal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edecek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sonra da İstanbul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çevresini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kapsayacak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şekilde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Bizans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yeniden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canlandırılacaktı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bu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şekilde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Boğazları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elde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etmeyi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umuyordu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antlaşmadan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haberdar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olan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Prusya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nın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da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kendi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tarafına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geçmesi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üzerine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1787’de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Rusya’ya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açtı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Avusturya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da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Devleti’ne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karşı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açtı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devam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ettiği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sırada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Fransız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İhtilali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patlak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verdi.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lang="tr-T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İhtilalin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Avusturya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da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etkilemesi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üzerine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Avusturya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savaştan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çekildi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bu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devletle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Ziştovi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Antlaşması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imzalandı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Yalnız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kalan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Rusya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da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barış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istemek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zorunda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kaldı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Rusya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ile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de </a:t>
            </a:r>
            <a:r>
              <a:rPr kumimoji="0" lang="de-DE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Yaş</a:t>
            </a:r>
            <a:r>
              <a:rPr kumimoji="0" lang="de-DE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Antlaşması</a:t>
            </a:r>
            <a:r>
              <a:rPr kumimoji="0" lang="de-DE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yapıldı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de-DE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http://www.vitaminegitim.com/EXTERNAL/BASE_URL/VIT_LO/UPLOADS/920da054cc135e373c02eb317faf5daf/images/a6c26363ca7b8af70c61d2c34a80b27f.jpg?x=670&amp;y=-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453336"/>
          </a:xfrm>
          <a:prstGeom prst="rect">
            <a:avLst/>
          </a:prstGeom>
          <a:noFill/>
        </p:spPr>
      </p:pic>
      <p:sp>
        <p:nvSpPr>
          <p:cNvPr id="4" name="3 Metin kutusu"/>
          <p:cNvSpPr txBox="1"/>
          <p:nvPr/>
        </p:nvSpPr>
        <p:spPr>
          <a:xfrm>
            <a:off x="3419872" y="6488668"/>
            <a:ext cx="24184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Yaş Antlaşması - 1792</a:t>
            </a:r>
          </a:p>
        </p:txBody>
      </p:sp>
    </p:spTree>
  </p:cSld>
  <p:clrMapOvr>
    <a:masterClrMapping/>
  </p:clrMapOvr>
  <p:transition>
    <p:pull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79512" y="548680"/>
            <a:ext cx="5364088" cy="59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OSMANLI TARİHİ GERİLEME DÖNEMİ </a:t>
            </a:r>
            <a:r>
              <a:rPr lang="tr-TR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(18. </a:t>
            </a:r>
            <a:r>
              <a:rPr kumimoji="0" lang="de-DE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yy</a:t>
            </a:r>
            <a:r>
              <a:rPr kumimoji="0" lang="de-DE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.)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18.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Yüzyılda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Devleti’nin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politikası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Karlofça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İstanbul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antlaşmalarıyla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kaybettiği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toprakları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geri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almaktı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amaçla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Rusya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Venedik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Avusturya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ile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savaşlar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yapılmıştır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PRUT SAVAŞI VE ANTLAŞMASI (1711)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Savaşın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Nedenleri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kara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durumundaki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nın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sıcak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denizlere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açılma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politikası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</a:t>
            </a:r>
            <a:r>
              <a:rPr kumimoji="0" lang="tr-T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nın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Karadeniz’e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açılmak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Kırım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’a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yerleşmek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Lehistan’a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hakim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olmak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Balkanlar’da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bulunan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Ortodoksları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himaye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altına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alma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isteği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‘ya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yenilen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İsveç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Kralı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12.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Şarl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1709’da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topraklarına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sığındı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bu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durumu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gerekçe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göstererek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topraklarına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girince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Rus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başlamış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oldu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(1711). 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0" name="Picture 6" descr="http://www.sussexvt.k12.de.us/science/The%20History%20of%20the%20World%201500-1899/The%20Turkish%20War_files/image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188640"/>
            <a:ext cx="3024336" cy="27363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2" name="Picture 8" descr="http://www.pandora.com.tr/images/kapak/254402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68326" y="3140968"/>
            <a:ext cx="2752146" cy="35283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ull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0" y="-165303"/>
            <a:ext cx="8964488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ZİŞTOVİ VE YAŞ ANTLAŞMALARI (1791 - 1792)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Avusturya</a:t>
            </a:r>
            <a:r>
              <a:rPr kumimoji="0" lang="de-DE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ile</a:t>
            </a:r>
            <a:r>
              <a:rPr kumimoji="0" lang="de-DE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yapılan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Ziştovi</a:t>
            </a:r>
            <a:r>
              <a:rPr kumimoji="0" lang="de-DE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Antlaşması’na</a:t>
            </a:r>
            <a:r>
              <a:rPr kumimoji="0" lang="de-DE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göre ;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Avusturya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savaşta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aldığı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yerleri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geri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verecek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Avusturya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devam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ettiği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süre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içinde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Rusya’ya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yardım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etmeyecek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Rusya</a:t>
            </a:r>
            <a:r>
              <a:rPr kumimoji="0" lang="de-DE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ile</a:t>
            </a:r>
            <a:r>
              <a:rPr kumimoji="0" lang="de-DE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Yaş</a:t>
            </a:r>
            <a:r>
              <a:rPr kumimoji="0" lang="de-DE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Antlaşması’na</a:t>
            </a:r>
            <a:r>
              <a:rPr kumimoji="0" lang="de-DE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göre ;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Kırım’ın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Rusya’ya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ait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olduğunu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kabul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adecek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Özi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Kalesi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Buğ-Dinyester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Irmakları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arasında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kalan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bölge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Ruslara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bırakılacak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Dinyester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Nehri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iki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arasında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sınır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kabul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edilecek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Doğudaki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Osmanlı-Rus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sınırının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değişmediği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kabul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edilecek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UYARI : </a:t>
            </a:r>
            <a:r>
              <a:rPr kumimoji="0" lang="de-DE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antlaşmadan</a:t>
            </a:r>
            <a:r>
              <a:rPr kumimoji="0" lang="de-DE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sonra</a:t>
            </a:r>
            <a:r>
              <a:rPr kumimoji="0" lang="de-DE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de-DE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Devleti’nin</a:t>
            </a:r>
            <a:r>
              <a:rPr kumimoji="0" lang="de-DE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kaybettiği</a:t>
            </a:r>
            <a:r>
              <a:rPr kumimoji="0" lang="de-DE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toprakları</a:t>
            </a:r>
            <a:r>
              <a:rPr kumimoji="0" lang="de-DE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geri</a:t>
            </a:r>
            <a:r>
              <a:rPr kumimoji="0" lang="de-DE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alma</a:t>
            </a:r>
            <a:r>
              <a:rPr kumimoji="0" lang="de-DE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düşüncesinin</a:t>
            </a:r>
            <a:r>
              <a:rPr kumimoji="0" lang="de-DE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gerçekleşemeyeceği</a:t>
            </a:r>
            <a:r>
              <a:rPr kumimoji="0" lang="de-DE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ortaya</a:t>
            </a:r>
            <a:r>
              <a:rPr kumimoji="0" lang="de-DE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çıktı</a:t>
            </a:r>
            <a:r>
              <a:rPr kumimoji="0" lang="de-DE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51" name="Picture 7" descr="http://www.egitimfakultesi.net/images/osm-rus-avs-sa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501008"/>
            <a:ext cx="4176464" cy="30963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1753" name="Picture 9" descr="http://img293.imageshack.us/img293/345/17ar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3140968"/>
            <a:ext cx="1751856" cy="11660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1755" name="Picture 11" descr="http://www.stadt-lienz.at/gemeindeamt/html/images/oesterreich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5301208"/>
            <a:ext cx="1511449" cy="1160782"/>
          </a:xfrm>
          <a:prstGeom prst="rect">
            <a:avLst/>
          </a:prstGeom>
          <a:noFill/>
        </p:spPr>
      </p:pic>
      <p:pic>
        <p:nvPicPr>
          <p:cNvPr id="31757" name="Picture 13" descr="https://encrypted-tbn0.gstatic.com/images?q=tbn:ANd9GcTesm85TdZQhixGw6lpoGatIvMsX5848ZtOV8d7A0g4JYyMBwyx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64288" y="5301208"/>
            <a:ext cx="1435249" cy="1224136"/>
          </a:xfrm>
          <a:prstGeom prst="rect">
            <a:avLst/>
          </a:prstGeom>
          <a:noFill/>
        </p:spPr>
      </p:pic>
      <p:cxnSp>
        <p:nvCxnSpPr>
          <p:cNvPr id="10" name="9 Düz Ok Bağlayıcısı"/>
          <p:cNvCxnSpPr/>
          <p:nvPr/>
        </p:nvCxnSpPr>
        <p:spPr>
          <a:xfrm flipH="1">
            <a:off x="5868144" y="4365104"/>
            <a:ext cx="432048" cy="7920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Düz Ok Bağlayıcısı"/>
          <p:cNvCxnSpPr/>
          <p:nvPr/>
        </p:nvCxnSpPr>
        <p:spPr>
          <a:xfrm>
            <a:off x="7380312" y="4365104"/>
            <a:ext cx="432048" cy="8640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12 Metin kutusu"/>
          <p:cNvSpPr txBox="1"/>
          <p:nvPr/>
        </p:nvSpPr>
        <p:spPr>
          <a:xfrm>
            <a:off x="4644008" y="6457890"/>
            <a:ext cx="20162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000" b="1" dirty="0">
                <a:solidFill>
                  <a:srgbClr val="FF0000"/>
                </a:solidFill>
              </a:rPr>
              <a:t>Avusturya ile </a:t>
            </a:r>
            <a:r>
              <a:rPr lang="tr-TR" sz="1000" b="1" dirty="0" err="1">
                <a:solidFill>
                  <a:srgbClr val="FF0000"/>
                </a:solidFill>
              </a:rPr>
              <a:t>Ziştovi</a:t>
            </a:r>
            <a:r>
              <a:rPr lang="tr-TR" sz="1000" b="1" dirty="0">
                <a:solidFill>
                  <a:srgbClr val="FF0000"/>
                </a:solidFill>
              </a:rPr>
              <a:t> Antlaşması</a:t>
            </a:r>
          </a:p>
        </p:txBody>
      </p:sp>
      <p:sp>
        <p:nvSpPr>
          <p:cNvPr id="15" name="14 Metin kutusu"/>
          <p:cNvSpPr txBox="1"/>
          <p:nvPr/>
        </p:nvSpPr>
        <p:spPr>
          <a:xfrm>
            <a:off x="7020272" y="6611779"/>
            <a:ext cx="168026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000" b="1" dirty="0">
                <a:solidFill>
                  <a:srgbClr val="FF0000"/>
                </a:solidFill>
              </a:rPr>
              <a:t>Rusya ile Yaş Antlaşması</a:t>
            </a:r>
          </a:p>
        </p:txBody>
      </p:sp>
      <p:sp>
        <p:nvSpPr>
          <p:cNvPr id="16" name="15 Metin kutusu"/>
          <p:cNvSpPr txBox="1"/>
          <p:nvPr/>
        </p:nvSpPr>
        <p:spPr>
          <a:xfrm>
            <a:off x="6516216" y="4293096"/>
            <a:ext cx="7056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000" b="1" dirty="0">
                <a:solidFill>
                  <a:srgbClr val="FF0000"/>
                </a:solidFill>
              </a:rPr>
              <a:t>Osmanlı</a:t>
            </a:r>
          </a:p>
        </p:txBody>
      </p:sp>
      <p:sp>
        <p:nvSpPr>
          <p:cNvPr id="19" name="18 Metin kutusu"/>
          <p:cNvSpPr txBox="1"/>
          <p:nvPr/>
        </p:nvSpPr>
        <p:spPr>
          <a:xfrm>
            <a:off x="251520" y="6627168"/>
            <a:ext cx="434926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900" b="1" dirty="0">
                <a:solidFill>
                  <a:srgbClr val="FF0000"/>
                </a:solidFill>
              </a:rPr>
              <a:t>Osmanlı – Rus ve Avusturya arasındaki mücadeleyi anlatan temsili bir resim</a:t>
            </a:r>
          </a:p>
        </p:txBody>
      </p:sp>
    </p:spTree>
  </p:cSld>
  <p:clrMapOvr>
    <a:masterClrMapping/>
  </p:clrMapOvr>
  <p:transition>
    <p:pull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467544" y="0"/>
            <a:ext cx="8352928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18. YÜZYIL ISLAHATLARI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devirde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Avrupa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daki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gelişmelere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ayak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uyduramadığının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farkına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varmış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yapılan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ıslahatlarda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Avrupa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örnek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alınmaya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çalışılmıştır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Çoğunlukla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askeri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alanda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ıslahatlar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yapılmıştır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İlk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kez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yabancı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uzmanlardan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yararlanılmıştır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de-DE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G:\kronoloji\18. yy Kronolojisi\Lale Devri'nin Başlaması  - 1718 - 1730\lale devr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204864"/>
            <a:ext cx="7920880" cy="4176464"/>
          </a:xfrm>
          <a:prstGeom prst="rect">
            <a:avLst/>
          </a:prstGeom>
          <a:noFill/>
        </p:spPr>
      </p:pic>
    </p:spTree>
  </p:cSld>
  <p:clrMapOvr>
    <a:masterClrMapping/>
  </p:clrMapOvr>
  <p:transition advClick="0">
    <p:pull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5184576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de-DE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LALE DEVRİ (1718-1730)</a:t>
            </a:r>
            <a:endParaRPr lang="tr-TR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lang="tr-T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nin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1718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yılında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Avusturya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ile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imzaladığı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Pasarofça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Antlaşması’ndan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sonra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başlayan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dönem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1730’da Patrona Halil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İsyanı’na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kadar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sürmüştür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tr-TR" sz="2000" dirty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-Bu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devirde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yüzlerce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çeşit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lale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soğanının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ithal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edilerek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süs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bitkisi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olarak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her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yerde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yetiştirilmesi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 hem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döneme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adını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vermiş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hem de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dönemin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eğlence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zevk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dönemi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olmasının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sembolü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haline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gelmiştir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tr-TR" sz="2000" dirty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lang="tr-T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Lale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Devri’nin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en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önemli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iki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ismi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Padişah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III. Ahmet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Sadrazam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Nevşehirli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Damat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İbrahim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Paşa’dır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lang="tr-TR" sz="2000" dirty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lang="tr-T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dönemde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dini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düşüncelerin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yerini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savaşların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yarattığı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bunalımlı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havayı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dağıtmak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için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eğlence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zevk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dolu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hayat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yaşamak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isteği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almıştır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tr-TR" sz="2000" dirty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lang="tr-T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Lale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Devri’nde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İstanbul’un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her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yerinde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ihtişamlı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saraylar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köşkler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çeşmeler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bahçeler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yaptırılmıştır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lang="tr-TR" sz="2000" dirty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lang="tr-T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Tüm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bunlarla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beraber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Lale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Devri’nde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önemli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ıslahat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hareketlerine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de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girişilmiştir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de-DE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G:\kronoloji\18. yy Kronolojisi\Lale Devri'nin Başlaması  - 1718 - 1730\LALE-DEVRI - AHMET REFIK ALTINA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1412776"/>
            <a:ext cx="3385457" cy="4392488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0" y="0"/>
            <a:ext cx="565212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Lale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Devri’nde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yapılan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yenilikler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;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kez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gelişmelerden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haberdar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olabilmek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için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Avrupa’ya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elçiler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gönderdi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Bu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elçiler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her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türlü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bilgiyi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İstanbul’a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aktarmışlardır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1727’de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matbaa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kuruldu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Said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efendi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İbrahim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Müteferrika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birlikte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matbaa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kurmuş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burada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tarih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coğrafya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edebiyat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kitapları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basmışlardır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Daha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sonra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Üsküdar’da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de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matbaası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açılmıştır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fr-F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0" y="2764572"/>
            <a:ext cx="5652120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Yalova’da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kağıt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imalathanesi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kuruldu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Yeniçerilerden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itfaiye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bölüğü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oluşturuldu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İlk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defa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çiçek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aşısı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kullanıldı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İstanbul’da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kumaş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çini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fabrikası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açıldı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Islahatlarda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Avrupa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etkisi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kez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bu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dönemde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görüldü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Eğlence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lüksün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artması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halkın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tepkisine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neden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oldu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İran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ndaki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başarısızlıkların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da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etkisiyle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İstanbul’da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Patrona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Halil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önderliğinde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isyan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çıktı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Damat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İbrahim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Paşa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öldürüldü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III. Ahmet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tahttan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indirildi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Patrona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Halil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İsyanı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ile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birlikte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Lale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Devri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sona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erdi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fr-F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8" name="Picture 4" descr="http://www.ceddimizosmanli.net/wp-content/uploads/2013/01/lale-devr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1700808"/>
            <a:ext cx="3015808" cy="367240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pull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1835696" y="6165304"/>
            <a:ext cx="54550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t"/>
            <a:r>
              <a:rPr lang="tr-TR" sz="2000" b="1" dirty="0" err="1">
                <a:solidFill>
                  <a:srgbClr val="FF0000"/>
                </a:solidFill>
              </a:rPr>
              <a:t>İlber</a:t>
            </a:r>
            <a:r>
              <a:rPr lang="tr-TR" sz="2000" b="1" dirty="0">
                <a:solidFill>
                  <a:srgbClr val="FF0000"/>
                </a:solidFill>
              </a:rPr>
              <a:t> Ortaylı ile Tarih - Lale Devri 1 (10.30sn)</a:t>
            </a:r>
          </a:p>
        </p:txBody>
      </p:sp>
      <p:pic>
        <p:nvPicPr>
          <p:cNvPr id="3" name="İlber Ortaylı ile Tarih - Lale Devri 1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611560" y="548680"/>
            <a:ext cx="7848872" cy="5472608"/>
          </a:xfrm>
          <a:prstGeom prst="rect">
            <a:avLst/>
          </a:prstGeom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691680" y="6380946"/>
            <a:ext cx="547260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t"/>
            <a:r>
              <a:rPr lang="tr-TR" sz="2000" b="1" dirty="0" err="1">
                <a:solidFill>
                  <a:srgbClr val="FF0000"/>
                </a:solidFill>
              </a:rPr>
              <a:t>İlber</a:t>
            </a:r>
            <a:r>
              <a:rPr lang="tr-TR" sz="2000" b="1" dirty="0">
                <a:solidFill>
                  <a:srgbClr val="FF0000"/>
                </a:solidFill>
              </a:rPr>
              <a:t> Ortaylı ile Tarih - Lale Devri 2 (10.22sn)</a:t>
            </a:r>
          </a:p>
          <a:p>
            <a:br>
              <a:rPr lang="tr-TR" b="1" dirty="0">
                <a:solidFill>
                  <a:srgbClr val="FF0000"/>
                </a:solidFill>
                <a:hlinkClick r:id="rId3"/>
              </a:rPr>
            </a:b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3" name="İlber Ortaylı ile Tarih - Lale Devri 2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611560" y="836712"/>
            <a:ext cx="7992888" cy="5400600"/>
          </a:xfrm>
          <a:prstGeom prst="rect">
            <a:avLst/>
          </a:prstGeom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179512" y="476672"/>
            <a:ext cx="5184576" cy="59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I. MAHMUT DEVRİ ISLAHATLARI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Devleti’nin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alanında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sürekli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kaybettiğini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görmüş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ordusunun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da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Avrupa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orduları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gibi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olabilmesini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sağlamak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görevini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sonradan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Müslüman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olan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Humbaracı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Ahmet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Paşa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’ya  (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Kont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Boneval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vermiştir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UYARI :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Humbaracı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Ahmet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Paşa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ilk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yabancı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askeri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uzmandır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2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Humbaracı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Ahmet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Paşa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nın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yaptığı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yenilikler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Topçu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humbaracı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ocaklarını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yeniden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düzenledi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Emrindeki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kıtaları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Avrupa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ordularındaki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düzene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göre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bölük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tabur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alay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örgütü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oluşturdu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Bu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dönemde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subay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yetiştirmek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amacıyla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Kara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Mühendishanesi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açıldı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fr-F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1" name="Picture 3" descr="http://www.turkcebilgi.org/images/haberler/osmanli/sultan-mahmut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1268760"/>
            <a:ext cx="3122713" cy="443425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pull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251520" y="1535887"/>
            <a:ext cx="4392488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III. MUSTAFA DEVRİ ISLAHATLARI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dönemde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Sadrazam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Koca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Ragıp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Paşa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ıslahat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çalışmalarında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önemli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rol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oynamıştır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III.Mustafa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;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Gereksiz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harcamalara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son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vererek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hazineyi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rahatlatmaya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çalıştı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Askeri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alanda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ıslahatlar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yapması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için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Baron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Tot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görevlendirildi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Tersane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yeniden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düzenlenerek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yeni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gemileri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yapıldı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Deniz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subayı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yetiştirmek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amacıyla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Deniz</a:t>
            </a:r>
            <a:r>
              <a:rPr kumimoji="0" lang="en-US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Mühendishanesi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açıldı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5" name="Picture 3" descr="http://2.bp.blogspot.com/-oPJzzPbqc5E/UAmO8Jst6AI/AAAAAAAABP4/Lienqy1xQ0I/s1600/3.mustaf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1628800"/>
            <a:ext cx="3600400" cy="400689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pull dir="r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179512" y="24880"/>
            <a:ext cx="4752528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I. ABDÜLHAMİT DEVRİ ISLAHATLARI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I.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Abdülhamit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sadrazamı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Halil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Hamit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Paşa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ile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birlikte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ıslahatlara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devam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etti.Bu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dönemde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;</a:t>
            </a: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251520" y="1556792"/>
            <a:ext cx="4608512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Sürat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Topçuları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adı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verilen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topçu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sınıfı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kuruldu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Yeniçerilerin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sayımı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gerçekleştirildi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Humbaracı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lağımcı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ocakları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ıslah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edildi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Ulufe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alım-satımı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yasaklandı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İstihkam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Okulu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açıldı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Cezayirli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Hasan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Paşa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denizcilik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alanında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ıslahatlar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yaptı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-Bu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dönemde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Halil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Hamit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Paşa’nın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Yeniçeri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sayımını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yaptırması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ulufeleri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düzenlemesi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haksız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yere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ulufe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alanları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rahatsız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etti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Bu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kişilerin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çabaları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ile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Hamit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Paşa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görevden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uzaklaştırıldı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-Bu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yüzden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III.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Selim’in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tahta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geçmesine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kadar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ıslahat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hareketleri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durmuştur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700" name="Picture 4" descr="http://2.bp.blogspot.com/_Wdi6vLT3Esg/TEwLjkJxBuI/AAAAAAAAR-o/bwRwpKYkMHY/s1600/I-Abdulhami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908720"/>
            <a:ext cx="3600400" cy="496855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pull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179512" y="548680"/>
            <a:ext cx="4968552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III. SELİM DEVRİ ISLAHATLARI 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-III. Selim,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şehzadeliği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sırasında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iyi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eğitim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dış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ilişkiler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yoluyla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ülkenin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iç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dış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durumunu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öğrenmişti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tr-T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Avusturya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sırasında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yeniçerilerin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durumunu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yakından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gördü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Yaş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Antlaşması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ndan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hemen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sonra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ıslahat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çalışmalarına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başladı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Nizam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-ı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Cedit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Dönemi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 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ni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başlattı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Bu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dönemde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;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endParaRPr kumimoji="0" lang="fr-F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179512" y="3798912"/>
            <a:ext cx="504056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Nizam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ı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Cedid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adında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yeni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ordu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kuruldu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Bu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ordunun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eğitimi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için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Fransa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İsveç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ten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subaylar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getirildi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Ordunun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giderlerini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karşılamak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üzere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“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İrad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-ı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Cedid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”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adında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hazine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oluşturuldu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Donanmaya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tekrar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önem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verilerek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tersane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ıslah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edildi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Deniz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Mühendishanesi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genişletildi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8" name="Picture 6" descr="G:\kronoloji\18. yy Kronolojisi\3. Selim'in Saltanatı- 1789\Selim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1772816"/>
            <a:ext cx="3538503" cy="3384376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323528" y="476672"/>
            <a:ext cx="4950296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Sadrazam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Baltacı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Mehmet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Paşa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komutasındaki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ordu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Kırım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kuvvetleri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Petro’yla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Kırım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Nehri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kıyısında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karşılaştı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Ruslar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zor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durumda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kalarak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barış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istediler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Baltacı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Mehmet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Paşa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de-DE" sz="2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yeniçerilere</a:t>
            </a:r>
            <a:r>
              <a:rPr lang="de-DE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güvenmediğinden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yeni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Kutsal</a:t>
            </a:r>
            <a:r>
              <a:rPr lang="de-DE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İttifak’ın</a:t>
            </a:r>
            <a:r>
              <a:rPr lang="de-DE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kurulmasından</a:t>
            </a:r>
            <a:r>
              <a:rPr lang="de-DE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çekindiği</a:t>
            </a:r>
            <a:r>
              <a:rPr lang="de-DE" sz="2000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için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barış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teklifini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kabul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etti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tr-TR" sz="2000" dirty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1711’de </a:t>
            </a:r>
            <a:r>
              <a:rPr lang="fr-FR" sz="2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yapılan</a:t>
            </a: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Prut </a:t>
            </a:r>
            <a:r>
              <a:rPr lang="fr-FR" sz="2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Antlaşması</a:t>
            </a: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’na </a:t>
            </a:r>
            <a:r>
              <a:rPr lang="fr-FR" sz="2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göre</a:t>
            </a: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lang="tr-TR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lang="tr-T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İstanbul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Antlaşması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ile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Ruslar’a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verilen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Azak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Kalesi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Devleti’ne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bırakılacaktı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lang="tr-TR" sz="2000" dirty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lang="tr-T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Ruslar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Lehistan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ın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içişlerine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karışmayacaktı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tr-TR" sz="2000" dirty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lang="tr-T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İsveç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Kralı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Şarl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serbestçe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ülkesine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dönebilecekti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tr-TR" sz="2000" dirty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lang="tr-T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İstanbul’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daki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Rus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elçisi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geri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gönderilecekti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tr-TR" sz="2000" dirty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UYARI: </a:t>
            </a:r>
            <a:r>
              <a:rPr lang="fr-FR" sz="2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Azak</a:t>
            </a: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Kalesi’nin</a:t>
            </a: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geri</a:t>
            </a: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alınması</a:t>
            </a: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fr-FR" sz="2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Devleti’ni</a:t>
            </a: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diğer</a:t>
            </a: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kaybettikleri</a:t>
            </a: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yerleri</a:t>
            </a: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alma </a:t>
            </a:r>
            <a:r>
              <a:rPr lang="fr-FR" sz="2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konusunda</a:t>
            </a: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ümitlendirdi</a:t>
            </a: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lang="fr-FR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://www.sembolog.com/wp-content/uploads/2013/08/baltaci-mehmet-pasa_27407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120" y="1268760"/>
            <a:ext cx="3168352" cy="4557078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467544" y="1556792"/>
            <a:ext cx="396044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Kara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Mühendishanesi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genişletilerek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istihkam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topçu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subayı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yetiştirilen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büyük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okula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dönüştürüldü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tr-TR" sz="2000" dirty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Paris,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Viyana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Londra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Berlin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gibi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Avrupa’nın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büyük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merkezlerinde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ilk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sürekli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elçilikler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kuruldu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lang="tr-TR" sz="2000" dirty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Resmi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matbaası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açıldı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tr-TR" sz="2000" dirty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Yerli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malı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kullanımı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teşvik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edildi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tr-TR" sz="2000" dirty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Levent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Selimiye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kışlaları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kuruldu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tr-TR" sz="2000" dirty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lang="tr-T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III. Selim 1807’de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gerici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Kabakçı</a:t>
            </a:r>
            <a:r>
              <a:rPr lang="de-DE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Mustafa </a:t>
            </a:r>
            <a:r>
              <a:rPr lang="de-DE" sz="2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İsyanı</a:t>
            </a:r>
            <a:r>
              <a:rPr lang="de-DE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sonucunda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tahttan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indirildi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tr-TR" sz="2000" dirty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lang="tr-TR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acer-pc\Desktop\4-3-2015 12-30-4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1268760"/>
            <a:ext cx="4176464" cy="4752528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899592" y="6350168"/>
            <a:ext cx="763284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t"/>
            <a:r>
              <a:rPr lang="tr-TR" sz="2000" b="1" dirty="0">
                <a:solidFill>
                  <a:srgbClr val="FF0000"/>
                </a:solidFill>
              </a:rPr>
              <a:t>III. Selim'in Hayatı - </a:t>
            </a:r>
            <a:r>
              <a:rPr lang="tr-TR" sz="2000" b="1" dirty="0" err="1">
                <a:solidFill>
                  <a:srgbClr val="FF0000"/>
                </a:solidFill>
              </a:rPr>
              <a:t>İlber</a:t>
            </a:r>
            <a:r>
              <a:rPr lang="tr-TR" sz="2000" b="1" dirty="0">
                <a:solidFill>
                  <a:srgbClr val="FF0000"/>
                </a:solidFill>
              </a:rPr>
              <a:t> </a:t>
            </a:r>
            <a:r>
              <a:rPr lang="tr-TR" sz="2000" b="1" dirty="0" err="1">
                <a:solidFill>
                  <a:srgbClr val="FF0000"/>
                </a:solidFill>
              </a:rPr>
              <a:t>Ortaylı'nın</a:t>
            </a:r>
            <a:r>
              <a:rPr lang="tr-TR" sz="2000" b="1" dirty="0">
                <a:solidFill>
                  <a:srgbClr val="FF0000"/>
                </a:solidFill>
              </a:rPr>
              <a:t> Anlatımıyla (10.07sn)</a:t>
            </a:r>
          </a:p>
          <a:p>
            <a:br>
              <a:rPr lang="tr-TR" sz="2000" b="1" dirty="0">
                <a:solidFill>
                  <a:srgbClr val="FF0000"/>
                </a:solidFill>
                <a:hlinkClick r:id="rId3"/>
              </a:rPr>
            </a:br>
            <a:endParaRPr lang="tr-TR" sz="2000" b="1" dirty="0">
              <a:solidFill>
                <a:srgbClr val="FF0000"/>
              </a:solidFill>
            </a:endParaRPr>
          </a:p>
        </p:txBody>
      </p:sp>
      <p:pic>
        <p:nvPicPr>
          <p:cNvPr id="3" name="III. Selimin Hayatı - İlber Ortaylının Anlatımıyla...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539552" y="548680"/>
            <a:ext cx="7992888" cy="5688632"/>
          </a:xfrm>
          <a:prstGeom prst="rect">
            <a:avLst/>
          </a:prstGeom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.radikal.com.tr/644x385/2011/09/16/fft5_mf813609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Metin kutusu"/>
          <p:cNvSpPr txBox="1"/>
          <p:nvPr/>
        </p:nvSpPr>
        <p:spPr>
          <a:xfrm>
            <a:off x="0" y="0"/>
            <a:ext cx="475252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b="1" dirty="0">
                <a:solidFill>
                  <a:srgbClr val="FF0000"/>
                </a:solidFill>
              </a:rPr>
              <a:t>‘’KONU TEKRARINI YAPIN’’</a:t>
            </a:r>
          </a:p>
        </p:txBody>
      </p:sp>
      <p:sp>
        <p:nvSpPr>
          <p:cNvPr id="4" name="3 Metin kutusu"/>
          <p:cNvSpPr txBox="1"/>
          <p:nvPr/>
        </p:nvSpPr>
        <p:spPr>
          <a:xfrm>
            <a:off x="4606856" y="5875040"/>
            <a:ext cx="40324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b="1" dirty="0">
                <a:solidFill>
                  <a:srgbClr val="FF0000"/>
                </a:solidFill>
              </a:rPr>
              <a:t>TARİH ÖĞRETMENİ: HÜSEYİN BORA ÇELİK </a:t>
            </a:r>
          </a:p>
        </p:txBody>
      </p:sp>
    </p:spTree>
  </p:cSld>
  <p:clrMapOvr>
    <a:masterClrMapping/>
  </p:clrMapOvr>
  <p:transition>
    <p:pull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179512" y="917912"/>
            <a:ext cx="4896544" cy="59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Nedenleri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: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Osmanlıların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Karlofça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Antlaşması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ile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Venedik’e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verdiği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Mora’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geri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almak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istemeleri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Venediklilerin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zulmüne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uğrayan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Mora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Rumları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nın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yönetimine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tekrar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kavuşmak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istemeleri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Venedikli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korsanların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gemilerine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saldırmalarını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bahane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eden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Venedik’e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açtı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Devleti’nin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Venedik’i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yenmesi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üzerine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Avusturya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1716’da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Venedik’in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yanında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katıldı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sırasında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Silahtar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Ali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Paşa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nın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ölmesi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üzerine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barış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istemek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zorunda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kaldı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İngiltere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Felemenk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Hollanda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devletlerinin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arabuluculuğuyla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antlaşma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imzalandı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3" name="Picture 5" descr="https://encrypted-tbn2.gstatic.com/images?q=tbn:ANd9GcTasjSim6czVPb4p70KEFRgf3C-ehCtJ_fYCxtJRsojRll7C9iX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836712"/>
            <a:ext cx="3384376" cy="56886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5 Dikdörtgen"/>
          <p:cNvSpPr/>
          <p:nvPr/>
        </p:nvSpPr>
        <p:spPr>
          <a:xfrm>
            <a:off x="179512" y="260648"/>
            <a:ext cx="51845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OSMANLI- VENEDİK  VE AVUSTURYA SAVAŞLARI (1715</a:t>
            </a:r>
            <a:r>
              <a:rPr lang="tr-T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lang="tr-T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1718)</a:t>
            </a:r>
            <a:endParaRPr lang="tr-TR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5868144" y="6596390"/>
            <a:ext cx="28696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00" b="1" dirty="0">
                <a:solidFill>
                  <a:srgbClr val="FF0000"/>
                </a:solidFill>
              </a:rPr>
              <a:t>Dönemin Osmanlı Padişahı 3. Ahmet</a:t>
            </a:r>
          </a:p>
        </p:txBody>
      </p:sp>
    </p:spTree>
  </p:cSld>
  <p:clrMapOvr>
    <a:masterClrMapping/>
  </p:clrMapOvr>
  <p:transition>
    <p:pull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51520" y="548680"/>
            <a:ext cx="4752528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PASAROFÇA ANTLAŞMASI (1718)</a:t>
            </a:r>
            <a:endParaRPr lang="tr-TR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Avusturya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Venedik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arasında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imzalandı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tr-TR" sz="2000" dirty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Antlaşmaya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göre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lang="tr-TR" sz="2000" dirty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Yukarı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Sırbistan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Belgrad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Banat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Yaylası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Eflak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ın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batısı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Avusturya’ya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verilecek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lang="tr-TR" sz="2000" dirty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Mora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Girit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Devleti’ne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bırakılacak</a:t>
            </a:r>
            <a:endParaRPr lang="tr-TR" sz="2000" dirty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Dalmaçya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Bosna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Arnavutluk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kıyılarındaki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kaleler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Venedik’e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verilecek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lang="tr-TR" sz="2000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lang="tr-TR" sz="2000" dirty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lang="fr-FR" sz="2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Sonuçları</a:t>
            </a: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:</a:t>
            </a:r>
            <a:endParaRPr lang="tr-TR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</a:t>
            </a:r>
            <a:r>
              <a:rPr lang="tr-T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Pasarofça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tr-T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Antlaşması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nın</a:t>
            </a:r>
            <a:r>
              <a:rPr lang="tr-T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imzalanması</a:t>
            </a:r>
            <a:r>
              <a:rPr lang="tr-T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için</a:t>
            </a:r>
            <a:r>
              <a:rPr lang="tr-T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aracılık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tr-T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yapan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İngiltere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tr-T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lang="tr-T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Hollanda’ya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tr-T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Sokullu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tr-T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zamanında</a:t>
            </a:r>
            <a:r>
              <a:rPr lang="tr-T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tanınan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kapitülasyonlar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tr-T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genişletildi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lang="tr-TR" sz="2000" dirty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</a:t>
            </a:r>
            <a:r>
              <a:rPr lang="tr-T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Önemli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konumda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bulunan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Belgrat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Avusturya’ya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bırakıldı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lang="tr-TR" sz="2000" dirty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</a:t>
            </a:r>
            <a:r>
              <a:rPr lang="tr-T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Tarihi’nde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“</a:t>
            </a:r>
            <a:r>
              <a:rPr lang="fr-FR" sz="2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Lale</a:t>
            </a: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Devri</a:t>
            </a: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”</a:t>
            </a:r>
            <a:r>
              <a:rPr lang="fr-FR" sz="2000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olarak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bilinen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devir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başladı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lang="fr-FR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7890" name="Picture 2" descr="http://media.dunyabulteni.net/250x190/2012/03/21/lale-devri-osmanli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1196752"/>
            <a:ext cx="3600400" cy="489012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323528" y="1546920"/>
            <a:ext cx="4464496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OSMANLI –</a:t>
            </a:r>
            <a:r>
              <a:rPr kumimoji="0" lang="tr-T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İRAN SAVAŞLARI VE  ANTLAŞMALAR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Lale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Devri’ni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yaşarken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İran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’da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Şii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Safevilerle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Sünni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Müslümanlar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arasında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mücadeleler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başladı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Safevi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hükümdarının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Sünni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Müslümanlara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baskı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yapması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üzerine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Kafkasya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Azerbaycan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halkı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Devleti’nden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yardım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istediler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 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Afganistan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İran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’la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girişmesi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Rus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Çarı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Petro’nun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bu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durumdan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yararlanarak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Kafkasya’ya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girmesi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üzerine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harekete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geçti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7" name="Picture 5" descr="http://media.dunyabulteni.net/250x190/2013/07/11/askerler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908720"/>
            <a:ext cx="3960440" cy="55446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ull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323528" y="610136"/>
            <a:ext cx="446449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</a:t>
            </a:r>
            <a:r>
              <a:rPr lang="tr-T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Fransa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nın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araya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girmesi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ile </a:t>
            </a: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İstanbul </a:t>
            </a:r>
            <a:r>
              <a:rPr lang="fr-FR" sz="2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Antlaşması</a:t>
            </a:r>
            <a:r>
              <a:rPr lang="fr-FR" sz="2000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(1724)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yapıldı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lang="tr-TR" sz="2000" dirty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Buna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göre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;</a:t>
            </a:r>
            <a:endParaRPr lang="tr-TR" sz="2000" dirty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lang="tr-T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Rusya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Dağıstan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Hazar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kıyılarını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alacak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lang="tr-TR" sz="2000" dirty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lang="tr-T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İran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ın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batısını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Gence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Karabağ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Revan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Tebriz’i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alacak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tr-TR" sz="2000" dirty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UYARI  : </a:t>
            </a:r>
            <a:r>
              <a:rPr lang="fr-FR" sz="2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</a:t>
            </a: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ile </a:t>
            </a:r>
            <a:r>
              <a:rPr lang="fr-FR" sz="2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Rusya</a:t>
            </a: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İran</a:t>
            </a: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lang="fr-FR" sz="2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ın</a:t>
            </a: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batı</a:t>
            </a: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topraklarını</a:t>
            </a: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paylaştılar</a:t>
            </a: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lang="tr-TR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lang="tr-T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Safevi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İran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Şahı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bu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antlaşmayı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kabul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etmeyerek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Afşar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Türklerinden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yardım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istedi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Ardından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Rusya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Afganistan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ile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mücadeleye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girişti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tr-TR" sz="2000" dirty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lang="tr-T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Devleti’nin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toprak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kaybetmesi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üzerine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Nevşehirli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Damat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İbrahim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Paşa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nın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İran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seferine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çıkması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kararlaştırıldı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Fakat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bu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sırada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“</a:t>
            </a:r>
            <a:r>
              <a:rPr lang="fr-FR" sz="2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Patrona</a:t>
            </a: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Halil</a:t>
            </a: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İsyanı</a:t>
            </a: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”</a:t>
            </a:r>
            <a:r>
              <a:rPr lang="fr-FR" sz="2000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patlak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verdi. </a:t>
            </a:r>
            <a:endParaRPr lang="fr-FR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914" name="Picture 2" descr="http://1.bp.blogspot.com/-KIseLSFhuYI/UbD1JIAsiAI/AAAAAAAAGsw/WaDMRNgUP3g/s1600/Patrona+Hali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908720"/>
            <a:ext cx="3816424" cy="504056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251520" y="342528"/>
            <a:ext cx="8568952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Tahta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çıkan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yeni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padişah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I. Mahmut,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İran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’la 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Ahmet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Paşa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Antlaşması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(1732)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yaptı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Buna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göre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;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Gence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Tiflis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Dağıstan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Devleti’nde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kalacaktı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Tebriz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Kirmanşah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Hemedan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eyaletleri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İran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’a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verilecekti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1743’ te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Afşarlar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idaresindeki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İran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ın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tekrar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topraklarına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saldırması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üzerine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üç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yıl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sürecek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savaşlar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başladı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1746’da,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II.Kasr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-ı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Şirin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Antlaşması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yapıldı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20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sz="20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UYARI : Bu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antlaşmadan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sonra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İran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ile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arasındaki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savaşlar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son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buldu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bu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güne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kadar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süren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barış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devri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başlamış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oldu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fr-FR" sz="20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8 Resim" descr="osmanli-safevi-rekabet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39752" y="3933056"/>
            <a:ext cx="4536504" cy="27363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ull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0" y="-188198"/>
            <a:ext cx="9144000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OSMANLI – RUSYA, AVUSTURYA SAVAŞLARI (1736-1739)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Nedenleri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: 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Avusturya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arasındaki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gizli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antlaşma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nın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Karadeniz’e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inmek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Kırım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’ı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almak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Ortodoksları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himayesi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altına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alma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düşüncesi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Avusturya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nın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Sırbistan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Bosna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Hersek’i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alma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ideali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Rusların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İran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sırasında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Ordusu’nu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Kafkaslar’da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engellemesi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Kırım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’ı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tehdit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etmesi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üzerine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Rusya’ya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açtı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Avusturya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da bu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nın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yanında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katıldı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Ordusu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önce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Belgrad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’ı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Avusturya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elinden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kurtardı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Ardından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Kırım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’dan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Rusları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çıkardı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Devleti’nin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kazandığı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bu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başarılar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üzerinde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Fransa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araya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girdi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sonunda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Avusturya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ile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Belgrad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Antlaşmaları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(1739)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imzalandı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fr-F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3" name="Picture 3" descr="http://media.dunyabulteni.net/250x190/2012/03/03/bosna-osmanli-kontrolunden-cikiyo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4005064"/>
            <a:ext cx="3384376" cy="28529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 dir="r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617</TotalTime>
  <Words>2453</Words>
  <PresentationFormat>Ekran Gösterisi (4:3)</PresentationFormat>
  <Paragraphs>209</Paragraphs>
  <Slides>32</Slides>
  <Notes>0</Notes>
  <HiddenSlides>0</HiddenSlides>
  <MMClips>3</MMClips>
  <ScaleCrop>false</ScaleCrop>
  <HeadingPairs>
    <vt:vector size="6" baseType="variant">
      <vt:variant>
        <vt:lpstr>Kullanılan Yazı Tipleri</vt:lpstr>
      </vt:variant>
      <vt:variant>
        <vt:i4>6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32</vt:i4>
      </vt:variant>
    </vt:vector>
  </HeadingPairs>
  <TitlesOfParts>
    <vt:vector size="39" baseType="lpstr">
      <vt:lpstr>Algerian</vt:lpstr>
      <vt:lpstr>Arial</vt:lpstr>
      <vt:lpstr>Calibri</vt:lpstr>
      <vt:lpstr>Constantia</vt:lpstr>
      <vt:lpstr>Times New Roman</vt:lpstr>
      <vt:lpstr>Wingdings 2</vt:lpstr>
      <vt:lpstr>Akış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2014-04-03T07:39:24Z</dcterms:created>
  <dcterms:modified xsi:type="dcterms:W3CDTF">2021-05-03T12:05:14Z</dcterms:modified>
  <cp:category>https://www.sorubak.com</cp:category>
</cp:coreProperties>
</file>