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75" r:id="rId4"/>
    <p:sldId id="276" r:id="rId5"/>
    <p:sldId id="277" r:id="rId6"/>
    <p:sldId id="257" r:id="rId7"/>
    <p:sldId id="258" r:id="rId8"/>
    <p:sldId id="259" r:id="rId9"/>
    <p:sldId id="260" r:id="rId10"/>
    <p:sldId id="261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2" autoAdjust="0"/>
    <p:restoredTop sz="94660"/>
  </p:normalViewPr>
  <p:slideViewPr>
    <p:cSldViewPr>
      <p:cViewPr varScale="1">
        <p:scale>
          <a:sx n="97" d="100"/>
          <a:sy n="97" d="100"/>
        </p:scale>
        <p:origin x="6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rta&#231;a&#287;%20Avrupa%20Tarihi\ha&#231;l&#305;%20seferleri.mp4" TargetMode="Externa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rta&#231;a&#287;%20Avrupa%20Tarihi\KAV&#304;MLER%20G&#214;&#199;&#220;.mp4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rta&#231;a&#287;%20Avrupa%20Tarihi\Magna%20Carta%20-%20Timelines.tv%20History%20of%20Britain%20B03_2.MP4" TargetMode="Externa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gif"/><Relationship Id="rId7" Type="http://schemas.openxmlformats.org/officeDocument/2006/relationships/image" Target="../media/image12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http://82.222.152.134/imgsdisk/2014/03/03/030320142234410793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79512" y="602128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3200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3200" dirty="0">
                <a:solidFill>
                  <a:srgbClr val="FF0000"/>
                </a:solidFill>
                <a:latin typeface="Algerian" pitchFamily="82" charset="0"/>
              </a:rPr>
              <a:t> bora ÇELİK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-180528" y="260648"/>
            <a:ext cx="9324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dirty="0">
                <a:solidFill>
                  <a:srgbClr val="FF0000"/>
                </a:solidFill>
                <a:latin typeface="Algerian" pitchFamily="82" charset="0"/>
              </a:rPr>
              <a:t>ORTAÇAĞ AVRUPA TARİHİ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lang="fr-FR" sz="1600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fr-FR" sz="1600" b="1" dirty="0" err="1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endülüjans</a:t>
            </a:r>
            <a:r>
              <a:rPr lang="fr-FR" sz="1600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denilen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cennet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vaadi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vardı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papalık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üstünde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kurarak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maddi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çıkarlar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sağlamıştır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da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zenginleşmişlerdir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Krallar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soylular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kiliseye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geniş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bağışlamışlardır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konuma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gelince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dünyevi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konularla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ilgili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koyduğu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kurallar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ülkelerin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kanunlarına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girmiştir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da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da,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İlkçağ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özgür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ortamı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1600" b="1" dirty="0" err="1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Skolastik</a:t>
            </a:r>
            <a:r>
              <a:rPr lang="fr-FR" sz="16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b="1" dirty="0" err="1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lang="fr-FR" sz="16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sisteminin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olmasıyla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ermiştir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düşünceye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esaslar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değişmez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edilmiş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deney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yapmak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yasaklanmıştır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Okuma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yazma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bilmek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tamamen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ayrıcalık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haline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gelmiştir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Eğitim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dili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Latince’dir</a:t>
            </a:r>
            <a:r>
              <a:rPr lang="fr-FR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Okuma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yazma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bilenler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genellikle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adamlarıdır</a:t>
            </a:r>
            <a:r>
              <a:rPr lang="de-DE" sz="1600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http://t1.gstatic.com/images?q=tbn:ANd9GcTYP9j2UzokGEWJpl5sjlaeERh-QXwjRo9fdQ7lBxENs-wYizw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87364"/>
            <a:ext cx="8640960" cy="3681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 descr="http://cdn1.haberdar.com/haberler/4852923/ilahiyat-fakultesi-papaz-ariyor_haber_48529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9" y="4509120"/>
            <a:ext cx="235849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Bulut Belirtme Çizgisi"/>
          <p:cNvSpPr/>
          <p:nvPr/>
        </p:nvSpPr>
        <p:spPr>
          <a:xfrm>
            <a:off x="6804248" y="3284984"/>
            <a:ext cx="1944216" cy="100811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>
                <a:solidFill>
                  <a:srgbClr val="FF0000"/>
                </a:solidFill>
              </a:rPr>
              <a:t>Cennetten Yer </a:t>
            </a:r>
            <a:r>
              <a:rPr lang="tr-TR" sz="1200" dirty="0" err="1">
                <a:solidFill>
                  <a:srgbClr val="FF0000"/>
                </a:solidFill>
              </a:rPr>
              <a:t>Vaad</a:t>
            </a:r>
            <a:r>
              <a:rPr lang="tr-TR" sz="1200" dirty="0">
                <a:solidFill>
                  <a:srgbClr val="FF0000"/>
                </a:solidFill>
              </a:rPr>
              <a:t> Ediyorum!!!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260648"/>
            <a:ext cx="8784976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HAÇLI SEFERLERİ (1096-1270)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XI.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sonlarından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başlayarak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XIII.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düzenledikleri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saldırılara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Seferleri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kuvvetleri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biraraya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toplayan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genellikle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Papalık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seferlerde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olmakla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temel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ekonomiktir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3" name="Picture 5" descr="http://upload.wikimedia.org/wikipedia/commons/a/a8/BlUrban_II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36912"/>
            <a:ext cx="2952328" cy="36004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79512" y="633478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>
                <a:solidFill>
                  <a:srgbClr val="FF0000"/>
                </a:solidFill>
              </a:rPr>
              <a:t>Haçlı seferlerini baştan Dönemin Papası 2. Urban</a:t>
            </a:r>
          </a:p>
        </p:txBody>
      </p:sp>
      <p:pic>
        <p:nvPicPr>
          <p:cNvPr id="32775" name="Picture 7" descr="http://www.bilim.org/wp-content/uploads/cennetin-kralligi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708920"/>
            <a:ext cx="5472608" cy="3816424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5508104" y="6550223"/>
            <a:ext cx="1306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Haçlı Ordusu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2.bp.blogspot.com/_yTX3eX8rEUM/TPurhbP35qI/AAAAAAAAAF8/sPfiuKhSva8/s1600/hari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Picture 8" descr="http://tr.playstation.com/media/80284/AssassinsCreed_Hero_v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haçlı seferler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1215536"/>
            <a:ext cx="4752528" cy="5165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8 Metin kutusu"/>
          <p:cNvSpPr txBox="1"/>
          <p:nvPr/>
        </p:nvSpPr>
        <p:spPr>
          <a:xfrm>
            <a:off x="1619672" y="6519446"/>
            <a:ext cx="23711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Haçlı Seferleri – 14.43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229870"/>
            <a:ext cx="59766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HAÇLI SEFERLERİ’NİN SONUÇLARI 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Kudüs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Papa’ya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Kilisesi’ne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sarsıldı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Skolastik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zayıflamaya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://medya.aksiyon.com.tr/aksiyon/2004/10/04/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32656"/>
            <a:ext cx="280831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9" name="AutoShape 5" descr="http://www.harunyahya.com/image/Global_Masonluk/papa2urb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www.harunyahya.com/image/Global_Masonluk/papa2urb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5544616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 descr="http://www.pocketessentials.co.uk/images/large/9781842435649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-19109504"/>
            <a:ext cx="3103595" cy="4687485"/>
          </a:xfrm>
          <a:prstGeom prst="rect">
            <a:avLst/>
          </a:prstGeom>
          <a:noFill/>
        </p:spPr>
      </p:pic>
      <p:pic>
        <p:nvPicPr>
          <p:cNvPr id="1035" name="Picture 11" descr="http://www.istanbulistan.net/wp-content/uploads/1.-Aleksios-Kommano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852936"/>
            <a:ext cx="2448272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9512" y="476672"/>
            <a:ext cx="457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Akdeniz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limanları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kazandı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Anadolu,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Filistin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Suriye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zenginleştiler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http://sirtcantam.com.tr/wp-content/uploads/2010/11/MarcoPoloOrtacagManuskriptHH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2656"/>
            <a:ext cx="3816424" cy="1943101"/>
          </a:xfrm>
          <a:prstGeom prst="rect">
            <a:avLst/>
          </a:prstGeom>
          <a:noFill/>
        </p:spPr>
      </p:pic>
      <p:sp>
        <p:nvSpPr>
          <p:cNvPr id="24581" name="AutoShape 5" descr="http://upload.wikimedia.org/wikipedia/commons/5/59/Justinien_527-565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3" name="AutoShape 7" descr="http://upload.wikimedia.org/wikipedia/commons/5/59/Justinien_527-565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5" name="AutoShape 9" descr="http://upload.wikimedia.org/wikipedia/commons/5/59/Justinien_527-565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7" name="AutoShape 11" descr="http://upload.wikimedia.org/wikipedia/commons/5/59/Justinien_527-565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9" name="Picture 13" descr="http://www.sosyalmedyahaber.com/wp-content/uploads/2013/04/egeden-karadenize-orta%C3%A7a%C4%9F-limanlar%C4%B1-daveti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2904781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91" name="Picture 15" descr="http://www.alanyacity.com/TR/tarih_files/Tarih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564904"/>
            <a:ext cx="5278760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83568" y="332656"/>
            <a:ext cx="511256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rejimi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zayıfladı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Türklerin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Anadolu’daki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ilerleyişi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kesintiye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saldırılarından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kurtuldu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pap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260648"/>
            <a:ext cx="223224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3" name="Picture 3" descr="http://upload.wikimedia.org/wikipedia/commons/d/d5/CouncilofClermo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5760640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7" name="Picture 7" descr="http://www.kitapdenizi.com/resim/urun/216782101planveproje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356992"/>
            <a:ext cx="2232248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332656"/>
            <a:ext cx="554461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farklı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birbirleriyle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kaynaşma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fırsatı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birbirlerini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tanıma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fırsatı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5" descr="http://www.gazeteblog.net/wp/wp-content/upload/2014/03/hacli-seferleri-sendrom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76672"/>
            <a:ext cx="2520280" cy="2747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7" name="Picture 3" descr="http://www.estanbul.com/images/imported/2009/11/kalamatagz5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5112568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9" name="Picture 5" descr="http://www.adanahilal.com/wp-content/uploads/2013/07/H%C4%B0LAL-VE-HA%C3%87-KAVGAS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573016"/>
            <a:ext cx="2520280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260648"/>
            <a:ext cx="46085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Teknik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Barut,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pusula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matbaa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öğrenildi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satranç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etkinlikleri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tanıdılar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http://www.hermeskitap.com/catalog/images/yky_araplarin_gozundeb_hacli_sefer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623396"/>
            <a:ext cx="3514725" cy="5901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3" name="Picture 5" descr="http://i.onbesyirmibes.org/image/2014/01/07/3856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44824"/>
            <a:ext cx="4032448" cy="4336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downloads.bbc.co.uk/rmhttp/schools/primaryhistory/images/ukhistory/magna_carta/eng_magna_carta_sig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48680"/>
            <a:ext cx="4248472" cy="5976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67544" y="620688"/>
            <a:ext cx="381642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MAGNA CARTA (1215)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Şart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anlamına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Magna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Carta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demokrasiye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geçişte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aşamadır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Yurtsuz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Jean’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belli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şartlardan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sözleşmedir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sözleşmeye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zorla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almayacak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kimse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cezalandırılmayacak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kimse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yargılanmadan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hapis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sürgün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edilmeyecekti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Yasaların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üstünlüğü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sözleşme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egemenliğini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kısıtlarken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güvenceye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meşrutiyete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sürecini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tarihindeki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Sened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İttifak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Tanzimat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Fermanı’na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benzetilir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51520" y="692696"/>
            <a:ext cx="43204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Kavimler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Göçü’nün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Roma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ayrılmıştı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Roma 476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yıkılmış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Roma 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varlığını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boyunca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ettirmiştir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Hıristiyanlığın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Ortodoks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mezhebine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bağlıydı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Dini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liderlerine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patrik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7.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itibaren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Türkler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kaybetmeye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79512" y="188640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 TARİHİ</a:t>
            </a:r>
            <a:r>
              <a:rPr lang="tr-T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ORTAÇAĞ’DA AVRUPA</a:t>
            </a:r>
            <a:endParaRPr lang="tr-T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http://www.ghgulen.com/haritavevideo/harita/kavimler-goc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4536504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KAVİMLER GÖÇ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88024" y="260648"/>
            <a:ext cx="417646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7" name="Picture 5" descr="http://www.notbak.com/dersnotlari/img/hunla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717032"/>
            <a:ext cx="403244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7 Metin kutusu"/>
          <p:cNvSpPr txBox="1"/>
          <p:nvPr/>
        </p:nvSpPr>
        <p:spPr>
          <a:xfrm>
            <a:off x="5940152" y="3429000"/>
            <a:ext cx="1872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Kavimler Göçü – 02.28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americathreepointzero.com/wp-content/uploads/2013/11/Magna-Carta-with-sea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620688"/>
            <a:ext cx="2880320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Magna Carta - Timelines.tv History of Britain B03_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8390" y="404664"/>
            <a:ext cx="5183730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6156176" y="5445224"/>
            <a:ext cx="25603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b="1" dirty="0" err="1">
                <a:solidFill>
                  <a:srgbClr val="FF0000"/>
                </a:solidFill>
              </a:rPr>
              <a:t>Magna</a:t>
            </a:r>
            <a:r>
              <a:rPr lang="tr-TR" sz="1100" b="1" dirty="0">
                <a:solidFill>
                  <a:srgbClr val="FF0000"/>
                </a:solidFill>
              </a:rPr>
              <a:t> Carta  1215 (Orijinal Metin)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547664" y="5805264"/>
            <a:ext cx="29803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</a:rPr>
              <a:t>Magna</a:t>
            </a:r>
            <a:r>
              <a:rPr lang="tr-TR" sz="1600" b="1" dirty="0">
                <a:solidFill>
                  <a:srgbClr val="FF0000"/>
                </a:solidFill>
              </a:rPr>
              <a:t> Carta (1215) – 06.12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188640"/>
            <a:ext cx="871296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YÜZYIL SAVAŞLARI (1337-1431)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İngiltere’nini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hak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iddia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Başlangıçta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Ardından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başarılı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çekilmek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http://icdn.posta.com.tr/editor/FG800xNULL/2011/02/13/fft26_mf50107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412776"/>
            <a:ext cx="4734694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5" name="Picture 5" descr="http://img.webme.com/pic/g/gizliilimler/yuzyil_savasla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3362773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gs.littlewhitelies.co.uk/uploads/2010/05/kingdom-of-heav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79512" y="260648"/>
            <a:ext cx="53285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600" dirty="0">
                <a:solidFill>
                  <a:srgbClr val="FF0000"/>
                </a:solidFill>
                <a:latin typeface="Algerian" pitchFamily="82" charset="0"/>
              </a:rPr>
              <a:t>‘’KONULARI TEKRAR ETMEYİ UNUTMAYIN’’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827584" y="4509120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</a:p>
          <a:p>
            <a:pPr algn="ctr"/>
            <a:r>
              <a:rPr lang="tr-TR" sz="3200" dirty="0">
                <a:solidFill>
                  <a:srgbClr val="FF0000"/>
                </a:solidFill>
                <a:latin typeface="Algerian" pitchFamily="82" charset="0"/>
              </a:rPr>
              <a:t>HÜSEYİN BORA ÇELİK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avimler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140" y="0"/>
            <a:ext cx="917814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tın ehlilestirilmesi ve uzak yerlere goc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2808312" cy="1827000"/>
          </a:xfrm>
          <a:prstGeom prst="rect">
            <a:avLst/>
          </a:prstGeom>
          <a:noFill/>
        </p:spPr>
      </p:pic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2204864"/>
            <a:ext cx="3491880" cy="46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100" dirty="0"/>
              <a:t>ROMA İMPARATORLUĞU PARÇALANMIŞ ve </a:t>
            </a:r>
          </a:p>
          <a:p>
            <a:pPr>
              <a:spcBef>
                <a:spcPct val="20000"/>
              </a:spcBef>
            </a:pPr>
            <a:r>
              <a:rPr lang="tr-TR" sz="1100" dirty="0"/>
              <a:t>BİR SÜRE SONRA BATI ROMA YIKILMIŞTIR.</a:t>
            </a:r>
          </a:p>
        </p:txBody>
      </p:sp>
      <p:pic>
        <p:nvPicPr>
          <p:cNvPr id="4" name="Picture 3" descr="kavimler go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80928"/>
            <a:ext cx="2808312" cy="2088232"/>
          </a:xfrm>
          <a:prstGeom prst="rect">
            <a:avLst/>
          </a:prstGeom>
          <a:noFill/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79512" y="4797152"/>
            <a:ext cx="28083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200" dirty="0"/>
              <a:t>BUGÜNKÜ AVRUPA TOPLULUKLARI OLUŞMUŞTUR.</a:t>
            </a:r>
          </a:p>
        </p:txBody>
      </p:sp>
      <p:pic>
        <p:nvPicPr>
          <p:cNvPr id="6" name="Picture 7" descr="StPhilippus%20Ha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76672"/>
            <a:ext cx="936104" cy="1329450"/>
          </a:xfrm>
          <a:prstGeom prst="rect">
            <a:avLst/>
          </a:prstGeom>
          <a:noFill/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3419872" y="1916832"/>
            <a:ext cx="1944215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200" dirty="0"/>
              <a:t>ROMA TOPRAKLARINA YAYILAN GERMENLER, </a:t>
            </a:r>
          </a:p>
          <a:p>
            <a:pPr>
              <a:spcBef>
                <a:spcPct val="20000"/>
              </a:spcBef>
            </a:pPr>
            <a:r>
              <a:rPr lang="tr-TR" sz="1200" dirty="0"/>
              <a:t>HIRİSTİYANLIĞI KABUL ETMİŞLERDİR.                           </a:t>
            </a:r>
          </a:p>
        </p:txBody>
      </p:sp>
      <p:pic>
        <p:nvPicPr>
          <p:cNvPr id="8" name="Picture 4" descr="DEREBE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76672"/>
            <a:ext cx="2520280" cy="1728192"/>
          </a:xfrm>
          <a:prstGeom prst="rect">
            <a:avLst/>
          </a:prstGeom>
          <a:noFill/>
        </p:spPr>
      </p:pic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6300192" y="2276872"/>
            <a:ext cx="21237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200" dirty="0"/>
              <a:t>DEREBEYLİK SİSTEMİNİN TEMELİ ATILMIŞTIR.</a:t>
            </a:r>
          </a:p>
        </p:txBody>
      </p:sp>
      <p:pic>
        <p:nvPicPr>
          <p:cNvPr id="10" name="Picture 6" descr="orta cag sinifli toplum yapis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924944"/>
            <a:ext cx="2520280" cy="1808163"/>
          </a:xfrm>
          <a:prstGeom prst="rect">
            <a:avLst/>
          </a:prstGeom>
          <a:noFill/>
        </p:spPr>
      </p:pic>
      <p:pic>
        <p:nvPicPr>
          <p:cNvPr id="11" name="Picture 8" descr="Jurt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2924944"/>
            <a:ext cx="2736304" cy="1800200"/>
          </a:xfrm>
          <a:prstGeom prst="rect">
            <a:avLst/>
          </a:prstGeom>
          <a:noFill/>
        </p:spPr>
      </p:pic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419872" y="6396335"/>
            <a:ext cx="21237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200" dirty="0"/>
              <a:t>KATOLİK KİLİSESİ ETKİNLİĞİNİ ARTIRMIŞTIR.</a:t>
            </a:r>
          </a:p>
        </p:txBody>
      </p:sp>
      <p:pic>
        <p:nvPicPr>
          <p:cNvPr id="13" name="Picture 5" descr="papa tac giydiriyo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4941168"/>
            <a:ext cx="2376264" cy="1346109"/>
          </a:xfrm>
          <a:prstGeom prst="rect">
            <a:avLst/>
          </a:prstGeom>
          <a:noFill/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796137" y="4725144"/>
            <a:ext cx="2880319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200" dirty="0"/>
              <a:t>AVRUPA KÜLTÜRÜ İLE HUN – BOZKIR  </a:t>
            </a:r>
          </a:p>
          <a:p>
            <a:pPr>
              <a:spcBef>
                <a:spcPct val="20000"/>
              </a:spcBef>
            </a:pPr>
            <a:r>
              <a:rPr lang="tr-TR" sz="1200" dirty="0"/>
              <a:t>KÜLTÜRÜ KAYNAŞMIŞTIR.</a:t>
            </a: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843808" y="0"/>
            <a:ext cx="3187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400" b="1" dirty="0">
                <a:solidFill>
                  <a:srgbClr val="FF3300"/>
                </a:solidFill>
              </a:rPr>
              <a:t>KAVİMLER GÖÇÜNÜN SONUÇLARI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195736" y="0"/>
            <a:ext cx="47525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tr-TR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Roma İmparatorluğunun parçalanması ,Bizans’ın yıllara göre büyümesi </a:t>
            </a:r>
          </a:p>
          <a:p>
            <a:pPr algn="ctr"/>
            <a:r>
              <a:rPr lang="tr-TR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ve </a:t>
            </a:r>
          </a:p>
          <a:p>
            <a:pPr algn="ctr"/>
            <a:r>
              <a:rPr lang="tr-TR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toprak kaybı</a:t>
            </a:r>
          </a:p>
        </p:txBody>
      </p:sp>
      <p:pic>
        <p:nvPicPr>
          <p:cNvPr id="3" name="Picture 4" descr="Byzantine_Empire_animated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2"/>
            <a:ext cx="9144000" cy="5805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0"/>
            <a:ext cx="853345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Avrupa’daki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devletlerin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durumu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Germenlerin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kolu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Franklar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Kavimler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Göçü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sonrası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Frank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Krallığı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Anglosaksonlar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İngiltere’de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yedi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küçük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İspanya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İspanya’da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Kastilya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Argon 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Krallıkları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Endülüs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Emevileri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bulunuyordu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Ceneviz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Napoli,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Floransa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siteler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vardı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Moskova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Krallığı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küçük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knezler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Ortaçağ’da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güçlü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kralların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derebeyliklerin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(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almasıdır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İlkçağ’da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kolonicilik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faaliyetleri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Ortaçağ’da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etmiştir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Akdeniz’de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Ceneviz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Karadeniz’de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koloniler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kurmuşlardır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Baharat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Yolları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üzerinden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devletlerin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kontrolüne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girmiştir</a:t>
            </a:r>
            <a:r>
              <a:rPr kumimoji="0" lang="de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 descr="http://img.webme.com/pic/g/gizliilimler/kavimler_goc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9144000" cy="4149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173251"/>
            <a:ext cx="864096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FEODALİTE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Kavimler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Göçü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Roma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nun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parçalanması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Roma’nın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karışıklıklara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uğramış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otorite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boşluğu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güvensizlik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yaratmıştır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karışıklıklar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kuvvetli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kişilerin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himayesine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girmişlerdir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Böylelikle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asillerin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nüfuzları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artarken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otoritesi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zayıfladı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Asiller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himayesine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kişilere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dağıttılar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rejimi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http://www.toplumdusmani.net/sozluk_resim/pics/623/1315407056_f030f771c7603304309cd8b4e51b8ec6_8256443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8784976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170056"/>
            <a:ext cx="460851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Özellikleri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çeşitli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bölgeleri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farklı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senyörlerin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altındadır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bölündüğünden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anlayışı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yoktur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Derebeyler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hem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toprağın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hem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işleyen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hak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sahibidir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Derebeylerin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şatosu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yaşam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şatonun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kapalı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kapalı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sistem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geçerliydi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sorunu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derebeylikler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yapılamazdı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bütün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boyunca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15.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surların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yıkılabilmesi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barutun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ateşli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silahlarda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kullanılabilmesi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burjuvazinin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zenginleşmesi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dayalı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zayıflatmıştır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göstergesi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değil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değerli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madenler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7" name="Picture 5" descr="http://clio-cr.clionautes.org/IMG/jpg/la-feodal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76672"/>
            <a:ext cx="3854940" cy="6003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9512" y="425570"/>
            <a:ext cx="4464496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KİLİSE VE PAPALIK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Hıristiyanlığın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kurucusu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Hz.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havarilerinin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vekili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sayılan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Roma’da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oturan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liderlerine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“Papa”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Papalar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menfaatlerine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yönetmeye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Ellerindeki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endülüjans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afaroz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enterdi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etkinleşmişlerdir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Aforoz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kişinin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Papalık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çıkarılmasıdır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aforoz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edilebilir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kimse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itaat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etmezdi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Papa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enterdi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ettiğinde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o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nikah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vaftiz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cenaze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yapılamazdı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Hiçbir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ülkesinin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düşmesini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istemediğinden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Papa,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üstünde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http://blogs.hisarschool.k12.tr/selinkucukoglu/files/2013/12/pa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692697"/>
            <a:ext cx="3960440" cy="4900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186</TotalTime>
  <Words>1086</Words>
  <PresentationFormat>Ekran Gösterisi (4:3)</PresentationFormat>
  <Paragraphs>89</Paragraphs>
  <Slides>22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30" baseType="lpstr">
      <vt:lpstr>Algerian</vt:lpstr>
      <vt:lpstr>Arial</vt:lpstr>
      <vt:lpstr>Comic Sans MS</vt:lpstr>
      <vt:lpstr>Lucida Sans Unicode</vt:lpstr>
      <vt:lpstr>Verdana</vt:lpstr>
      <vt:lpstr>Wingdings 2</vt:lpstr>
      <vt:lpstr>Wingdings 3</vt:lpstr>
      <vt:lpstr>Kalabalık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2014-05-21T10:28:40Z</dcterms:created>
  <dcterms:modified xsi:type="dcterms:W3CDTF">2021-05-03T12:01:46Z</dcterms:modified>
  <cp:category>https://www.sorubak.com</cp:category>
</cp:coreProperties>
</file>