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68" r:id="rId2"/>
    <p:sldId id="257" r:id="rId3"/>
    <p:sldId id="258" r:id="rId4"/>
    <p:sldId id="259" r:id="rId5"/>
    <p:sldId id="260" r:id="rId6"/>
    <p:sldId id="267" r:id="rId7"/>
    <p:sldId id="263" r:id="rId8"/>
    <p:sldId id="261" r:id="rId9"/>
    <p:sldId id="262" r:id="rId10"/>
    <p:sldId id="264" r:id="rId11"/>
    <p:sldId id="265" r:id="rId12"/>
    <p:sldId id="266" r:id="rId13"/>
    <p:sldId id="269" r:id="rId1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588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/>
              <a:t>Asıl metin stillerini düzenlemek için tıklatın</a:t>
            </a:r>
          </a:p>
          <a:p>
            <a:pPr lvl="1" eaLnBrk="1" latinLnBrk="0" hangingPunct="1"/>
            <a:r>
              <a:rPr lang="tr-TR"/>
              <a:t>İkinci düzey</a:t>
            </a:r>
          </a:p>
          <a:p>
            <a:pPr lvl="2" eaLnBrk="1" latinLnBrk="0" hangingPunct="1"/>
            <a:r>
              <a:rPr lang="tr-TR"/>
              <a:t>Üçüncü düzey</a:t>
            </a:r>
          </a:p>
          <a:p>
            <a:pPr lvl="3" eaLnBrk="1" latinLnBrk="0" hangingPunct="1"/>
            <a:r>
              <a:rPr lang="tr-TR"/>
              <a:t>Dördüncü düzey</a:t>
            </a:r>
          </a:p>
          <a:p>
            <a:pPr lvl="4" eaLnBrk="1" latinLnBrk="0" hangingPunct="1"/>
            <a:r>
              <a:rPr lang="tr-TR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/>
              <a:t>Asıl metin stillerini düzenlemek için tıklatın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/>
              <a:t>Asıl metin stillerini düzenlemek için tıklatın</a:t>
            </a:r>
          </a:p>
          <a:p>
            <a:pPr lvl="1" eaLnBrk="1" latinLnBrk="0" hangingPunct="1"/>
            <a:r>
              <a:rPr kumimoji="0" lang="tr-TR"/>
              <a:t>İkinci düzey</a:t>
            </a:r>
          </a:p>
          <a:p>
            <a:pPr lvl="2" eaLnBrk="1" latinLnBrk="0" hangingPunct="1"/>
            <a:r>
              <a:rPr kumimoji="0" lang="tr-TR"/>
              <a:t>Üçüncü düzey</a:t>
            </a:r>
          </a:p>
          <a:p>
            <a:pPr lvl="3" eaLnBrk="1" latinLnBrk="0" hangingPunct="1"/>
            <a:r>
              <a:rPr kumimoji="0" lang="tr-TR"/>
              <a:t>Dördüncü düzey</a:t>
            </a:r>
          </a:p>
          <a:p>
            <a:pPr lvl="4" eaLnBrk="1" latinLnBrk="0" hangingPunct="1"/>
            <a:r>
              <a:rPr kumimoji="0" lang="tr-TR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F076F7C-E2D8-468B-95DD-8A5587EABAED}" type="datetimeFigureOut">
              <a:rPr lang="tr-TR" smtClean="0"/>
              <a:pPr/>
              <a:t>3.05.2021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E99BF7E4-000F-4B7A-BCDC-0ABE089134CB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http://img03.blogcu.com/images/s/e/r/serdarbukulmez/osmanli_denizcilik_206_1255722284.jpg" TargetMode="External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http://www.gezi.in/images/geziresimleri/buyuk/621689alanya_kalesi_deniz_yandan.jpg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tr.wikipedia.org/wiki/M%C3%BCsl%C3%BCman" TargetMode="External"/><Relationship Id="rId13" Type="http://schemas.openxmlformats.org/officeDocument/2006/relationships/hyperlink" Target="http://tr.wikipedia.org/wiki/L%C3%BCbnan" TargetMode="External"/><Relationship Id="rId3" Type="http://schemas.openxmlformats.org/officeDocument/2006/relationships/hyperlink" Target="http://tr.wikipedia.org/wiki/1096" TargetMode="External"/><Relationship Id="rId7" Type="http://schemas.openxmlformats.org/officeDocument/2006/relationships/hyperlink" Target="http://tr.wikipedia.org/wiki/Avrupa" TargetMode="External"/><Relationship Id="rId12" Type="http://schemas.openxmlformats.org/officeDocument/2006/relationships/hyperlink" Target="http://tr.wikipedia.org/wiki/Suriye" TargetMode="External"/><Relationship Id="rId17" Type="http://schemas.openxmlformats.org/officeDocument/2006/relationships/image" Target="../media/image15.png"/><Relationship Id="rId2" Type="http://schemas.openxmlformats.org/officeDocument/2006/relationships/image" Target="../media/image13.jpeg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tr.wikipedia.org/wiki/H%C4%B1ristiyanl%C4%B1k" TargetMode="External"/><Relationship Id="rId11" Type="http://schemas.openxmlformats.org/officeDocument/2006/relationships/hyperlink" Target="http://tr.wikipedia.org/wiki/Antakya" TargetMode="External"/><Relationship Id="rId5" Type="http://schemas.openxmlformats.org/officeDocument/2006/relationships/hyperlink" Target="http://tr.wikipedia.org/wiki/Ha%C3%A7l%C4%B1_Seferleri" TargetMode="External"/><Relationship Id="rId15" Type="http://schemas.openxmlformats.org/officeDocument/2006/relationships/hyperlink" Target="http://tr.wikipedia.org/wiki/Kud%C3%BCs" TargetMode="External"/><Relationship Id="rId10" Type="http://schemas.openxmlformats.org/officeDocument/2006/relationships/hyperlink" Target="http://tr.wikipedia.org/wiki/K%C4%B1l%C4%B1%C3%A7_Arslan" TargetMode="External"/><Relationship Id="rId4" Type="http://schemas.openxmlformats.org/officeDocument/2006/relationships/hyperlink" Target="http://tr.wikipedia.org/wiki/1099" TargetMode="External"/><Relationship Id="rId9" Type="http://schemas.openxmlformats.org/officeDocument/2006/relationships/hyperlink" Target="http://tr.wikipedia.org/wiki/Anadolu_Sel%C3%A7uklu_Devleti" TargetMode="External"/><Relationship Id="rId14" Type="http://schemas.openxmlformats.org/officeDocument/2006/relationships/hyperlink" Target="http://tr.wikipedia.org/wiki/Filistin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resimarama.net/wp-content/uploads/2012/12/05134-Hun-atl%C4%B1s%C4%B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2 Metin kutusu"/>
          <p:cNvSpPr txBox="1"/>
          <p:nvPr/>
        </p:nvSpPr>
        <p:spPr>
          <a:xfrm>
            <a:off x="5796136" y="116632"/>
            <a:ext cx="3347864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4400" b="1" dirty="0">
                <a:solidFill>
                  <a:srgbClr val="FF0000"/>
                </a:solidFill>
                <a:latin typeface="Castellar" pitchFamily="18" charset="0"/>
              </a:rPr>
              <a:t>TÜRKİYE  TARİHİ</a:t>
            </a:r>
          </a:p>
        </p:txBody>
      </p:sp>
      <p:sp>
        <p:nvSpPr>
          <p:cNvPr id="4" name="3 Metin kutusu"/>
          <p:cNvSpPr txBox="1"/>
          <p:nvPr/>
        </p:nvSpPr>
        <p:spPr>
          <a:xfrm rot="20302778">
            <a:off x="-118019" y="520608"/>
            <a:ext cx="32496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tr-TR" sz="2000" b="1" dirty="0">
                <a:solidFill>
                  <a:srgbClr val="FF0000"/>
                </a:solidFill>
                <a:latin typeface="Castellar" pitchFamily="18" charset="0"/>
              </a:rPr>
              <a:t>TARİH ÖĞRETMENİ:</a:t>
            </a:r>
          </a:p>
          <a:p>
            <a:pPr algn="ctr"/>
            <a:r>
              <a:rPr lang="tr-TR" sz="2000" b="1" dirty="0">
                <a:solidFill>
                  <a:srgbClr val="FF0000"/>
                </a:solidFill>
                <a:latin typeface="Castellar" pitchFamily="18" charset="0"/>
              </a:rPr>
              <a:t>HÜSEYİN BORA ÇELİK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179512" y="137537"/>
            <a:ext cx="51845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Yükselme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(1204-1243)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Gıyaseddin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Keyhüsrev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(1204-1211)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1207'de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Bizans'a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ait Antalya'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fethetti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Akdeniz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kıyısına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ulaştı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2" name="Picture 2" descr="http://img03.blogcu.com/images/s/e/r/serdarbukulmez/osmanli_denizcilik_206_1255722284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580112" y="260648"/>
            <a:ext cx="3240360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tr-TR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179512" y="1679902"/>
            <a:ext cx="5184576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Antalya’da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donanması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oluşturuldu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Venedik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ile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uluslararası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anlaşması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-Trabzon Pontus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Devleti'yle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İpek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ticaretinin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devamını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sağladı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-I.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Gıyaseddin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Keyhüsrev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İznik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Devleti'yle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yaptığı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Alaşehir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İzzeddin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Keykavus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(1211-1220)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-1214'te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Sinop'u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fethetti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Böylece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Karadeniz'e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ulaşılmış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Karadeniz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kıyılarının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Türkleştirilmesine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başlandı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Kıbrıs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ticaret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antlaşması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imzalandı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7" name="Picture 7" descr="http://www.dersizlesene.com/var/article/images/article_6ef57a42040e31243a8250f5eaabc005_5972348facff67ff481df4f03790072b12728644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60032" y="3356992"/>
            <a:ext cx="3960440" cy="324036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0489" name="Picture 9" descr="http://2.bp.blogspot.com/-10W-e9BdUDc/Un6uw_WS4aI/AAAAAAAAD_0/OXDMfXP9cBo/s1600/selcuklu-devleti-tarihi+Bilgiozetim.com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27584" y="4941168"/>
            <a:ext cx="3024336" cy="172819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179512" y="188640"/>
            <a:ext cx="4752528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Alaaddin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Keykubad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(1220-1237)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parlak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yaşandı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Orta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Asya'daki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egemenliğinden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kaçan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Türkmenler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Anadolu'nun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Türkleşmesi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sürecini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tamamladılar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Boyu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gelmiştir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1506" name="Picture 2" descr="http://www.gezi.in/images/geziresimleri/buyuk/621689alanya_kalesi_deniz_yandan.jpg"/>
          <p:cNvPicPr>
            <a:picLocks noChangeAspect="1" noChangeArrowheads="1"/>
          </p:cNvPicPr>
          <p:nvPr/>
        </p:nvPicPr>
        <p:blipFill>
          <a:blip r:embed="rId2" r:link="rId3" cstate="print"/>
          <a:srcRect/>
          <a:stretch>
            <a:fillRect/>
          </a:stretch>
        </p:blipFill>
        <p:spPr bwMode="auto">
          <a:xfrm>
            <a:off x="5148064" y="188640"/>
            <a:ext cx="3744416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3 Dikdörtgen"/>
          <p:cNvSpPr/>
          <p:nvPr/>
        </p:nvSpPr>
        <p:spPr>
          <a:xfrm>
            <a:off x="6300192" y="3212976"/>
            <a:ext cx="1449436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de-DE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Kızıl</a:t>
            </a:r>
            <a:r>
              <a:rPr lang="de-DE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Kule /</a:t>
            </a:r>
            <a:r>
              <a:rPr lang="de-DE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Alanya</a:t>
            </a:r>
            <a:endParaRPr lang="tr-TR" sz="1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251520" y="2327974"/>
            <a:ext cx="468052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-1227'de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Kırım'ın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Suğdak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limanına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düzenlenen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İpek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Yolu'na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Slavlar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bölgeden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uzaklaştırıldı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tarihinin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denizaşırı</a:t>
            </a:r>
            <a:r>
              <a:rPr kumimoji="0" lang="de-DE" sz="1600" b="0" i="0" u="sng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sng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saldıran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Harzemşahlar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Yassıçemen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Savaşı'nda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yenilgiye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uğratıldı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.(1230)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Harzemşah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yıkıldığından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İran'ı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almış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İlhanlılarla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Anadolu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gelmiştir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8" name="Picture 4" descr="6613be87bd618a408e7fb8f9f5e703b4_12725645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148064" y="3645024"/>
            <a:ext cx="3744416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6516216" y="6581001"/>
            <a:ext cx="1187624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Sultan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Hanı</a:t>
            </a:r>
            <a:endParaRPr kumimoji="0" lang="en-US" sz="12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8" name="7 Tablo"/>
          <p:cNvGraphicFramePr>
            <a:graphicFrameLocks noGrp="1"/>
          </p:cNvGraphicFramePr>
          <p:nvPr/>
        </p:nvGraphicFramePr>
        <p:xfrm>
          <a:off x="251520" y="4581128"/>
          <a:ext cx="4608512" cy="1152128"/>
        </p:xfrm>
        <a:graphic>
          <a:graphicData uri="http://schemas.openxmlformats.org/drawingml/2006/table">
            <a:tbl>
              <a:tblPr/>
              <a:tblGrid>
                <a:gridCol w="46085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u="sng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</a:t>
                      </a:r>
                      <a:r>
                        <a:rPr lang="de-DE" sz="1600" b="1" u="none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:</a:t>
                      </a:r>
                      <a:r>
                        <a:rPr lang="tr-TR" sz="1600" b="1" u="none" baseline="0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Alaaddin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Keykubad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yerli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yabancı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tüccarlara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devlet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sigortası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uygulamasını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başlattı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yolların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güvenliğini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sağladı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Böylece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Anadolu'da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iç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dış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ticaretin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gelişmesine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uygun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ortam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hazırladı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251520" y="5733256"/>
            <a:ext cx="46085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Alaaddin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Keykubad'ın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1237'de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öldürülmesi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henüz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çok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genç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Gıyaseddin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Keyhüsrev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179512" y="34752"/>
            <a:ext cx="44644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Gıyaseddin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Keyhüsrev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(1237- 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?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Gıyaseddin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Keyhüsrev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döneminde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dağılma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süreci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Babai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(Baba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İshak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ayaklanması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179512" y="1124744"/>
            <a:ext cx="428396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sng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UYARI: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Ayaklanma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güneydoğudaki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Türkmenlerin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katıldığı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dinsel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görünümlü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toplumsal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nitelikli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ayaklanmadır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323528" y="2564904"/>
          <a:ext cx="4032448" cy="1219200"/>
        </p:xfrm>
        <a:graphic>
          <a:graphicData uri="http://schemas.openxmlformats.org/drawingml/2006/table">
            <a:tbl>
              <a:tblPr/>
              <a:tblGrid>
                <a:gridCol w="40324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en-US" sz="1600" b="1" u="sng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UYARI:</a:t>
                      </a:r>
                      <a:r>
                        <a:rPr lang="en-US" sz="1600" b="1" u="none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Böylece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Anadolu'da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Moğol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baskı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sömürüsü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dönemi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başladı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Güvenlik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ve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ticaret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bozuldu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Anadolu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Selçuklu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Devleti'nden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umudu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kesen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Türkmenler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,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kendi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beyliklerini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kurmaya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başladılar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.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Anadolu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Türk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Birliği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en-US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bozuldu</a:t>
                      </a:r>
                      <a:r>
                        <a:rPr lang="en-US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251520" y="1916832"/>
            <a:ext cx="41044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1243’te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Kösedağ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Savaşı’nda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Moğollar’a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İlhanlılar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yenildi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535" name="Rectangle 7"/>
          <p:cNvSpPr>
            <a:spLocks noChangeArrowheads="1"/>
          </p:cNvSpPr>
          <p:nvPr/>
        </p:nvSpPr>
        <p:spPr bwMode="auto">
          <a:xfrm>
            <a:off x="323528" y="3861048"/>
            <a:ext cx="4392488" cy="28007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Devleti'nin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Dağılma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Nedenleri</a:t>
            </a: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Hükümdar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adamlarının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yetersiz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kötü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niyetli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Türkmenlerin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tanımaktan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vazgeçmesi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durumda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ailesinin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Fars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kültürünü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benimsemesi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Moğolların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egemenliğine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tepkisiz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kalması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etkili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olmuştur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-II.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Mesut'un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1308'de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ölümüyle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en-US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537" name="Picture 9" descr="http://www.vitaminegitim.com/EXTERNAL/BASE_URL/VIT_LO/UPLOADS/f145bc12015172370f0c15a49b61f87b/images/ac208c5c4fea3cd51f03a3fc353c16fb.jpg?x=670&amp;y=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60648"/>
            <a:ext cx="424847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2539" name="Picture 11" descr="http://www.dincarslan.net/wp-content/uploads/tah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6056" y="3645024"/>
            <a:ext cx="3888432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10 Metin kutusu"/>
          <p:cNvSpPr txBox="1"/>
          <p:nvPr/>
        </p:nvSpPr>
        <p:spPr>
          <a:xfrm>
            <a:off x="6012160" y="3284984"/>
            <a:ext cx="171874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Kösedağ</a:t>
            </a:r>
            <a:r>
              <a:rPr lang="tr-TR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Savaşı  -  1243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4" name="Picture 4" descr="http://zfdesign.com/images/works/148/09092013085747_522d635b742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5" name="4 Metin kutusu"/>
          <p:cNvSpPr txBox="1"/>
          <p:nvPr/>
        </p:nvSpPr>
        <p:spPr>
          <a:xfrm>
            <a:off x="1475656" y="2564904"/>
            <a:ext cx="449193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Castellar" pitchFamily="18" charset="0"/>
              </a:rPr>
              <a:t>‘’KONULARI MUTLAKA TEKRAR EDİN’’</a:t>
            </a:r>
          </a:p>
        </p:txBody>
      </p:sp>
      <p:pic>
        <p:nvPicPr>
          <p:cNvPr id="25606" name="Picture 6" descr="http://sr.photos3.fotosearch.com/bthumb/IMZ/IMZ012/cof045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887669">
            <a:off x="3610201" y="1910519"/>
            <a:ext cx="622105" cy="5452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6 Metin kutusu"/>
          <p:cNvSpPr txBox="1"/>
          <p:nvPr/>
        </p:nvSpPr>
        <p:spPr>
          <a:xfrm>
            <a:off x="2987824" y="4149080"/>
            <a:ext cx="367240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b="1" dirty="0">
                <a:solidFill>
                  <a:srgbClr val="FF0000"/>
                </a:solidFill>
                <a:latin typeface="Modern No. 20" pitchFamily="18" charset="0"/>
              </a:rPr>
              <a:t>TARİH </a:t>
            </a:r>
            <a:r>
              <a:rPr lang="tr-TR" sz="2400" b="1" dirty="0" err="1">
                <a:solidFill>
                  <a:srgbClr val="FF0000"/>
                </a:solidFill>
                <a:latin typeface="Modern No. 20" pitchFamily="18" charset="0"/>
              </a:rPr>
              <a:t>ÖĞRETMENi</a:t>
            </a:r>
            <a:r>
              <a:rPr lang="tr-TR" sz="2400" b="1" dirty="0">
                <a:solidFill>
                  <a:srgbClr val="FF0000"/>
                </a:solidFill>
                <a:latin typeface="Modern No. 20" pitchFamily="18" charset="0"/>
              </a:rPr>
              <a:t> : HÜSEYİN BORA  ÇELİK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1"/>
          <p:cNvSpPr>
            <a:spLocks noChangeArrowheads="1"/>
          </p:cNvSpPr>
          <p:nvPr/>
        </p:nvSpPr>
        <p:spPr bwMode="auto">
          <a:xfrm>
            <a:off x="4572000" y="130324"/>
            <a:ext cx="4572000" cy="3323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TÜRKİYE TARİHİ (11.-13.</a:t>
            </a:r>
            <a:r>
              <a:rPr kumimoji="0" lang="fr-FR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yy</a:t>
            </a:r>
            <a:r>
              <a:rPr kumimoji="0" lang="fr-FR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tr-TR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Akınlar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Fetih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(1015-1077)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B.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(Türkiye)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(1077-1308)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C.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(1243-1515)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D.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Osmanlı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(1299-1920)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E.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(23 Nisan 1920-...)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daha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1015’te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akınlar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düzenle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meye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-1018'de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Çağrı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Bey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Anadolu'ya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keşif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Planlı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akınları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1040'ta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Tuğrul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Bey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başlattı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Alparslan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Malazgirt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zaferiyle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fetih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Türkleştirme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süreci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0179" name="Picture 3" descr="http://www.deretepe.net/wp-content/uploads/Turkiye-Turizm-Haritasi-Buyuk-Bo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404664"/>
            <a:ext cx="4248472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cxnSp>
        <p:nvCxnSpPr>
          <p:cNvPr id="5" name="4 Düz Bağlayıcı"/>
          <p:cNvCxnSpPr/>
          <p:nvPr/>
        </p:nvCxnSpPr>
        <p:spPr>
          <a:xfrm>
            <a:off x="4499992" y="3717032"/>
            <a:ext cx="446449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0" y="3429000"/>
            <a:ext cx="46085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MALAZGİRT SAVAŞI’NDAN SONRA ANADOLU’DA KURULAN İLK TÜRK DEVLET VE BEYLİKLERİ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50181" name="Picture 5" descr="beylik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861048"/>
            <a:ext cx="4104456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0182" name="Rectangle 6"/>
          <p:cNvSpPr>
            <a:spLocks noChangeArrowheads="1"/>
          </p:cNvSpPr>
          <p:nvPr/>
        </p:nvSpPr>
        <p:spPr bwMode="auto">
          <a:xfrm>
            <a:off x="0" y="4149080"/>
            <a:ext cx="486003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1.DANİŞMENTLİLER (1080-1178)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Danişment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Ahmet Gazi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Sivas’tır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A.Selçukluları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işbirliği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yapıp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ayrıca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Ermenilerle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Kayseri,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Sivas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Mal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beyliğe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2.Kılıçarslan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verdi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destanı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Danişmentname’dir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Yağıbasan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Medreseleri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Kayseri Ulu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Camii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eserleridir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2"/>
          <p:cNvSpPr>
            <a:spLocks noChangeArrowheads="1"/>
          </p:cNvSpPr>
          <p:nvPr/>
        </p:nvSpPr>
        <p:spPr bwMode="auto">
          <a:xfrm>
            <a:off x="4644008" y="260648"/>
            <a:ext cx="43204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     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2.SALTUKLULAR (1072-1202)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Ebulkasım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Saltuk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4513" name="Picture 1" descr="teps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60648"/>
            <a:ext cx="4392488" cy="237626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4515" name="Rectangle 3"/>
          <p:cNvSpPr>
            <a:spLocks noChangeArrowheads="1"/>
          </p:cNvSpPr>
          <p:nvPr/>
        </p:nvSpPr>
        <p:spPr bwMode="auto">
          <a:xfrm>
            <a:off x="4788024" y="836712"/>
            <a:ext cx="4355976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Erzurum‘dur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Anadolu’daki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Gürcülerle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savaşmışlardır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Rükneddin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Süleyman 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Camii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Tepsi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Minare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Üç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Kümbetler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Mama Hatun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Türbesi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eserleridir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4516" name="Rectangle 4"/>
          <p:cNvSpPr>
            <a:spLocks noChangeArrowheads="1"/>
          </p:cNvSpPr>
          <p:nvPr/>
        </p:nvSpPr>
        <p:spPr bwMode="auto">
          <a:xfrm>
            <a:off x="1187624" y="2780928"/>
            <a:ext cx="2195736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</a:t>
            </a:r>
            <a:r>
              <a:rPr kumimoji="0" lang="tr-TR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Erzurum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Tepsi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Minare</a:t>
            </a:r>
            <a:endParaRPr kumimoji="0" lang="de-DE" sz="1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" name="6 Düz Bağlayıcı"/>
          <p:cNvCxnSpPr/>
          <p:nvPr/>
        </p:nvCxnSpPr>
        <p:spPr>
          <a:xfrm>
            <a:off x="179512" y="3212976"/>
            <a:ext cx="8712968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517" name="Rectangle 5"/>
          <p:cNvSpPr>
            <a:spLocks noChangeArrowheads="1"/>
          </p:cNvSpPr>
          <p:nvPr/>
        </p:nvSpPr>
        <p:spPr bwMode="auto">
          <a:xfrm>
            <a:off x="179512" y="3861048"/>
            <a:ext cx="4896544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      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3.MENGÜCEKLİLER (1080-1228)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Mengücek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Gazi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Erzincan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merkez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Kemah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Divriği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Şebinkarahisar‘da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hüküm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sürdüler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Gürcü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Rum,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Danişmentlilerle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Erzincan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Divriğ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kollarına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ayrıldı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Moğol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istilasından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önce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Devleti’ne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bağlandı</a:t>
            </a:r>
            <a:r>
              <a:rPr kumimoji="0" lang="en-US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Divriği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Ulu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Camii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eseridir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4518" name="Picture 6" descr="p_000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429000"/>
            <a:ext cx="4104456" cy="295232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4519" name="Rectangle 7"/>
          <p:cNvSpPr>
            <a:spLocks noChangeArrowheads="1"/>
          </p:cNvSpPr>
          <p:nvPr/>
        </p:nvSpPr>
        <p:spPr bwMode="auto">
          <a:xfrm>
            <a:off x="4716016" y="6460840"/>
            <a:ext cx="475252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Unesco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Dünya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Mirası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Listesi‘ndeki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Divriği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Ulu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Camii’nin</a:t>
            </a:r>
            <a:r>
              <a:rPr kumimoji="0" lang="de-DE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Kapısı</a:t>
            </a:r>
            <a:endParaRPr kumimoji="0" lang="tr-TR" sz="1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2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Rectangle 1"/>
          <p:cNvSpPr>
            <a:spLocks noChangeArrowheads="1"/>
          </p:cNvSpPr>
          <p:nvPr/>
        </p:nvSpPr>
        <p:spPr bwMode="auto">
          <a:xfrm>
            <a:off x="4644008" y="188640"/>
            <a:ext cx="4248472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4.ARTUKLULAR (1102-1409)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Artuk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Bey’in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oğulları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tarafından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Hasankeyf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(1102-1231),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Mardin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(1108-1409)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Harput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Artukluları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(1112-1234)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olarak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hüküm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sürdüler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38" name="Picture 2" descr="malabadi_koprus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4104456" cy="25922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5539" name="Rectangle 3"/>
          <p:cNvSpPr>
            <a:spLocks noChangeArrowheads="1"/>
          </p:cNvSpPr>
          <p:nvPr/>
        </p:nvSpPr>
        <p:spPr bwMode="auto">
          <a:xfrm>
            <a:off x="899592" y="2852936"/>
            <a:ext cx="3203848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Malabadi</a:t>
            </a:r>
            <a:r>
              <a:rPr kumimoji="0" lang="en-US" sz="12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en-US" sz="12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Köprüsü</a:t>
            </a:r>
            <a:endParaRPr kumimoji="0" lang="en-US" sz="12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5540" name="Rectangle 4"/>
          <p:cNvSpPr>
            <a:spLocks noChangeArrowheads="1"/>
          </p:cNvSpPr>
          <p:nvPr/>
        </p:nvSpPr>
        <p:spPr bwMode="auto">
          <a:xfrm>
            <a:off x="4572000" y="1484784"/>
            <a:ext cx="43204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Batman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ırmağı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bulunan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Malabati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Köprüsü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Mardin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Hatuniye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Medresesi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eserleridir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Sibernetiğin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kurucusu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sayılan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El-Cezeri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bilim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adamıdır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" name="6 Düz Bağlayıcı"/>
          <p:cNvCxnSpPr/>
          <p:nvPr/>
        </p:nvCxnSpPr>
        <p:spPr>
          <a:xfrm>
            <a:off x="539552" y="3501008"/>
            <a:ext cx="82089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541" name="Rectangle 5"/>
          <p:cNvSpPr>
            <a:spLocks noChangeArrowheads="1"/>
          </p:cNvSpPr>
          <p:nvPr/>
        </p:nvSpPr>
        <p:spPr bwMode="auto">
          <a:xfrm>
            <a:off x="4644008" y="3891245"/>
            <a:ext cx="424847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5.ÇAKA BEYLİĞİ (1081-1093)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Çaka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İzmir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çevresinde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kendi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Donanmasıyla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Midilli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Sakız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Rodos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İstanköy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adalarını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geçirdi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İstanbul’u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geçirmek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Peçenek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ittifak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1.Kılıç Arslan,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kışkırtmasıyla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Çaka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Bey’i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öldürtmüştür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Çaka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denizcisidir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5543" name="Picture 7" descr="http://dogutarihi.files.wordpress.com/2010/06/ca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3528" y="3717032"/>
            <a:ext cx="4176464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Rectangle 1"/>
          <p:cNvSpPr>
            <a:spLocks noChangeArrowheads="1"/>
          </p:cNvSpPr>
          <p:nvPr/>
        </p:nvSpPr>
        <p:spPr bwMode="auto">
          <a:xfrm>
            <a:off x="251520" y="1268760"/>
            <a:ext cx="496855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TÜRKİYE (ANADOLU)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 DEVLETİ</a:t>
            </a:r>
            <a:r>
              <a:rPr kumimoji="0" lang="tr-T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(1077-1308)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6563" name="Picture 3" descr="http://portal.maxiguncel.com/wp-content/uploads/2013/12/anadolu-selcuklu-devlet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188640"/>
            <a:ext cx="3744416" cy="28083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251520" y="1844824"/>
            <a:ext cx="4824536" cy="4770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Kuruluş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(1077-1204)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Kuruluş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uzun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sürmesinin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nedeni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Kudüs’ü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geçirmek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başlatılan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Seferleri‘nin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yarattığı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sarsıntıdır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Süleyman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Şah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(1077-1086)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Melikşah'ın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onayıyla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Anadolu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sultanı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İznik'ti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beyliklerini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Anadolu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Devleti'ne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bağlamak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çalıştı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geçirmek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Suriye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Selçukluları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Halep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Savaşı'nı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Kılıçarslan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(1092-1107)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Melikşah'ın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kadar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Anadolu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kimse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çıkarılmadı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sırada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vezir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Ebul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Kasım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yönetti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Melikşah'ın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ölümünden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sonra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Kılıçarslan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Anadolu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tahtına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çıktı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Seferi'dir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de-DE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" name="7 Düz Bağlayıcı"/>
          <p:cNvCxnSpPr/>
          <p:nvPr/>
        </p:nvCxnSpPr>
        <p:spPr>
          <a:xfrm>
            <a:off x="5076056" y="3140968"/>
            <a:ext cx="0" cy="22322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566" name="AutoShape 6" descr="https://encrypted-tbn0.gstatic.com/images?q=tbn:ANd9GcSeRqUSTl6c7paTjSPQWORluJIZ1bJbBHbUq3qXj4wIVTGB3cFiCR17N1sX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6568" name="Picture 8" descr="https://encrypted-tbn0.gstatic.com/images?q=tbn:ANd9GcSeRqUSTl6c7paTjSPQWORluJIZ1bJbBHbUq3qXj4wIVTGB3cFiCR17N1sX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3212976"/>
            <a:ext cx="3744416" cy="331236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6570" name="AutoShape 10" descr="data:image/jpeg;base64,/9j/4AAQSkZJRgABAQAAAQABAAD/2wCEAAkGBhQSEBUUEhQVEhQUFxQXFBQWGBcVGRcUFBUVFxcXGBccHCceGBkmGRoUHzAgJCcpLSwsGB8xNTAqNyYrLikBCQoKBQUFDQUFDSkYEhgpKSkpKSkpKSkpKSkpKSkpKSkpKSkpKSkpKSkpKSkpKSkpKSkpKSkpKSkpKSkpKSkpKf/AABEIAPAA0gMBIgACEQEDEQH/xAAcAAEAAgIDAQAAAAAAAAAAAAAABwgBBgMEBQL/xABFEAACAQMBBgQDBAcECAcAAAABAgMABBEhBQYHEjFBEyJRYTJxgRRCkaEIUmJygrHBI5LR8BUzQ0RTY3OiJDSTo7LC4f/EABQBAQAAAAAAAAAAAAAAAAAAAAD/xAAUEQEAAAAAAAAAAAAAAAAAAAAA/9oADAMBAAIRAxEAPwCcCayDWo8VNsvabMkniOHjkt2X5iePIPsRkH2Jr39hbYS6top4jlJUV19Rkag+4OQfcUHfpSlApSlApSlBg1819GvmgVrPES7uILF7i1bElviUqRlXjTSRHHdeQsfXygjUVs1dPa8sSwSG4ZUh5GEjOQq8jAg5J06Gg1bcLilb7SUJkQ3IHmhY55sdTEfvj26juO9dLiFxeg2fzRRYuLrpyA+SM/8AMYd/2Br64qt05EUp8FyQjnw5FypIU+Vx0KkjB9a7e7qxPeQC5cJEZU8Z2ycJzAtk9dRn8aC125wm+xQtcsXnkQSSE6YaTz8oHQBQQuB6V7VcdvOrqGQhlYAqVIIIOoII0I+VclAr7r4r7oFKUoFKUoFKUoME0Brxt8d41sbKa5bB8NfIv60jeVF+rEfTJ7V1eHN602yrSRyWdolLMepbJBP40GyUpSg0LjipOxLjHZoD/wC8laBwC35EchsJm8shLW5PaT70fsG+Ie4P61SpxPsjLsi7VRkiIvg658IiQj8FIqp6uY2WSJipBDIwOCrKQRr6g4OfrQXXBrNaTwt4gLtK0HOQLmIATp0z2Eij9VvyOR6Vu1ApSlApSlBg1819NUbcSd6Xe5g2VauUmu2UTyL1igYnm5T2YqGPsB+1oG7R7ZWSORrceNyFlGCFV5F6qrnQgHQsMgEEakEVEG+u5e3dpyZlWFIlJ8OBJhyL7n9dvc/QDpU0WFgkMSRRqFSNVRFHZVGAK7FBUTe7cO62aY/tSqPF5uQowcHk5eYEjofMK590+HN5tGN5LZUKI3KS7hPNjOBnroR+NTlxx2D9o2U7gZa2ZZR68vwyfTlbP8Nepwp2B9k2TboRh5F8aT15pfMAfcLyr/DQaRuHuxtzZrBQkM1sTloGnGB6mM48h/I9x3qWjtJFaNHPI8ueRT3ZRzFeboWxk47gEjODjt14+9ewvtdpJECVcjmhcaFJk80bqexDY+maD2K+60nhfvz/AKRtSJcLdQHkuF9TqA4HocH6g+1btQKUpQKUpQKwTWajnjDxGFhb+DAw+1TAhcdYo+hkPoeoX317ahG/HHff7XdC0gbmht2IbHR7jo3zCjyj3LVMnC2IrsezB/4QP4sx/rVUS3Lr98/kPX5mrhbpWHgWFrEescEKn95Y1B/PNB61KUoOO4hDqVYZVgQR6gjBH4VTfbuzTZ3c9s+T4cjIfdVbysPflwR86uZUDfpC7nlZUv418rgRz4HR10jc/NfL/CPWgjHdzeGbZ90k8DeZex+GRD8SsO6n8QR6gVavdHe2HaFss8B0OjofijkAGUb3169wQRVQIW05W6dj6H/D/Patg3J30m2XdeLH5lOFmiJwrrn8iOobt8iQQt3SvI3Z3mhvrdZ7d+ZG6j7yMOqOvZh6fIjIINevQKUpQcVzMERnY4VQWY+iqMk/hVeeFm0ze7yNcyfE4uZAOvKCvIq/IIQPpUz8Rbkx7JvWGh+zygH3ZSv9arzwe2kIds2xY4Vy8R+cqMq/9/LQWnpQUoOK6tVkjaNwGR1ZWU9CrAgg/ME1yKuBgaAaAe1ZpQKGlfMjgAknAAJJ9AOpoK6bB279g3omAIEUt1PBIO3JLKeX+6/KfoasgKpltzapmvJ7gHHiTSSj+KQuv8x+FXHs5+eNH/WVW/vAGg5qUpQKUrXt898oNnWxmmOuojjGjSP2VfT3PQD6UHDv7vxFsy1MsnmkbmWGPvI4H5KNCT2+ZGat7X2xLczvc3Dc8shzr06YGB2VQAAPb2NdnefeeXaFw1zcn2VATyqo1WNPQdyeupJ1NeHI5Y5//MegHtQe9uDsQ3u07eEjmVpA0n/TTzvn5qCPrVv1qGv0e9zzHHJfSLgyjw4M/wDDBy7j5sAB+4fWpmoFKUoGa6W2NkR3MEkMy88cqlWX2PcehBwQexAqLeIXES52TtZcDxrWaKNzC2mCpZGMba8jaA41Bz071ve6W/8AabRTNvIOcDLwt5ZF+a51HupI96Cs2/u5MuzLpony0bZaGXGBIn8gw6Edj7EV4aHnAB+IfD7j9X/D8PTFu97t04No2xhnGnxI4xzRvjR1P9OhGlVa3w3On2bcmKdeuTHIvwyJn4lP8x1H4ZDm3J34n2ZceJCeZGwJYifLIo9fRhrhh0+WQbQ7pb3wbRgE0DZGgdDjnjburjsfQ9CNRVQX84J+8Pi9x+t8/X8fWvR3X3suLCcTWz8rDRlIyrr+q69x+Y6gg0FyaVqO4PEa32nF5D4c6j+0gJ1HbmU/fTPcdO+K26g17iDZmXZd4g1JglwPUqhYD8qqLDKVYMpIZSCpHUEEEH8auxKoIIIyCCCPUHqKqBvvu21hfTW7DyqxMZ/WibVD+GnzBoLLcO9902lZrICBMgCzoPuyY+LH6rdR9R1Braapzu1vPPYzrNbvyMNCOquvdHHdT+XbHWrAbo8brK6VVuGFpN0IkP8AZk/sydB8mwfnQSNSuK3ukkAZHVwehVgwP1FcV/tSKBS00scSju7qg/M0HaqMONu/a2to1pEwM9wpVsHWOBtGJ9Cwyo9iT2rqb78eYIlaOw/8RLqPFIIiT3AODIfwHuehgbaO0pJ5XlmdpJHJLu2pJP8AkadhpQfFpbGWRY1GWdlVfm5AH5kVdW3hCIqjooAHyAxVZeCe65utppKw/srX+1Y9vE6RL8+bzfJDVnQKDNKVovEbinBs1Ci4lumHkhzouRo0pHwr3x1Pt1Aervxv3BsyDxJTzO2RFCCA0jf0Ud27e5wDWHebeefaNwZrhu3lA+CNM6Ig9PzJ611ds7bnvZ2mncySP1J0AUdAB0VQOw/rXQmk7L0H5n1oPmabPsBoB6D/AB9627hlw/fadzghlt4yDNIPTtGp/Xb8hk+metuDw/n2nOFjHLEpHjTEeVB6D1cjov1OlWk3d3fhsbdYLdeSNPqWY9WY/eY+v0oO/aWiRIscahERVVVHQKowAPpXNWpb58S7PZykSvzzY0gjwzn97sg92+gNarwq32utq31zNL/ZwRRqscKfArSOCCT1d+VCMn1OAM0Er0pSgi3j3uubiwW4QZe1Ys2n+xfAf8CEb5BqrpFcMjhkZlZTkMpIIPqCNQauzcQh1KsAysCGU6gggggjuCKq9xS4Zvs2cyRgtaSE+G418Mn/AGTnsfQnqPfIoPQ3Y49XtsAlwFvEHd8rLj/qAeb+IE+9b7JxO2Nta3MF5mHm+7MMcrdmSVchSPU49x2qulZBoN53p4bS22Z7KRb60HmE0JWQxjsJVXOP3uny6Vps0YxzL9R6H/D0/DtXzbXbxsGjZkYdGUlSPkRrX39sYuWY8xPxZ+98/f3oFhtCSCVZYnaORCCrqcEH2NWF4b8a47vlgvSsNxoFfpHMenyRz6dDnT0qu80WNex6H+h964gaC8INR/xa4c/6RgDxAC6hB8POgkTqYifXOoPY+xqNeGnGiW2ZIL1mlt9Ashy0kI7ZPV4x6dR2z0qwttcrIodGDIwBVlIYMp1BBGhGKClVzbNG7I6lHUkMrAggjQgg9DXHVqt++FtrtIc7ZhuMYWdAMn0Ei9HH4EdjUIbxcGdo2xJWL7TGOjwec494/jH4H5nrQaPHMy/CxX5Ej+VYeQk5JJPqTn+dc9xsyWM4eKRCOzIyn8xX3Z7GnlOIoZZD6JG7H8hQdOu/sTYk11OkMCGSRzgKPzLH7qjqSelbvuzwLv7ggzqLSI6kyayY9owc5/eIqdNzNw7bZsfLbqSzf6yV8GR8ep7L+yNKDG4O5kezbNYU8znzTSYxzyEan15R0A9B6k1sjPgV1NsbYitYXmncRxoMszfkAOpJOAANSTVb+IfGKe/5ooc21qdCgPnkH/MYdv2Bp6k0G88SOOSxc1vs5hJJqHudCidsR9nb9roPftA807yuWdmd3OWZiWZmPck6k1xE5rnP9mP2iP7oI/mR+A/IMueUco6n4j9fhHt/Ot43U4XFws20pVsLbr/asscsg/YV/hH7RHyBrRLe8eNuZGKMOjKSCPkRqK+ZrhnYsxLMdSzEkn5k60FhpuMGydnQCCxVphGMKkSlEz3LSPjJPdgGzUdb0ccL67BSJltIz1EWecj3lOv93lqOjWKD7ZyxJJJJySTqSfUmrQ8F91zZ7MQuMSXB8Zx3AYARr/cAPzY1FPCDhc17MtzcLi0jOQGH+vcdFH7APU9DjA74soowKDNKUoFcF9YpNG0cqLIjgqyMAQwPYg1pG0+M9lbXMltcrPDJE3KSYwysNCGUqxPKQQRp0Ndy24v7Kk6XiD99ZE/+SgUEf76fo9nJk2awwck28hxj2jkPb2b+9UQba3euLR+S5hkhbtzqQD+63Rh7gmrXJxE2af8AfrX/ANVB/M1wXe/2yypD3lo691MiOD/DrmgqPilTVvhtrdohilv40nb7KrwDPuTypj3CmocvXQuxjUohPlVm5yB6FuUZ/AUGIZRjDag9fY9mHv8Azr5aAg46+mO+ehFcVe5ulMv221EmAouIDk9h4qZB9sf560EiJ+jzcGyEomH2nl5/s5Ucuevh+JzaP2zjGdPets2zti/2RsvZ1tbQia4dTG/laXkZF5+RUU+Y4La9MIalYV8OvT26UFbNq8WtqM629zKbEiRS8iwtHIo1+JM5ZNc4xrgVwS8aNpQuyJdrcopwsjQIvOPXBUNj56/LpUl768JrvaLM820BjJMcPgYjjHZQQ+enVjnNV82xsx7a4lgk+OJ2RvTKkjI9u9BNfDfae19o30VzdSOtpEJCRgRRuWRlUBFx4hyQcnOMdeldLfnb22dl3txJFI7WksheMsFmjVWxhNcmPHTGgPXWvF4Fz2f27kuEzO2ts5Y8nOASV5OnPjVWOfocV5nGKezO0XS0TlKFhO4Y8jTZ8wROigHIONCc6aZIdi24xbRuJAkt8tpG2cyLArcuASNFUvqdNPWuxsLi5tc4gtibwqWIdoWllZSxILYY4Gv06ZrRt193nvruK2iwGlOOY5woALMxx2CgmrDbj8MrrZrLybQDw5zJbmDysDnOG58q2vX21BoPIne927sGdZYRFdRTgKmsfOYeRmBVz5GwzDU4yO1avtzgBNb2LTrOJZo155IVTAwBlgj82WIGT0GcaY0zYRErE5AUlvhAOfl3/KgpSg5RzHqfhH/2PtXXZs+9ct1LzOx7EnHy7D5YxXDQZxTFdvZcsSyKZ42ljHxIj+GxHs3K2PwqaN0dt7sqAfBWGTT/AM0jza+zHnT66UERbB3Turx+W2geX1IHkH7znCr9TUy7k/o/pGRLtFllYai3QnkH/UfQv+6MD3NSBb7/AOzOUBb21VR0XxUUD5A4xX2/EXZq/wC/W30lQ/yNBsMMCooVVCqoAVQAAFAwAANAAO1fdaXdcY9lJ1u1b2RJX/kmPzrj3f4uWl9dLbWqTyMwYlygVEVRksxLZx0HTqRQbxSsZpQRLxw4ctdRi8tlLTRLyyxqMmSIZIKjuy5OncH2ANeWWrwEVoe9/BuxvnaTla3mbJMkWMMx7vGfKx9xgn1oKtZpmpa2n+jneKx8CeCZe3PzxNj5YYfnXnx/o/7SJ1+zr7mU/wBFNBGlZxUs3XBq32fF4+1b4Kg6RQL55G/VRn6n+HTqSKjPa9xE8jGCPwY9AiFi7ADuzHqx6nAA9Big6NZU4rFKC2nDDfNdo2EbkgzRgRzr3Eij4vkw82fcjtW31Trc/fCfZ1wJrdhno6N8LpnPKw/r1FWH3X4z2F2g55Ray4HNHMeUA/syfCwz64PtQb63SqwcZ9kGLaDTPhXumeQQjBKxJyxRsxGnM5V2x2+ecTTvbxYsrKDnWWK6kJwkMUqMSe5Zl5uRQO5HsAar1xB3zO07z7R4fg4jRAnP4mAnMfi5V6kntQa7bXDRuroxV0IZWBwVZTkEHsQcGvh3yck5J1JPXNfNKCVOBGxy14LlPP4DGOVNARHPGwWQeoDggj0OR3qxy9Kqbw34gnZU0snheOJUCFOfw8EMGDZ5W9x071Nu4/Gi1vudZuSykTzBZJVKMmmqyEKOYHqpHoRnXASNUe8Zt9FstnvGrYnuQY4wOoQ6SSewC6A+rD0NcO9nHGxtUYW7i7m+6qZ5AfVpOmPZcn5darzvJvHNfXDz3Dc8jYGmiqo6Ko7KP6knU0Hlk1ilKDOKxXp7BuLdZR9qjaWE6P4bckig/fQ9Cw9GBB16aESQvA2O7iE+zL5Jom6LKpVgf1WZc4b2KigiXNM1JT/o/wC0wcAQH3Ev+K5r1Nlfo43TN/4i4hiXv4YaVvzCj8/xoIkiiLMAASSQABkkk9AAOutWX4NcOzYW5mnGLmcDKnrFEDkRn9onVvkB2r1Nz+E9js9hJGjSzDpNKeZlONeRQAqfMDPvW6AUClKUCuOeYIrMc4UEnAJOAMnAAJPyAzXJWDQRftj9IOwiyIknuCM4IURqce7kN/21o+3P0ibuQFbaGK3B+82ZnHyzhc/NTW78ReC0d6zT2nLBcHJdTpHKfU4+B/2gMHuO9QbtjcS+tnKzWsy4+8EZ0PydcqfxoPO2rtqa5kMlxI8zn7zsSceg7Aew0rpCvVsd07yZuWK1ncn0if8AM4wB7mpL3R/R+mkKvfuIE7wxkNIw9CwyqfTmPyoIrg2RK8UkyqfCi5Q79FDOQFXPdj6DXAJ6DNdKpG4r7xwFk2fYKiWlqST4fSSfGC2fv8oyvMc5JbUjFaRb7Emd0RYnLykCNeU5Yk4wKDoV9xSlTkdf8/jWZ4eViuhwSMjUHBxkHuK+CtByzIOo6Ht6H0rhrOaxQKUpQK5BLhcevX/D5Vx0oFKyBXPYWTSypGgBd2CqCQMsxwBk6DJwNfWg69dy82TJEsbupCTLzxv911BweU9CQcgjqDXXngZWKspVlJBUjBBBwQQehB0qTuFG2ra5jbZW0FV4pGLWzNoUmbQqrdULdQfXI15sUEXV6WxN5Lizk8S2leF+5U6EejKdGHsQakXezgFdQkvZMLqPXCHCSqPlor/MY+VR3dbr3cTcslrOh9Gicf0oJL2L+kZcoALm3jnx95CYmOnceZfwAredi8erCdlRlnhdiAAU8QFj0AMZYnXT4agvYfDy/unCxWsuD1d1MaD5u2B+GvtU9cOuD8OzsTTET3XZ8eSLI1EYOuf2zr6AUEiA1mlKBSlKBSlKBWOWs0oMctR7xM2tccn2eESxRuMSTqpyynqiP9zTQnr2Hc1IdKCvGwNzGZgttbsx6GQqQB65lbAX5A59ux3LeXZ0eydmTSlla7ljeONz91nUhvDzqMKT5up0+VSpiop304TXm1L7xZ7qKO3Tywoiu7LHnXQ4XnbqTk9uwFBD25G5r7Rk8GNNedOeXP8Aqo9eZiv3tNB74Hesb0WEK3UkMUDQ4lKQuznDKrcoY5GDkAHI9asTYborsywki2fHzTMDh2K8zSt5Vd2OByrnOB2BAGTWucNuFEtsfFv5FmZSGihz4ixsp0csRq3oBoOup6BC+/u6B2fPHGTrJCkpU9ULMylSe58vXTqR2zWr1Lf6RWzpBfxTch8JoEjD/dMiPKzLn1wynX1+dRLQYpWc0zQYr393tzpbyG5lhIJto/EaPUuw5hnlHsvMfflxXg4qZv0ctmyePczch8IxrGJMeUyc4blB7nGpx00z1FBHW42xUur2O3k0WbnTPdWZSEcepV+VsdwCO9cG8G69xYTmOdeR1PlYHIPQhlP4HNTVvpwgm+2rf7NZBIHWRoHPIOdSNUYaYPUqcdTg9q3Hbu5sO1beP7ZCYpQuRqpeJmHmXmUlWXPvrjOhoNCvdyIdv2MV9bskV6UVZ8HCSSoAGWTAyr9CGx0IznQiKN4NzrqzfEtvNHg/EV5kOOhWRcqfxqeOHPDS62VcS4uI5reULlMOrZXOHxqA3brqPpUk4oIy4O753l1F4N5BMSg8l2yELIBgcrk9XHqM574PWTOWs0oMYrNKUClKUClKUClKUClKUClKUClKUGMUArNKDx9592IL+2eC4XKtqCNGR+zoezDJ+eSDkEiqn73bqT7PuWguFwRqjj4ZEzo6HuPzB0NXHBrXt9dz4No25hnGMZMcoxzRv+sD6eo6ED2BAU+pX064JHoa59nWwkmjRmEau6KXOMKGYAsckDABz1HSg97h9uTJtO6ES5WNfNNLjIRP5cx6AH37A1azYexIrS3jggXljjGFGcnUkkk9ySSSfUmurupuxBs+3WC3XCjVmPxO56u57sdPYDAGABXs5oGKAVmlApSlApSlApSlApSlApSlApSlApSlApSlApStWt+IVstw9tcsLS4RiAspCrIp+CSKQ4DKwxocHORg4zQbTSuOKcMMqQw7EHIPyIrzds71Wtohe4niiA7Mw5j7BB5mPsBQc229sxWkDzztyRxjLHr3wAANSSSAB6mq6cReL820OaGHMFrqOXTnlGRgyHsNB5Bp6lu3FxU4pNtNxFEGjtY2JVT8Uj6gO47ADovbJJ16R7QM0rFKCT+GXGB7Hlt7nMtqSMNkl4QevL+smcHl7a49DYrZ18k0SSxMHjkUMjDoVOoNUnBqUeFHFr7ABb3XM1qSSrDVoSevl+8hOuBqDkjqRQWRpXnbK3ht7lQ1vNFMD05HVj9R1B9iK7c10qDLsqD1YhR+JoOalatFxAt5rxbS0P2mTUytHrHDGvxM0nQnOFCrnUjOK2mgUpSgUpSgUpSgUpSgUpSgUpSgUpSgVqHEDhzDtSIBz4cyA+FMBkjP3WH3k9u2pHU52+lBVXbvCbadoSPBeZB0e3JkBH7o84+qitWn2FcoGLwTKF1YtG4wPUkjT61dLFeLvZusl/B4EskqRFgzrEVUyBTkKxKny510xqBrpQVI2ZsSacSGNCVhjeWVugREGSWP5AdSa9/Zu4r/AOjLjaE6lIUVVtwdDLI8ioGA68igsc9zjHQ1ZvZG6NpbW/2eGBFiPxKRzc59XJyXPzzUf/pDbSEezooAcGaZTj9iJST/ANxjoK6VkVisig2/encR4LW3vYlL2txFE7MNfClKDnRvQF+bB+nbXX9r7FmtpPDmQqSquvcMjgMrqehUj/ORVjOB18txsZI2w3gvLEynXILeIAQdCOVxW1bwbk2l7AsM8KsiACPl8jRgAABGGqjAGnT2oKmQbvXTEclvOxOCOWKQ5B1GMLrW27vcHdp3ZHPE1vGerzkrge0fxk/QfOrHbtbAWzt1t0kkljjyIzIVLKmchMgDKjoNNBp2r1AKDXNy9yIdmweHFlmbHiStjnkIGBn0Ua4Xtk9SSa2SlKBSlKBSlKBSlKBSlKBSlKBSlKBSlKBSlKBSlKDBFR3xK3ES4W4vJ5Gk+z2k32eAAKiyCN2LsernmwcaDyr1xUi117+0EsTxt8MiOh+TqVP86CklZFc9/ZtFI8bjDRsyMP2kJU/mDXd3X2T9pvbeADPiyxof3Sw5j9FyaCzm5W4aWMkktu7JDcJGz2xGVWUDPMjZyo1YcpB69dBW4isLX1QKUpQKUpQKUpQKUpQKUpQKUpQKUpQKUpQKUpQKUpQKUpQKUpQVp487sfZ9o+OgxHdjn9hMuBIPr5W/iNep+jxuz4lzJeOPLAPDiP8AzZB5iPkmn8dSVxj3cF1smbC5kgHjxn08PJcfWPnH4V6fDrd0WWzbeHAD8geX3lk8z/gTy/JRQbLSlKBSlKBSlKBSlKBSlKBSlKBSlKBSlKBSlKBSlKBSlKBSlKBSlKD4miDKVYZDAgj1BGCPwr6ArNKBSlKBSlKBSlKBSlKBSlKBSlKBSlK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66572" name="AutoShape 12" descr="data:image/jpeg;base64,/9j/4AAQSkZJRgABAQAAAQABAAD/2wCEAAkGBhQSEBUUEhQVEhQUFxQXFBQWGBcVGRcUFBUVFxcXGBccHCceGBkmGRoUHzAgJCcpLSwsGB8xNTAqNyYrLikBCQoKBQUFDQUFDSkYEhgpKSkpKSkpKSkpKSkpKSkpKSkpKSkpKSkpKSkpKSkpKSkpKSkpKSkpKSkpKSkpKSkpKf/AABEIAPAA0gMBIgACEQEDEQH/xAAcAAEAAgIDAQAAAAAAAAAAAAAABwgBBgMEBQL/xABFEAACAQMBBgQDBAcECAcAAAABAgMABBEhBQYHEjFBEyJRYTJxgRRCkaEIUmJygrHBI5LR8BUzQ0RTY3OiJDSTo7LC4f/EABQBAQAAAAAAAAAAAAAAAAAAAAD/xAAUEQEAAAAAAAAAAAAAAAAAAAAA/9oADAMBAAIRAxEAPwCcCayDWo8VNsvabMkniOHjkt2X5iePIPsRkH2Jr39hbYS6top4jlJUV19Rkag+4OQfcUHfpSlApSlApSlBg1819GvmgVrPES7uILF7i1bElviUqRlXjTSRHHdeQsfXygjUVs1dPa8sSwSG4ZUh5GEjOQq8jAg5J06Gg1bcLilb7SUJkQ3IHmhY55sdTEfvj26juO9dLiFxeg2fzRRYuLrpyA+SM/8AMYd/2Br64qt05EUp8FyQjnw5FypIU+Vx0KkjB9a7e7qxPeQC5cJEZU8Z2ycJzAtk9dRn8aC125wm+xQtcsXnkQSSE6YaTz8oHQBQQuB6V7VcdvOrqGQhlYAqVIIIOoII0I+VclAr7r4r7oFKUoFKUoFKUoME0Brxt8d41sbKa5bB8NfIv60jeVF+rEfTJ7V1eHN602yrSRyWdolLMepbJBP40GyUpSg0LjipOxLjHZoD/wC8laBwC35EchsJm8shLW5PaT70fsG+Ie4P61SpxPsjLsi7VRkiIvg658IiQj8FIqp6uY2WSJipBDIwOCrKQRr6g4OfrQXXBrNaTwt4gLtK0HOQLmIATp0z2Eij9VvyOR6Vu1ApSlApSlBg1819NUbcSd6Xe5g2VauUmu2UTyL1igYnm5T2YqGPsB+1oG7R7ZWSORrceNyFlGCFV5F6qrnQgHQsMgEEakEVEG+u5e3dpyZlWFIlJ8OBJhyL7n9dvc/QDpU0WFgkMSRRqFSNVRFHZVGAK7FBUTe7cO62aY/tSqPF5uQowcHk5eYEjofMK590+HN5tGN5LZUKI3KS7hPNjOBnroR+NTlxx2D9o2U7gZa2ZZR68vwyfTlbP8Nepwp2B9k2TboRh5F8aT15pfMAfcLyr/DQaRuHuxtzZrBQkM1sTloGnGB6mM48h/I9x3qWjtJFaNHPI8ueRT3ZRzFeboWxk47gEjODjt14+9ewvtdpJECVcjmhcaFJk80bqexDY+maD2K+60nhfvz/AKRtSJcLdQHkuF9TqA4HocH6g+1btQKUpQKUpQKwTWajnjDxGFhb+DAw+1TAhcdYo+hkPoeoX317ahG/HHff7XdC0gbmht2IbHR7jo3zCjyj3LVMnC2IrsezB/4QP4sx/rVUS3Lr98/kPX5mrhbpWHgWFrEescEKn95Y1B/PNB61KUoOO4hDqVYZVgQR6gjBH4VTfbuzTZ3c9s+T4cjIfdVbysPflwR86uZUDfpC7nlZUv418rgRz4HR10jc/NfL/CPWgjHdzeGbZ90k8DeZex+GRD8SsO6n8QR6gVavdHe2HaFss8B0OjofijkAGUb3169wQRVQIW05W6dj6H/D/Patg3J30m2XdeLH5lOFmiJwrrn8iOobt8iQQt3SvI3Z3mhvrdZ7d+ZG6j7yMOqOvZh6fIjIINevQKUpQcVzMERnY4VQWY+iqMk/hVeeFm0ze7yNcyfE4uZAOvKCvIq/IIQPpUz8Rbkx7JvWGh+zygH3ZSv9arzwe2kIds2xY4Vy8R+cqMq/9/LQWnpQUoOK6tVkjaNwGR1ZWU9CrAgg/ME1yKuBgaAaAe1ZpQKGlfMjgAknAAJJ9AOpoK6bB279g3omAIEUt1PBIO3JLKeX+6/KfoasgKpltzapmvJ7gHHiTSSj+KQuv8x+FXHs5+eNH/WVW/vAGg5qUpQKUrXt898oNnWxmmOuojjGjSP2VfT3PQD6UHDv7vxFsy1MsnmkbmWGPvI4H5KNCT2+ZGat7X2xLczvc3Dc8shzr06YGB2VQAAPb2NdnefeeXaFw1zcn2VATyqo1WNPQdyeupJ1NeHI5Y5//MegHtQe9uDsQ3u07eEjmVpA0n/TTzvn5qCPrVv1qGv0e9zzHHJfSLgyjw4M/wDDBy7j5sAB+4fWpmoFKUoGa6W2NkR3MEkMy88cqlWX2PcehBwQexAqLeIXES52TtZcDxrWaKNzC2mCpZGMba8jaA41Bz071ve6W/8AabRTNvIOcDLwt5ZF+a51HupI96Cs2/u5MuzLpony0bZaGXGBIn8gw6Edj7EV4aHnAB+IfD7j9X/D8PTFu97t04No2xhnGnxI4xzRvjR1P9OhGlVa3w3On2bcmKdeuTHIvwyJn4lP8x1H4ZDm3J34n2ZceJCeZGwJYifLIo9fRhrhh0+WQbQ7pb3wbRgE0DZGgdDjnjburjsfQ9CNRVQX84J+8Pi9x+t8/X8fWvR3X3suLCcTWz8rDRlIyrr+q69x+Y6gg0FyaVqO4PEa32nF5D4c6j+0gJ1HbmU/fTPcdO+K26g17iDZmXZd4g1JglwPUqhYD8qqLDKVYMpIZSCpHUEEEH8auxKoIIIyCCCPUHqKqBvvu21hfTW7DyqxMZ/WibVD+GnzBoLLcO9902lZrICBMgCzoPuyY+LH6rdR9R1Braapzu1vPPYzrNbvyMNCOquvdHHdT+XbHWrAbo8brK6VVuGFpN0IkP8AZk/sydB8mwfnQSNSuK3ukkAZHVwehVgwP1FcV/tSKBS00scSju7qg/M0HaqMONu/a2to1pEwM9wpVsHWOBtGJ9Cwyo9iT2rqb78eYIlaOw/8RLqPFIIiT3AODIfwHuehgbaO0pJ5XlmdpJHJLu2pJP8AkadhpQfFpbGWRY1GWdlVfm5AH5kVdW3hCIqjooAHyAxVZeCe65utppKw/srX+1Y9vE6RL8+bzfJDVnQKDNKVovEbinBs1Ci4lumHkhzouRo0pHwr3x1Pt1Aervxv3BsyDxJTzO2RFCCA0jf0Ud27e5wDWHebeefaNwZrhu3lA+CNM6Ig9PzJ611ds7bnvZ2mncySP1J0AUdAB0VQOw/rXQmk7L0H5n1oPmabPsBoB6D/AB9627hlw/fadzghlt4yDNIPTtGp/Xb8hk+metuDw/n2nOFjHLEpHjTEeVB6D1cjov1OlWk3d3fhsbdYLdeSNPqWY9WY/eY+v0oO/aWiRIscahERVVVHQKowAPpXNWpb58S7PZykSvzzY0gjwzn97sg92+gNarwq32utq31zNL/ZwRRqscKfArSOCCT1d+VCMn1OAM0Er0pSgi3j3uubiwW4QZe1Ys2n+xfAf8CEb5BqrpFcMjhkZlZTkMpIIPqCNQauzcQh1KsAysCGU6gggggjuCKq9xS4Zvs2cyRgtaSE+G418Mn/AGTnsfQnqPfIoPQ3Y49XtsAlwFvEHd8rLj/qAeb+IE+9b7JxO2Nta3MF5mHm+7MMcrdmSVchSPU49x2qulZBoN53p4bS22Z7KRb60HmE0JWQxjsJVXOP3uny6Vps0YxzL9R6H/D0/DtXzbXbxsGjZkYdGUlSPkRrX39sYuWY8xPxZ+98/f3oFhtCSCVZYnaORCCrqcEH2NWF4b8a47vlgvSsNxoFfpHMenyRz6dDnT0qu80WNex6H+h964gaC8INR/xa4c/6RgDxAC6hB8POgkTqYifXOoPY+xqNeGnGiW2ZIL1mlt9Ashy0kI7ZPV4x6dR2z0qwttcrIodGDIwBVlIYMp1BBGhGKClVzbNG7I6lHUkMrAggjQgg9DXHVqt++FtrtIc7ZhuMYWdAMn0Ei9HH4EdjUIbxcGdo2xJWL7TGOjwec494/jH4H5nrQaPHMy/CxX5Ej+VYeQk5JJPqTn+dc9xsyWM4eKRCOzIyn8xX3Z7GnlOIoZZD6JG7H8hQdOu/sTYk11OkMCGSRzgKPzLH7qjqSelbvuzwLv7ggzqLSI6kyayY9owc5/eIqdNzNw7bZsfLbqSzf6yV8GR8ep7L+yNKDG4O5kezbNYU8znzTSYxzyEan15R0A9B6k1sjPgV1NsbYitYXmncRxoMszfkAOpJOAANSTVb+IfGKe/5ooc21qdCgPnkH/MYdv2Bp6k0G88SOOSxc1vs5hJJqHudCidsR9nb9roPftA807yuWdmd3OWZiWZmPck6k1xE5rnP9mP2iP7oI/mR+A/IMueUco6n4j9fhHt/Ot43U4XFws20pVsLbr/asscsg/YV/hH7RHyBrRLe8eNuZGKMOjKSCPkRqK+ZrhnYsxLMdSzEkn5k60FhpuMGydnQCCxVphGMKkSlEz3LSPjJPdgGzUdb0ccL67BSJltIz1EWecj3lOv93lqOjWKD7ZyxJJJJySTqSfUmrQ8F91zZ7MQuMSXB8Zx3AYARr/cAPzY1FPCDhc17MtzcLi0jOQGH+vcdFH7APU9DjA74soowKDNKUoFcF9YpNG0cqLIjgqyMAQwPYg1pG0+M9lbXMltcrPDJE3KSYwysNCGUqxPKQQRp0Ndy24v7Kk6XiD99ZE/+SgUEf76fo9nJk2awwck28hxj2jkPb2b+9UQba3euLR+S5hkhbtzqQD+63Rh7gmrXJxE2af8AfrX/ANVB/M1wXe/2yypD3lo691MiOD/DrmgqPilTVvhtrdohilv40nb7KrwDPuTypj3CmocvXQuxjUohPlVm5yB6FuUZ/AUGIZRjDag9fY9mHv8Azr5aAg46+mO+ehFcVe5ulMv221EmAouIDk9h4qZB9sf560EiJ+jzcGyEomH2nl5/s5Ucuevh+JzaP2zjGdPets2zti/2RsvZ1tbQia4dTG/laXkZF5+RUU+Y4La9MIalYV8OvT26UFbNq8WtqM629zKbEiRS8iwtHIo1+JM5ZNc4xrgVwS8aNpQuyJdrcopwsjQIvOPXBUNj56/LpUl768JrvaLM820BjJMcPgYjjHZQQ+enVjnNV82xsx7a4lgk+OJ2RvTKkjI9u9BNfDfae19o30VzdSOtpEJCRgRRuWRlUBFx4hyQcnOMdeldLfnb22dl3txJFI7WksheMsFmjVWxhNcmPHTGgPXWvF4Fz2f27kuEzO2ts5Y8nOASV5OnPjVWOfocV5nGKezO0XS0TlKFhO4Y8jTZ8wROigHIONCc6aZIdi24xbRuJAkt8tpG2cyLArcuASNFUvqdNPWuxsLi5tc4gtibwqWIdoWllZSxILYY4Gv06ZrRt193nvruK2iwGlOOY5woALMxx2CgmrDbj8MrrZrLybQDw5zJbmDysDnOG58q2vX21BoPIne927sGdZYRFdRTgKmsfOYeRmBVz5GwzDU4yO1avtzgBNb2LTrOJZo155IVTAwBlgj82WIGT0GcaY0zYRErE5AUlvhAOfl3/KgpSg5RzHqfhH/2PtXXZs+9ct1LzOx7EnHy7D5YxXDQZxTFdvZcsSyKZ42ljHxIj+GxHs3K2PwqaN0dt7sqAfBWGTT/AM0jza+zHnT66UERbB3Turx+W2geX1IHkH7znCr9TUy7k/o/pGRLtFllYai3QnkH/UfQv+6MD3NSBb7/AOzOUBb21VR0XxUUD5A4xX2/EXZq/wC/W30lQ/yNBsMMCooVVCqoAVQAAFAwAANAAO1fdaXdcY9lJ1u1b2RJX/kmPzrj3f4uWl9dLbWqTyMwYlygVEVRksxLZx0HTqRQbxSsZpQRLxw4ctdRi8tlLTRLyyxqMmSIZIKjuy5OncH2ANeWWrwEVoe9/BuxvnaTla3mbJMkWMMx7vGfKx9xgn1oKtZpmpa2n+jneKx8CeCZe3PzxNj5YYfnXnx/o/7SJ1+zr7mU/wBFNBGlZxUs3XBq32fF4+1b4Kg6RQL55G/VRn6n+HTqSKjPa9xE8jGCPwY9AiFi7ADuzHqx6nAA9Big6NZU4rFKC2nDDfNdo2EbkgzRgRzr3Eij4vkw82fcjtW31Trc/fCfZ1wJrdhno6N8LpnPKw/r1FWH3X4z2F2g55Ray4HNHMeUA/syfCwz64PtQb63SqwcZ9kGLaDTPhXumeQQjBKxJyxRsxGnM5V2x2+ecTTvbxYsrKDnWWK6kJwkMUqMSe5Zl5uRQO5HsAar1xB3zO07z7R4fg4jRAnP4mAnMfi5V6kntQa7bXDRuroxV0IZWBwVZTkEHsQcGvh3yck5J1JPXNfNKCVOBGxy14LlPP4DGOVNARHPGwWQeoDggj0OR3qxy9Kqbw34gnZU0snheOJUCFOfw8EMGDZ5W9x071Nu4/Gi1vudZuSykTzBZJVKMmmqyEKOYHqpHoRnXASNUe8Zt9FstnvGrYnuQY4wOoQ6SSewC6A+rD0NcO9nHGxtUYW7i7m+6qZ5AfVpOmPZcn5darzvJvHNfXDz3Dc8jYGmiqo6Ko7KP6knU0Hlk1ilKDOKxXp7BuLdZR9qjaWE6P4bckig/fQ9Cw9GBB16aESQvA2O7iE+zL5Jom6LKpVgf1WZc4b2KigiXNM1JT/o/wC0wcAQH3Ev+K5r1Nlfo43TN/4i4hiXv4YaVvzCj8/xoIkiiLMAASSQABkkk9AAOutWX4NcOzYW5mnGLmcDKnrFEDkRn9onVvkB2r1Nz+E9js9hJGjSzDpNKeZlONeRQAqfMDPvW6AUClKUCuOeYIrMc4UEnAJOAMnAAJPyAzXJWDQRftj9IOwiyIknuCM4IURqce7kN/21o+3P0ibuQFbaGK3B+82ZnHyzhc/NTW78ReC0d6zT2nLBcHJdTpHKfU4+B/2gMHuO9QbtjcS+tnKzWsy4+8EZ0PydcqfxoPO2rtqa5kMlxI8zn7zsSceg7Aew0rpCvVsd07yZuWK1ncn0if8AM4wB7mpL3R/R+mkKvfuIE7wxkNIw9CwyqfTmPyoIrg2RK8UkyqfCi5Q79FDOQFXPdj6DXAJ6DNdKpG4r7xwFk2fYKiWlqST4fSSfGC2fv8oyvMc5JbUjFaRb7Emd0RYnLykCNeU5Yk4wKDoV9xSlTkdf8/jWZ4eViuhwSMjUHBxkHuK+CtByzIOo6Ht6H0rhrOaxQKUpQK5BLhcevX/D5Vx0oFKyBXPYWTSypGgBd2CqCQMsxwBk6DJwNfWg69dy82TJEsbupCTLzxv911BweU9CQcgjqDXXngZWKspVlJBUjBBBwQQehB0qTuFG2ra5jbZW0FV4pGLWzNoUmbQqrdULdQfXI15sUEXV6WxN5Lizk8S2leF+5U6EejKdGHsQakXezgFdQkvZMLqPXCHCSqPlor/MY+VR3dbr3cTcslrOh9Gicf0oJL2L+kZcoALm3jnx95CYmOnceZfwAredi8erCdlRlnhdiAAU8QFj0AMZYnXT4agvYfDy/unCxWsuD1d1MaD5u2B+GvtU9cOuD8OzsTTET3XZ8eSLI1EYOuf2zr6AUEiA1mlKBSlKBSlKBWOWs0oMctR7xM2tccn2eESxRuMSTqpyynqiP9zTQnr2Hc1IdKCvGwNzGZgttbsx6GQqQB65lbAX5A59ux3LeXZ0eydmTSlla7ljeONz91nUhvDzqMKT5up0+VSpiop304TXm1L7xZ7qKO3Tywoiu7LHnXQ4XnbqTk9uwFBD25G5r7Rk8GNNedOeXP8Aqo9eZiv3tNB74Hesb0WEK3UkMUDQ4lKQuznDKrcoY5GDkAHI9asTYborsywki2fHzTMDh2K8zSt5Vd2OByrnOB2BAGTWucNuFEtsfFv5FmZSGihz4ixsp0csRq3oBoOup6BC+/u6B2fPHGTrJCkpU9ULMylSe58vXTqR2zWr1Lf6RWzpBfxTch8JoEjD/dMiPKzLn1wynX1+dRLQYpWc0zQYr393tzpbyG5lhIJto/EaPUuw5hnlHsvMfflxXg4qZv0ctmyePczch8IxrGJMeUyc4blB7nGpx00z1FBHW42xUur2O3k0WbnTPdWZSEcepV+VsdwCO9cG8G69xYTmOdeR1PlYHIPQhlP4HNTVvpwgm+2rf7NZBIHWRoHPIOdSNUYaYPUqcdTg9q3Hbu5sO1beP7ZCYpQuRqpeJmHmXmUlWXPvrjOhoNCvdyIdv2MV9bskV6UVZ8HCSSoAGWTAyr9CGx0IznQiKN4NzrqzfEtvNHg/EV5kOOhWRcqfxqeOHPDS62VcS4uI5reULlMOrZXOHxqA3brqPpUk4oIy4O753l1F4N5BMSg8l2yELIBgcrk9XHqM574PWTOWs0oMYrNKUClKUClKUClKUClKUClKUClKUGMUArNKDx9592IL+2eC4XKtqCNGR+zoezDJ+eSDkEiqn73bqT7PuWguFwRqjj4ZEzo6HuPzB0NXHBrXt9dz4No25hnGMZMcoxzRv+sD6eo6ED2BAU+pX064JHoa59nWwkmjRmEau6KXOMKGYAsckDABz1HSg97h9uTJtO6ES5WNfNNLjIRP5cx6AH37A1azYexIrS3jggXljjGFGcnUkkk9ySSSfUmurupuxBs+3WC3XCjVmPxO56u57sdPYDAGABXs5oGKAVmlApSlApSlApSlApSlApSlApSlApSlApSlApStWt+IVstw9tcsLS4RiAspCrIp+CSKQ4DKwxocHORg4zQbTSuOKcMMqQw7EHIPyIrzds71Wtohe4niiA7Mw5j7BB5mPsBQc229sxWkDzztyRxjLHr3wAANSSSAB6mq6cReL820OaGHMFrqOXTnlGRgyHsNB5Bp6lu3FxU4pNtNxFEGjtY2JVT8Uj6gO47ADovbJJ16R7QM0rFKCT+GXGB7Hlt7nMtqSMNkl4QevL+smcHl7a49DYrZ18k0SSxMHjkUMjDoVOoNUnBqUeFHFr7ABb3XM1qSSrDVoSevl+8hOuBqDkjqRQWRpXnbK3ht7lQ1vNFMD05HVj9R1B9iK7c10qDLsqD1YhR+JoOalatFxAt5rxbS0P2mTUytHrHDGvxM0nQnOFCrnUjOK2mgUpSgUpSgUpSgUpSgUpSgUpSgUpSgVqHEDhzDtSIBz4cyA+FMBkjP3WH3k9u2pHU52+lBVXbvCbadoSPBeZB0e3JkBH7o84+qitWn2FcoGLwTKF1YtG4wPUkjT61dLFeLvZusl/B4EskqRFgzrEVUyBTkKxKny510xqBrpQVI2ZsSacSGNCVhjeWVugREGSWP5AdSa9/Zu4r/AOjLjaE6lIUVVtwdDLI8ioGA68igsc9zjHQ1ZvZG6NpbW/2eGBFiPxKRzc59XJyXPzzUf/pDbSEezooAcGaZTj9iJST/ANxjoK6VkVisig2/encR4LW3vYlL2txFE7MNfClKDnRvQF+bB+nbXX9r7FmtpPDmQqSquvcMjgMrqehUj/ORVjOB18txsZI2w3gvLEynXILeIAQdCOVxW1bwbk2l7AsM8KsiACPl8jRgAABGGqjAGnT2oKmQbvXTEclvOxOCOWKQ5B1GMLrW27vcHdp3ZHPE1vGerzkrge0fxk/QfOrHbtbAWzt1t0kkljjyIzIVLKmchMgDKjoNNBp2r1AKDXNy9yIdmweHFlmbHiStjnkIGBn0Ua4Xtk9SSa2SlKBSlKBSlKBSlKBSlKBSlKBSlKBSlKBSlKBSlKDBFR3xK3ES4W4vJ5Gk+z2k32eAAKiyCN2LsernmwcaDyr1xUi117+0EsTxt8MiOh+TqVP86CklZFc9/ZtFI8bjDRsyMP2kJU/mDXd3X2T9pvbeADPiyxof3Sw5j9FyaCzm5W4aWMkktu7JDcJGz2xGVWUDPMjZyo1YcpB69dBW4isLX1QKUpQKUpQKUpQKUpQKUpQKUpQKUpQKUpQKUpQKUpQKUpQKUpQVp487sfZ9o+OgxHdjn9hMuBIPr5W/iNep+jxuz4lzJeOPLAPDiP8AzZB5iPkmn8dSVxj3cF1smbC5kgHjxn08PJcfWPnH4V6fDrd0WWzbeHAD8geX3lk8z/gTy/JRQbLSlKBSlKBSlKBSlKBSlKBSlKBSlKBSlKBSlKBSlKBSlKBSlKBSlKD4miDKVYZDAgj1BGCPwr6ArNKBSlKBSlKBSlKBSlKBSlKBSlKBSlKD/9k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66574" name="Picture 14" descr="http://i47.tinypic.com/2upcmyh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88640"/>
            <a:ext cx="3024336" cy="10081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6" name="Picture 4" descr="http://static.idefix.com/cache/0/270/10323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9"/>
            <a:ext cx="2304256" cy="302433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9" name="8 Dikdörtgen"/>
          <p:cNvSpPr/>
          <p:nvPr/>
        </p:nvSpPr>
        <p:spPr>
          <a:xfrm>
            <a:off x="2699792" y="260648"/>
            <a:ext cx="6264696" cy="27084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r-T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Birinci Haçlı seferi:</a:t>
            </a:r>
          </a:p>
          <a:p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3" tooltip="1096"/>
              </a:rPr>
              <a:t>1096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-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4" tooltip="1099"/>
              </a:rPr>
              <a:t>1099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 tarihleri arasında gerçekleşen tarihteki ilk haçlı seferidir. Katılan orduların miktarı ve sonuçları bakımından en önemli Haçlı seferidir.</a:t>
            </a:r>
          </a:p>
          <a:p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Birinci Haçlı seferi diğer 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5" tooltip="Haçlı Seferleri"/>
              </a:rPr>
              <a:t>Haçlı Seferleri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 gibi dalga dalga çoğunluğu dinsel heyecana kapılmış fakat önemli bir kısmı ise şahsı için macera ve avantaj arayan sürüler halindeki Avrupalı Hıristiyanların o zaman </a:t>
            </a:r>
            <a:r>
              <a:rPr lang="tr-TR" sz="1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6" tooltip="Hıristiyanlık"/>
              </a:rPr>
              <a:t>Hıristiyan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 olan </a:t>
            </a:r>
            <a:r>
              <a:rPr lang="tr-TR" sz="1400" dirty="0">
                <a:latin typeface="Times New Roman" pitchFamily="18" charset="0"/>
                <a:cs typeface="Times New Roman" pitchFamily="18" charset="0"/>
                <a:hlinkClick r:id="rId7" tooltip="Avrupa"/>
              </a:rPr>
              <a:t>Avrupa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 üzerinden ve Balkanlardan yürüyerek, 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8" tooltip="Müslüman"/>
              </a:rPr>
              <a:t>Müslüman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 arazilere girmeleri Anadolu'da </a:t>
            </a:r>
            <a:r>
              <a:rPr lang="tr-TR" sz="1400" b="1" dirty="0">
                <a:latin typeface="Times New Roman" pitchFamily="18" charset="0"/>
                <a:cs typeface="Times New Roman" pitchFamily="18" charset="0"/>
                <a:hlinkClick r:id="rId9" tooltip="Anadolu Selçuklu Devleti"/>
              </a:rPr>
              <a:t>Anadolu Selçuklu Devleti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 ve hükümdarı 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0" tooltip="Kılıç Arslan"/>
              </a:rPr>
              <a:t>Kılıç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0" tooltip="Kılıç Arslan"/>
              </a:rPr>
              <a:t>Arslan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elinde bulunan arazilere geçerek savaşıp 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1" tooltip="Antakya"/>
              </a:rPr>
              <a:t>Antakya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'ya varmaları; bir büyük </a:t>
            </a:r>
            <a:r>
              <a:rPr lang="tr-TR" sz="14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Antioch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(Antakya) kuşatmasından sonra oradan 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2" tooltip="Suriye"/>
              </a:rPr>
              <a:t>Suriye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 ve 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3" tooltip="Lübnan"/>
              </a:rPr>
              <a:t>Lübnan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üzerinden sonra 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4" tooltip="Filistin"/>
              </a:rPr>
              <a:t>Filistin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'e ve 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hlinkClick r:id="rId15" tooltip="Kudüs"/>
              </a:rPr>
              <a:t>Kudüs</a:t>
            </a:r>
            <a:r>
              <a:rPr lang="tr-TR" sz="1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'e </a:t>
            </a:r>
            <a:r>
              <a:rPr lang="tr-TR" sz="1400" dirty="0">
                <a:latin typeface="Times New Roman" pitchFamily="18" charset="0"/>
                <a:cs typeface="Times New Roman" pitchFamily="18" charset="0"/>
              </a:rPr>
              <a:t>varmaları ve 1099 yılında Kudüs kuşatması, ele geçirilmesi ve katliamı şeklinde gerçekleşmiştir.</a:t>
            </a:r>
          </a:p>
        </p:txBody>
      </p:sp>
      <p:pic>
        <p:nvPicPr>
          <p:cNvPr id="8198" name="Picture 6" descr="http://www.merakname.com/depo/hacli-seferleri-1-239x300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23528" y="3573016"/>
            <a:ext cx="2232248" cy="30243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200" name="Picture 8" descr="http://img651.imageshack.us/img651/2725/stmaryfootballlogo.pn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843808" y="3068960"/>
            <a:ext cx="6048672" cy="352839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img.webme.com/pic/g/gizliilimler/1096_12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8712968" cy="64807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crusades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188640"/>
            <a:ext cx="4032448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graphicFrame>
        <p:nvGraphicFramePr>
          <p:cNvPr id="3" name="2 Tablo"/>
          <p:cNvGraphicFramePr>
            <a:graphicFrameLocks noGrp="1"/>
          </p:cNvGraphicFramePr>
          <p:nvPr/>
        </p:nvGraphicFramePr>
        <p:xfrm>
          <a:off x="179512" y="1340768"/>
          <a:ext cx="4392488" cy="731520"/>
        </p:xfrm>
        <a:graphic>
          <a:graphicData uri="http://schemas.openxmlformats.org/drawingml/2006/table">
            <a:tbl>
              <a:tblPr/>
              <a:tblGrid>
                <a:gridCol w="43924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67484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990600" algn="l"/>
                          <a:tab pos="1620520" algn="l"/>
                          <a:tab pos="2250440" algn="l"/>
                          <a:tab pos="2880995" algn="l"/>
                        </a:tabLst>
                      </a:pPr>
                      <a:r>
                        <a:rPr lang="de-DE" sz="1600" b="1" dirty="0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UYARI : I. </a:t>
                      </a:r>
                      <a:r>
                        <a:rPr lang="de-DE" sz="1600" b="1" dirty="0" err="1">
                          <a:solidFill>
                            <a:srgbClr val="FF0000"/>
                          </a:solidFill>
                          <a:latin typeface="Times New Roman"/>
                          <a:ea typeface="Times New Roman"/>
                          <a:cs typeface="Times New Roman"/>
                        </a:rPr>
                        <a:t>Kılıçarslan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, hutbelerden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Büyük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Selçuklu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sultanının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adını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çıkararak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A.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Selçuklu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Devleti'nin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tam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bağımsızlığını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ilan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 </a:t>
                      </a:r>
                      <a:r>
                        <a:rPr lang="de-DE" sz="1600" dirty="0" err="1">
                          <a:latin typeface="Times New Roman"/>
                          <a:ea typeface="Times New Roman"/>
                          <a:cs typeface="Times New Roman"/>
                        </a:rPr>
                        <a:t>etmiştir</a:t>
                      </a:r>
                      <a:r>
                        <a:rPr lang="de-DE" sz="1600" dirty="0">
                          <a:latin typeface="Times New Roman"/>
                          <a:ea typeface="Times New Roman"/>
                          <a:cs typeface="Times New Roman"/>
                        </a:rPr>
                        <a:t>.</a:t>
                      </a:r>
                      <a:endParaRPr lang="tr-TR" sz="1600" dirty="0">
                        <a:latin typeface="Arial"/>
                        <a:ea typeface="Times New Roman"/>
                        <a:cs typeface="Times New Roman"/>
                      </a:endParaRPr>
                    </a:p>
                  </a:txBody>
                  <a:tcPr marL="44450" marR="44450" marT="0" marB="0">
                    <a:lnL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dbl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67587" name="Rectangle 3"/>
          <p:cNvSpPr>
            <a:spLocks noChangeArrowheads="1"/>
          </p:cNvSpPr>
          <p:nvPr/>
        </p:nvSpPr>
        <p:spPr bwMode="auto">
          <a:xfrm>
            <a:off x="251520" y="188640"/>
            <a:ext cx="4464496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Haçlılarla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“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Dorileon</a:t>
            </a:r>
            <a:r>
              <a:rPr kumimoji="0" lang="de-DE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”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kaybedildi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Batı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Anadolu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İznik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yeniden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Bizansın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eline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Başkent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Konya’ya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taşındı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(1096)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588" name="Rectangle 4"/>
          <p:cNvSpPr>
            <a:spLocks noChangeArrowheads="1"/>
          </p:cNvSpPr>
          <p:nvPr/>
        </p:nvSpPr>
        <p:spPr bwMode="auto">
          <a:xfrm>
            <a:off x="0" y="2276872"/>
            <a:ext cx="468052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-Anadolu Türk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birliği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Danişmentlilerle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mücadele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edildi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-I.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Kılıçarslan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Büyük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Devleti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tahtını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geçirmek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doğuya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yöneldi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Suriye'deki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güçleriyle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yaptığı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“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Habur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Savaşı”nda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de-DE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öldü</a:t>
            </a:r>
            <a:r>
              <a:rPr kumimoji="0" lang="de-DE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I.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Mesud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(1116-1155)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en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Urfa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Kontluğu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’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nun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yıkılması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üzerine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yapılan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II.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Seferi'dir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-Sultan Mesut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Haçlıları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1147 Konya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'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yenerek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Anadolu'dan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geçmelerini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engelledi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için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kez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Türkiye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kullanıldı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9" name="Picture 5" descr="3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3501008"/>
            <a:ext cx="4032448" cy="288032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79512" y="5301208"/>
            <a:ext cx="432048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Selçuklu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parası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bastırıldı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Kılıçarslan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: (1155-1192)</a:t>
            </a:r>
            <a:endParaRPr kumimoji="0" lang="tr-T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1176'da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Bizans'a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karşı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kazanılan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Miryokefalon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Savaşı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oldu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fr-F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dörtgen"/>
          <p:cNvSpPr/>
          <p:nvPr/>
        </p:nvSpPr>
        <p:spPr>
          <a:xfrm>
            <a:off x="251520" y="188640"/>
            <a:ext cx="396044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sz="16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UYARI :</a:t>
            </a:r>
            <a:r>
              <a:rPr lang="fr-FR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Türklerin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Anadolu’dan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çıkarmak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için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saldırıya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geçen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Bizans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imparatoru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Manuel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Kommen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ağır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yenilgiye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uğratıldı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Bizans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ın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yenilgiden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sonra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yıkılıncaya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kadar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savunmada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kalması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Anadolu’da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Türk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egemenliğinin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kesinleştiğini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1600" dirty="0" err="1">
                <a:latin typeface="Times New Roman" pitchFamily="18" charset="0"/>
                <a:cs typeface="Times New Roman" pitchFamily="18" charset="0"/>
              </a:rPr>
              <a:t>gösterir</a:t>
            </a:r>
            <a:r>
              <a:rPr lang="fr-FR" sz="1600" dirty="0">
                <a:latin typeface="Times New Roman" pitchFamily="18" charset="0"/>
                <a:cs typeface="Times New Roman" pitchFamily="18" charset="0"/>
              </a:rPr>
              <a:t>.</a:t>
            </a:r>
            <a:endParaRPr lang="tr-TR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4" name="Picture 2" descr="http://upload.wikimedia.org/wikipedia/commons/e/e3/Saladin_and_Gu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55977" y="188640"/>
            <a:ext cx="4536504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179512" y="4005064"/>
            <a:ext cx="403244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ikinci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önemli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olayı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III.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1" i="0" u="none" strike="noStrike" cap="none" normalizeH="0" baseline="0" dirty="0" err="1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Seferi'dir</a:t>
            </a:r>
            <a:r>
              <a:rPr kumimoji="0" lang="fr-FR" sz="1600" b="1" i="0" u="none" strike="noStrike" cap="none" normalizeH="0" baseline="0" dirty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endParaRPr kumimoji="0" lang="fr-FR" sz="1600" b="1" i="0" u="none" strike="noStrike" cap="none" normalizeH="0" baseline="0" dirty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179512" y="4509120"/>
            <a:ext cx="4032448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Haçlılar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Konya'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yakıp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yıktı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Ancak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başlarındaki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Alman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İmparatoru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Frederik,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Anadolu'da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ölünce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Haçlı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ordusu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dağıldı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II.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Kılıçarslan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döneminin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sonlarında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başlayan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taht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kavgaları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12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yıl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sürdü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-</a:t>
            </a:r>
            <a:r>
              <a:rPr kumimoji="0" lang="tr-T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Bu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dönemde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Gümüş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ve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ilk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altın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para </a:t>
            </a:r>
            <a:r>
              <a:rPr kumimoji="0" lang="fr-FR" sz="1600" b="0" i="0" u="none" strike="noStrike" cap="none" normalizeH="0" baseline="0" dirty="0" err="1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bastırıldı</a:t>
            </a:r>
            <a:r>
              <a:rPr kumimoji="0" lang="fr-FR" sz="16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49263" algn="l"/>
                <a:tab pos="990600" algn="l"/>
                <a:tab pos="1620838" algn="l"/>
                <a:tab pos="2251075" algn="l"/>
                <a:tab pos="2881313" algn="l"/>
              </a:tabLst>
            </a:pPr>
            <a:endParaRPr kumimoji="0" lang="tr-TR" sz="16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18438" name="Picture 6" descr="http://www.gezgindergi.com/wp-content/uploads/2011/04/1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501008"/>
            <a:ext cx="4536504" cy="309634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8442" name="Picture 10" descr="http://galeri4.uludagsozluk.com/101/ha%C3%A7l%C4%B1-seferleri_17499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43608" y="1916832"/>
            <a:ext cx="2088232" cy="187220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2977</TotalTime>
  <Words>1337</Words>
  <PresentationFormat>Ekran Gösterisi (4:3)</PresentationFormat>
  <Paragraphs>123</Paragraphs>
  <Slides>13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13</vt:i4>
      </vt:variant>
    </vt:vector>
  </HeadingPairs>
  <TitlesOfParts>
    <vt:vector size="21" baseType="lpstr">
      <vt:lpstr>Arial</vt:lpstr>
      <vt:lpstr>Castellar</vt:lpstr>
      <vt:lpstr>Franklin Gothic Book</vt:lpstr>
      <vt:lpstr>Franklin Gothic Medium</vt:lpstr>
      <vt:lpstr>Modern No. 20</vt:lpstr>
      <vt:lpstr>Times New Roman</vt:lpstr>
      <vt:lpstr>Wingdings 2</vt:lpstr>
      <vt:lpstr>Gezinti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Manager>https://www.sorubak.com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https://www.sorubak.com</dc:title>
  <dc:subject>https://www.sorubak.com</dc:subject>
  <dc:creator>https://www.sorubak.com</dc:creator>
  <cp:keywords>https:/www.sorubak.com</cp:keywords>
  <dc:description>https://www.sorubak.com</dc:description>
  <dcterms:created xsi:type="dcterms:W3CDTF">2014-03-24T10:20:43Z</dcterms:created>
  <dcterms:modified xsi:type="dcterms:W3CDTF">2021-05-03T11:57:37Z</dcterms:modified>
  <cp:category>https://www.sorubak.com</cp:category>
</cp:coreProperties>
</file>