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4" r:id="rId42"/>
    <p:sldId id="297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split dir="in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9.xml"/><Relationship Id="rId1" Type="http://schemas.openxmlformats.org/officeDocument/2006/relationships/video" Target="file:///G:\10.%20s&#305;n&#305;f%20powerpoint%20konu%20sunumlar&#305;\Osmanl&#305;%20K&#252;lt&#252;r%20ve%20Medeniyet\Civilization%20Of%20Ottoman%20A&#231;&#305;l&#305;&#351;%20Videosu.mp4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%20Devlet%20Anlay&#305;s&#807;&#305;n&#305;n%20ve%20Yo&#776;netiminin%20Temel%20O&#776;zellikleri.mp4" TargetMode="Externa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10.%20s&#305;n&#305;f%20powerpoint%20konu%20sunumlar&#305;\Osmanl&#305;%20K&#252;lt&#252;r%20ve%20Medeniyet\Muhte&#351;em%20Y&#252;zy&#305;l%2081.B&#246;l&#252;m%20-%20&#304;brahim%20Pa&#351;a%20Kad&#305;%20Efendi'nin%20Mahkemesinde!.mp4" TargetMode="Externa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%20Sikkeleri%20Tarihi%20-%20Atom%20Damal&#305;.mp4" TargetMode="Externa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'da%20Lonca%20Te&#351;kilat&#305;%20-%20&#304;lber%20Ortayl&#305;.mp4" TargetMode="Externa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10.%20s&#305;n&#305;f%20powerpoint%20konu%20sunumlar&#305;\Osmanl&#305;%20K&#252;lt&#252;r%20ve%20Medeniyet\The%20Tea%20Party%20-%20The%20grand%20Bazaar%20(acoustic)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%20Ordusu.mp4" TargetMode="Externa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Muhte&#351;em%20Y&#252;zy&#305;l%2090.B&#246;l&#252;m%20-%20&#350;ehzade%20Mustafa%20ordunun%20kar&#351;&#305;s&#305;nda%20(www.turkweb.tv).mp4" TargetMode="Externa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G:\10.%20s&#305;n&#305;f%20powerpoint%20konu%20sunumlar&#305;\Osmanl&#305;%20K&#252;lt&#252;r%20ve%20Medeniyet\Muhte&#351;em%20Y&#252;zy&#305;l%2084.B&#246;l&#252;m%20-%20Malko&#231;o&#287;lu'na%20hain%20pusu%20(www.turkweb.tv).mp4" TargetMode="External"/><Relationship Id="rId1" Type="http://schemas.openxmlformats.org/officeDocument/2006/relationships/video" Target="file:///G:\10.%20s&#305;n&#305;f%20powerpoint%20konu%20sunumlar&#305;\Osmanl&#305;%20K&#252;lt&#252;r%20ve%20Medeniyet\Muhte&#351;em%20Y&#252;zy&#305;l%2025.B&#246;l&#252;m%20-%20&#350;ehzade%20Mustafa%20Ormanda%20Bir%20Ba&#351;&#305;na%20(www.turkweb.tv).mp4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da%20G&#252;nl&#252;k%20Ya&#351;am.mp4" TargetMode="Externa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osmanl&#305;%20devletinde%20e&#287;itim%20ve%20&#246;&#287;retim.mp4" TargetMode="Externa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G:\10.%20s&#305;n&#305;f%20powerpoint%20konu%20sunumlar&#305;\Osmanl&#305;%20K&#252;lt&#252;r%20ve%20Medeniyet\Enderun%202.%20B&#246;l&#252;m%20Prof.%20Dr.%20&#304;lber%20Ortayl&#305;%20anlat&#305;yor%20www.etarih.com.mp4" TargetMode="External"/><Relationship Id="rId1" Type="http://schemas.openxmlformats.org/officeDocument/2006/relationships/video" Target="file:///G:\10.%20s&#305;n&#305;f%20powerpoint%20konu%20sunumlar&#305;\Osmanl&#305;%20K&#252;lt&#252;r%20ve%20Medeniyet\Enderun%201.%20B&#246;l&#252;m%20Prof.%20Dr.%20&#304;lber%20Ortayl&#305;%20www.etarih.com.mp4" TargetMode="External"/><Relationship Id="rId5" Type="http://schemas.openxmlformats.org/officeDocument/2006/relationships/image" Target="../media/image45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Bursa%20Ulucami%20Tan&#305;t&#305;m%20Videosu..mp4" TargetMode="Externa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K&#252;lt&#252;r%20ve%20Medeniyet\Muhte&#197;&#376;em%20Y&#195;&#188;zy&#196;&#177;l%2089.B&#195;&#182;l&#195;&#188;m%20Divan%20Toplant&#196;&#177;s&#196;&#177;.MP4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ottoman_empire_by_jaylun-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7031" r="7031"/>
          <a:stretch>
            <a:fillRect/>
          </a:stretch>
        </p:blipFill>
        <p:spPr>
          <a:xfrm>
            <a:off x="179512" y="332656"/>
            <a:ext cx="4104456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83568" y="5229200"/>
            <a:ext cx="7884368" cy="522288"/>
          </a:xfrm>
        </p:spPr>
        <p:txBody>
          <a:bodyPr>
            <a:noAutofit/>
          </a:bodyPr>
          <a:lstStyle/>
          <a:p>
            <a:pPr algn="ctr"/>
            <a:r>
              <a:rPr lang="tr-TR" sz="3600" dirty="0">
                <a:solidFill>
                  <a:srgbClr val="FF0000"/>
                </a:solidFill>
              </a:rPr>
              <a:t>     </a:t>
            </a:r>
            <a:r>
              <a:rPr lang="tr-TR" sz="3600" dirty="0" err="1">
                <a:solidFill>
                  <a:srgbClr val="FF0000"/>
                </a:solidFill>
                <a:latin typeface="Broadway" pitchFamily="82" charset="0"/>
              </a:rPr>
              <a:t>OsmanlI</a:t>
            </a:r>
            <a:r>
              <a:rPr lang="tr-TR" sz="3600" dirty="0">
                <a:solidFill>
                  <a:srgbClr val="FF0000"/>
                </a:solidFill>
                <a:latin typeface="Broadway" pitchFamily="82" charset="0"/>
              </a:rPr>
              <a:t>  İMPARATORLUĞU    </a:t>
            </a:r>
            <a:r>
              <a:rPr lang="tr-TR" sz="3600" dirty="0">
                <a:solidFill>
                  <a:srgbClr val="0070C0"/>
                </a:solidFill>
                <a:latin typeface="Broadway" pitchFamily="82" charset="0"/>
              </a:rPr>
              <a:t>kültür  ve  </a:t>
            </a:r>
            <a:r>
              <a:rPr lang="tr-TR" sz="3600" dirty="0" err="1">
                <a:solidFill>
                  <a:srgbClr val="0070C0"/>
                </a:solidFill>
                <a:latin typeface="Broadway" pitchFamily="82" charset="0"/>
              </a:rPr>
              <a:t>uygarlIğI</a:t>
            </a:r>
            <a:endParaRPr lang="tr-TR" sz="3600" dirty="0">
              <a:solidFill>
                <a:srgbClr val="0070C0"/>
              </a:solidFill>
              <a:latin typeface="Broadway" pitchFamily="82" charset="0"/>
            </a:endParaRPr>
          </a:p>
        </p:txBody>
      </p:sp>
      <p:pic>
        <p:nvPicPr>
          <p:cNvPr id="6" name="Civilization Of Ottoman Açılış Videosu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332656"/>
            <a:ext cx="4536504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Dikdörtgen"/>
          <p:cNvSpPr/>
          <p:nvPr/>
        </p:nvSpPr>
        <p:spPr>
          <a:xfrm>
            <a:off x="5220072" y="4653136"/>
            <a:ext cx="31142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Civilization Of Ottoman </a:t>
            </a:r>
            <a:r>
              <a:rPr lang="en-US" sz="1200" b="1" dirty="0" err="1">
                <a:solidFill>
                  <a:srgbClr val="FF0000"/>
                </a:solidFill>
              </a:rPr>
              <a:t>Açılış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Videosu</a:t>
            </a:r>
            <a:r>
              <a:rPr lang="tr-TR" sz="1200" b="1" dirty="0">
                <a:solidFill>
                  <a:srgbClr val="FF0000"/>
                </a:solidFill>
              </a:rPr>
              <a:t> (02.35)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osmanliarma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608512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5004048" y="188640"/>
            <a:ext cx="4036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OSMANLI’ DA ÜLKE YÖNETİMİ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4048" y="713602"/>
            <a:ext cx="4139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özel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yönetime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sahiptir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Şehrin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güvenliğinden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Ağası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sorumludur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Kadısı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adalet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bakar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Şehremini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belediye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görürdü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birimi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eyalettir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Eyaletler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sancaklara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sancaklar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kazalara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kazalar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nahiyelere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köylere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ayrılırdı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004048" y="4221088"/>
            <a:ext cx="4139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Sancakların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başında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Sancakbeyi</a:t>
            </a:r>
            <a:r>
              <a:rPr lang="fr-FR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</a:t>
            </a:r>
            <a:r>
              <a:rPr lang="fr-FR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bulunurdu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004048" y="3212976"/>
            <a:ext cx="41399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dirty="0"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Eyaletlerin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başında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Beylerbeyi</a:t>
            </a:r>
            <a:r>
              <a:rPr lang="fr-FR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bulunurdu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Kuruluş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döneminde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Rumeli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Anadolu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Beylerbeyliği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vardı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</a:t>
            </a:r>
            <a:endParaRPr lang="tr-TR" sz="1600" dirty="0"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501317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Kazaların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en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yüksek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yöneticisi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kadılardı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Kadı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;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adalet,yönetim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maliye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işlerinin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kazalardaki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baş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sorumlusuydu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Kaza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köylerdeki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güvenlik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işlerinden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Subaşı</a:t>
            </a:r>
            <a:r>
              <a:rPr lang="fr-FR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sorumludur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  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Devletin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sınırları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genişledikçe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eyalet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beylerbeyliği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sayısıda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ea typeface="Times New Roman" pitchFamily="18" charset="0"/>
                <a:cs typeface="Times New Roman" pitchFamily="18" charset="0"/>
              </a:rPr>
              <a:t>artmıştır</a:t>
            </a:r>
            <a:r>
              <a:rPr lang="fr-FR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fr-FR" sz="1600" dirty="0"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erritorial_changes_of_the_Ottoman_Empire_1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4104456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499992" y="332657"/>
            <a:ext cx="464400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Taşra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teşkilatı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üçe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ayrılmıştır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uygulandığı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eyaletlerdir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eyaletlerin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dirliklere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karşılığı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memur-lara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Rumeli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Anadolu,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Bosna,Budin,Tameşvar,Eğri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Trabzon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vb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eyaletler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örnek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verilebilir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dirliklere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bölünmez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memurlarına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salyane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”,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salyaneli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51520" y="4437112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eyaletlerden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alınan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belli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miktardaki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vergi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doğrudan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devlet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hazinesine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aktarılırdı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vergiye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iltizam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vergi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toplayan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memurlara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ise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mültezim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denirdi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endParaRPr lang="tr-TR" sz="1600" dirty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Trablusgarp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Tunus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Cezayir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Mısır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Basra,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Bağdat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Yemen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Habeş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gibi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eyaletlerde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sistem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geçerliydi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tr-TR" sz="1600" dirty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Bağlı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Beylik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Devletler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>
                <a:ea typeface="Times New Roman" pitchFamily="18" charset="0"/>
                <a:cs typeface="Times New Roman" pitchFamily="18" charset="0"/>
              </a:rPr>
              <a:t>: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Bunlar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içişlerinde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cs typeface="Arial" pitchFamily="34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serbest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dış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politikada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’ ne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bağlıy-dılar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Beyleri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padişah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atanırdı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Hanlığı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Erdel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Beyliği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Eflak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Boğdan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Hicaz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durumdaydı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de-DE" sz="1600" dirty="0"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osmanli-devleti-toprak-yonetimi-semali-goster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8784976" cy="6120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2339752" y="0"/>
            <a:ext cx="446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OSMANLI ’DA TOPRAK YÖNETİMİ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1262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2706846" cy="42033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707904" y="522259"/>
            <a:ext cx="5184576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MİRİ ARAZİ :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Mülkiyeti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kullanım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hakkı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ekilip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biçilmesi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çeşitli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kişilere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bölümlerden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Dirlik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Miri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arazinin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bölümü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araziyi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ekip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biçenler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ettikleri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vergisini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belirlediği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memur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öderlerdi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hazinesinden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çıkmadan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memur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maaşları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ödenirdi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Dirlikler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gelirlerine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göre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üçe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ayrılırdı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779912" y="4293096"/>
            <a:ext cx="48610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de-DE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Has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sahipleri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gelirin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5.000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akçesini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kendine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ayırır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kalanın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her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beş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bin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akçesi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cebelü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denilen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savaşa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hazır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durumda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asker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beslerlerdi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de-DE" sz="1600" dirty="0"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779912" y="3717032"/>
            <a:ext cx="5364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de-DE" sz="1600" b="1" i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Has</a:t>
            </a:r>
            <a:r>
              <a:rPr lang="de-DE" sz="1600" b="1" i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: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Yıllık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geliri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100.000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akçeden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fazla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olan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Bunlar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padişah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şehzade,divan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üyeleri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beylerbeyi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sancakbeylerine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verilirdi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1920" y="5517232"/>
            <a:ext cx="50050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Zeamet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Yıllık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20.000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100.000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akçe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ara-sında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dirliklerdi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dereceli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memur-larına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Zeamet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sahipleri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cebelü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beslerlerdi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649_html_53fbdcf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8568952" cy="3456384"/>
          </a:xfrm>
          <a:prstGeom prst="rect">
            <a:avLst/>
          </a:prstGeom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9512" y="4221088"/>
            <a:ext cx="87129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Tımar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Yıllık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3.000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20.000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akçe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dirliklerdi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Timar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sahipleri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3.000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akçesini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kendisine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ayırır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her 3.000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akçe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cebelü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beslerlerdi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Tımarlar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kısma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1-Eşkinci </a:t>
            </a:r>
            <a:r>
              <a:rPr kumimoji="0" lang="de-DE" sz="1600" b="1" i="1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Tımarı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yararlılık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gösteren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2-Mustahfaz </a:t>
            </a:r>
            <a:r>
              <a:rPr kumimoji="0" lang="de-DE" sz="1600" b="1" i="1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Tımarı</a:t>
            </a:r>
            <a:r>
              <a:rPr kumimoji="0" lang="de-DE" sz="1600" b="1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Camilerin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imam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hatiplerine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3-Hizmet </a:t>
            </a:r>
            <a:r>
              <a:rPr kumimoji="0" lang="de-DE" sz="1600" b="1" i="1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Tımarı</a:t>
            </a:r>
            <a:r>
              <a:rPr kumimoji="0" lang="de-DE" sz="1600" b="1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Saray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görevlilerine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Dirliklerin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alınıp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satılması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mümkün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değildi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de-DE" sz="1600" b="0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ımar-siste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824536" cy="62646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148064" y="836712"/>
            <a:ext cx="399593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Dirlik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uygulanmasıyla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*Devlet,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üretimi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denetim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sürekliliği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sağlamıştır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hazinesinden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harcama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yapılmadan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bulundurulmuştur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Ocaklık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muhafızları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tersane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giderleri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Yurtluk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boylarını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koruma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hizmetine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karşılık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sınırlardaki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148064" y="4437112"/>
            <a:ext cx="3995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de-DE" sz="1600" b="1" i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Mukataa</a:t>
            </a:r>
            <a:r>
              <a:rPr lang="de-DE" sz="1600" b="1" i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: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Geliri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doğrudan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hazineye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aktarılan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arazilerin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gelirleri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mültezimler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toplanırdı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(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Salyaneli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Eyaletler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de-DE" sz="1600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788024" y="876781"/>
            <a:ext cx="417646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MÜLK ARAZİ :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Mülkiyeti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kişilere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Öşür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haraç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ayrılır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Öşür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arazi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Müslümanlara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Haraç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Arazi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gayrimüslimlere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tr-TR" sz="1600" dirty="0"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alınıp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satılabilir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miras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bırakılabilirdi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VAKIF ARAZİSİ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hastane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imarethane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kurumlardaki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hizmetlere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almazdı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3 Resim" descr="19379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1870"/>
            <a:ext cx="4176464" cy="6125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244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980728"/>
            <a:ext cx="3816424" cy="5469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2627784" y="332656"/>
            <a:ext cx="355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      OSMANLI ’DA HUKUK </a:t>
            </a:r>
          </a:p>
        </p:txBody>
      </p:sp>
      <p:pic>
        <p:nvPicPr>
          <p:cNvPr id="5" name="Osmanlı Devlet Anlayışının ve Yönetiminin Temel Özellikler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5976" y="980728"/>
            <a:ext cx="4536504" cy="5544616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5508104" y="6581001"/>
            <a:ext cx="2448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Osmanlı’da Hukuk Sistemi – 03.51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807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3816424" cy="5544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620688"/>
            <a:ext cx="3888432" cy="5544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3816424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persembe_konusmalari_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692696"/>
            <a:ext cx="3960440" cy="5751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     OSMANLI İMPARATORLUĞU KÜLTÜR VE UYGARLIĞI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458200" cy="48235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                                             OSMANLI’ DA DEVLET YÖNETİMİ</a:t>
            </a:r>
          </a:p>
        </p:txBody>
      </p:sp>
      <p:pic>
        <p:nvPicPr>
          <p:cNvPr id="5" name="4 Resim" descr="kc4b1na-tahtc4b1mc4b1z-kop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3456384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3995936" y="1556792"/>
            <a:ext cx="49685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b="1" dirty="0">
                <a:solidFill>
                  <a:srgbClr val="FF0000"/>
                </a:solidFill>
              </a:rPr>
              <a:t>A) </a:t>
            </a:r>
            <a:r>
              <a:rPr lang="tr-TR" sz="1600" b="1" dirty="0">
                <a:solidFill>
                  <a:srgbClr val="FF0000"/>
                </a:solidFill>
              </a:rPr>
              <a:t>HÜKÜMDARLIK </a:t>
            </a:r>
            <a:r>
              <a:rPr lang="tr-TR" b="1" dirty="0">
                <a:solidFill>
                  <a:srgbClr val="FF0000"/>
                </a:solidFill>
              </a:rPr>
              <a:t>: </a:t>
            </a:r>
            <a:r>
              <a:rPr lang="de-DE" sz="1600" dirty="0" err="1"/>
              <a:t>Osmanlılar</a:t>
            </a:r>
            <a:r>
              <a:rPr lang="de-DE" sz="1600" dirty="0"/>
              <a:t>, </a:t>
            </a:r>
            <a:r>
              <a:rPr lang="de-DE" sz="1600" dirty="0" err="1"/>
              <a:t>önceleri</a:t>
            </a:r>
            <a:r>
              <a:rPr lang="de-DE" sz="1600" dirty="0"/>
              <a:t> </a:t>
            </a:r>
            <a:r>
              <a:rPr lang="de-DE" sz="1600" dirty="0" err="1"/>
              <a:t>bir</a:t>
            </a:r>
            <a:r>
              <a:rPr lang="de-DE" sz="1600" dirty="0"/>
              <a:t> </a:t>
            </a:r>
            <a:r>
              <a:rPr lang="de-DE" sz="1600" dirty="0" err="1"/>
              <a:t>uç</a:t>
            </a:r>
            <a:r>
              <a:rPr lang="de-DE" sz="1600" dirty="0"/>
              <a:t> </a:t>
            </a:r>
            <a:endParaRPr lang="tr-TR" sz="1600" dirty="0"/>
          </a:p>
          <a:p>
            <a:r>
              <a:rPr lang="de-DE" sz="1600" dirty="0" err="1"/>
              <a:t>beyliği</a:t>
            </a:r>
            <a:r>
              <a:rPr lang="de-DE" sz="1600" dirty="0"/>
              <a:t> </a:t>
            </a:r>
            <a:r>
              <a:rPr lang="de-DE" sz="1600" dirty="0" err="1"/>
              <a:t>özelliğine</a:t>
            </a:r>
            <a:r>
              <a:rPr lang="de-DE" sz="1600" dirty="0"/>
              <a:t> </a:t>
            </a:r>
            <a:r>
              <a:rPr lang="de-DE" sz="1600" dirty="0" err="1"/>
              <a:t>sahipti</a:t>
            </a:r>
            <a:r>
              <a:rPr lang="de-DE" sz="1600" dirty="0"/>
              <a:t> </a:t>
            </a:r>
            <a:r>
              <a:rPr lang="de-DE" sz="1600" dirty="0" err="1"/>
              <a:t>ve</a:t>
            </a:r>
            <a:r>
              <a:rPr lang="de-DE" sz="1600" dirty="0"/>
              <a:t> </a:t>
            </a:r>
            <a:r>
              <a:rPr lang="de-DE" sz="1600" dirty="0" err="1"/>
              <a:t>yönetim</a:t>
            </a:r>
            <a:r>
              <a:rPr lang="de-DE" sz="1600" dirty="0"/>
              <a:t> </a:t>
            </a:r>
            <a:r>
              <a:rPr lang="de-DE" sz="1600" dirty="0" err="1"/>
              <a:t>Osmanlı</a:t>
            </a:r>
            <a:r>
              <a:rPr lang="de-DE" sz="1600" dirty="0"/>
              <a:t> </a:t>
            </a:r>
            <a:r>
              <a:rPr lang="de-DE" sz="1600" dirty="0" err="1"/>
              <a:t>hanedanına</a:t>
            </a:r>
            <a:r>
              <a:rPr lang="de-DE" sz="1600" dirty="0"/>
              <a:t> </a:t>
            </a:r>
            <a:r>
              <a:rPr lang="de-DE" sz="1600" dirty="0" err="1"/>
              <a:t>aitti</a:t>
            </a:r>
            <a:r>
              <a:rPr lang="de-DE" sz="1600" dirty="0"/>
              <a:t>. </a:t>
            </a:r>
            <a:endParaRPr lang="tr-TR" sz="1600" dirty="0"/>
          </a:p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 err="1"/>
              <a:t>Yönetimde</a:t>
            </a:r>
            <a:r>
              <a:rPr lang="de-DE" sz="1600" dirty="0"/>
              <a:t> Türk </a:t>
            </a:r>
            <a:r>
              <a:rPr lang="de-DE" sz="1600" dirty="0" err="1"/>
              <a:t>gelenekleri</a:t>
            </a:r>
            <a:r>
              <a:rPr lang="de-DE" sz="1600" dirty="0"/>
              <a:t> </a:t>
            </a:r>
            <a:r>
              <a:rPr lang="de-DE" sz="1600" dirty="0" err="1"/>
              <a:t>ve</a:t>
            </a:r>
            <a:r>
              <a:rPr lang="de-DE" sz="1600" dirty="0"/>
              <a:t> </a:t>
            </a:r>
            <a:r>
              <a:rPr lang="de-DE" sz="1600" dirty="0" err="1"/>
              <a:t>İslami</a:t>
            </a:r>
            <a:r>
              <a:rPr lang="de-DE" sz="1600" dirty="0"/>
              <a:t> </a:t>
            </a:r>
            <a:r>
              <a:rPr lang="de-DE" sz="1600" dirty="0" err="1"/>
              <a:t>kurallar</a:t>
            </a:r>
            <a:r>
              <a:rPr lang="de-DE" sz="1600" dirty="0"/>
              <a:t> </a:t>
            </a:r>
            <a:r>
              <a:rPr lang="de-DE" sz="1600" dirty="0" err="1"/>
              <a:t>esas</a:t>
            </a:r>
            <a:r>
              <a:rPr lang="de-DE" sz="1600" dirty="0"/>
              <a:t> </a:t>
            </a:r>
            <a:r>
              <a:rPr lang="de-DE" sz="1600" dirty="0" err="1"/>
              <a:t>alınırdı</a:t>
            </a:r>
            <a:r>
              <a:rPr lang="de-DE" sz="1600" dirty="0"/>
              <a:t>.</a:t>
            </a:r>
            <a:endParaRPr lang="tr-TR" sz="1600" dirty="0"/>
          </a:p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 err="1"/>
              <a:t>Sınırların</a:t>
            </a:r>
            <a:r>
              <a:rPr lang="de-DE" sz="1600" dirty="0"/>
              <a:t> </a:t>
            </a:r>
            <a:r>
              <a:rPr lang="de-DE" sz="1600" dirty="0" err="1"/>
              <a:t>genişlemesiyle</a:t>
            </a:r>
            <a:r>
              <a:rPr lang="de-DE" sz="1600" dirty="0"/>
              <a:t> </a:t>
            </a:r>
            <a:r>
              <a:rPr lang="de-DE" sz="1600" dirty="0" err="1"/>
              <a:t>beylik</a:t>
            </a:r>
            <a:r>
              <a:rPr lang="de-DE" sz="1600" dirty="0"/>
              <a:t> </a:t>
            </a:r>
            <a:r>
              <a:rPr lang="de-DE" sz="1600" dirty="0" err="1"/>
              <a:t>devlete</a:t>
            </a:r>
            <a:r>
              <a:rPr lang="de-DE" sz="1600" dirty="0"/>
              <a:t> </a:t>
            </a:r>
            <a:r>
              <a:rPr lang="de-DE" sz="1600" dirty="0" err="1"/>
              <a:t>dönüştü</a:t>
            </a:r>
            <a:r>
              <a:rPr lang="de-DE" sz="1600" dirty="0"/>
              <a:t>.</a:t>
            </a:r>
            <a:endParaRPr lang="tr-TR" sz="1600" dirty="0"/>
          </a:p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 err="1"/>
              <a:t>Devlete</a:t>
            </a:r>
            <a:r>
              <a:rPr lang="de-DE" sz="1600" dirty="0"/>
              <a:t> </a:t>
            </a:r>
            <a:r>
              <a:rPr lang="de-DE" sz="1600" dirty="0" err="1"/>
              <a:t>ait</a:t>
            </a:r>
            <a:r>
              <a:rPr lang="de-DE" sz="1600" dirty="0"/>
              <a:t> </a:t>
            </a:r>
            <a:r>
              <a:rPr lang="de-DE" sz="1600" dirty="0" err="1"/>
              <a:t>kurumlar</a:t>
            </a:r>
            <a:r>
              <a:rPr lang="de-DE" sz="1600" dirty="0"/>
              <a:t> </a:t>
            </a:r>
            <a:r>
              <a:rPr lang="de-DE" sz="1600" dirty="0" err="1"/>
              <a:t>ve</a:t>
            </a:r>
            <a:r>
              <a:rPr lang="de-DE" sz="1600" dirty="0"/>
              <a:t> </a:t>
            </a:r>
            <a:r>
              <a:rPr lang="de-DE" sz="1600" dirty="0" err="1"/>
              <a:t>örgütlenmeler</a:t>
            </a:r>
            <a:r>
              <a:rPr lang="de-DE" sz="1600" dirty="0"/>
              <a:t> </a:t>
            </a:r>
            <a:r>
              <a:rPr lang="de-DE" sz="1600" dirty="0" err="1"/>
              <a:t>oluşturuldu</a:t>
            </a:r>
            <a:r>
              <a:rPr lang="de-DE" sz="1600" dirty="0"/>
              <a:t>. </a:t>
            </a:r>
            <a:endParaRPr lang="tr-TR" sz="1600" dirty="0"/>
          </a:p>
          <a:p>
            <a:r>
              <a:rPr lang="en-US" sz="1600" dirty="0"/>
              <a:t>-</a:t>
            </a:r>
            <a:r>
              <a:rPr lang="en-US" sz="1600" dirty="0" err="1"/>
              <a:t>Devletin</a:t>
            </a:r>
            <a:r>
              <a:rPr lang="en-US" sz="1600" dirty="0"/>
              <a:t> </a:t>
            </a:r>
            <a:r>
              <a:rPr lang="en-US" sz="1600" dirty="0" err="1"/>
              <a:t>yöneticisine</a:t>
            </a:r>
            <a:r>
              <a:rPr lang="en-US" sz="1600" dirty="0"/>
              <a:t> </a:t>
            </a:r>
            <a:r>
              <a:rPr lang="en-US" sz="1600" dirty="0" err="1"/>
              <a:t>padişah</a:t>
            </a:r>
            <a:r>
              <a:rPr lang="en-US" sz="1600" dirty="0"/>
              <a:t> </a:t>
            </a:r>
            <a:r>
              <a:rPr lang="en-US" sz="1600" dirty="0" err="1"/>
              <a:t>denilmeye</a:t>
            </a:r>
            <a:r>
              <a:rPr lang="en-US" sz="1600" dirty="0"/>
              <a:t> </a:t>
            </a:r>
            <a:r>
              <a:rPr lang="en-US" sz="1600" dirty="0" err="1"/>
              <a:t>başlandı</a:t>
            </a:r>
            <a:r>
              <a:rPr lang="en-US" sz="1600" dirty="0"/>
              <a:t>. </a:t>
            </a:r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Ülke</a:t>
            </a:r>
            <a:r>
              <a:rPr lang="en-US" sz="1600" dirty="0"/>
              <a:t> </a:t>
            </a:r>
            <a:r>
              <a:rPr lang="en-US" sz="1600" dirty="0" err="1"/>
              <a:t>başta</a:t>
            </a:r>
            <a:r>
              <a:rPr lang="en-US" sz="1600" dirty="0"/>
              <a:t> </a:t>
            </a:r>
            <a:r>
              <a:rPr lang="en-US" sz="1600" dirty="0" err="1"/>
              <a:t>hanedan</a:t>
            </a:r>
            <a:r>
              <a:rPr lang="en-US" sz="1600" dirty="0"/>
              <a:t> </a:t>
            </a:r>
            <a:r>
              <a:rPr lang="en-US" sz="1600" dirty="0" err="1"/>
              <a:t>üyelerinin</a:t>
            </a:r>
            <a:r>
              <a:rPr lang="en-US" sz="1600" dirty="0"/>
              <a:t> </a:t>
            </a:r>
            <a:r>
              <a:rPr lang="en-US" sz="1600" dirty="0" err="1"/>
              <a:t>ortak</a:t>
            </a:r>
            <a:r>
              <a:rPr lang="en-US" sz="1600" dirty="0"/>
              <a:t> </a:t>
            </a:r>
            <a:r>
              <a:rPr lang="en-US" sz="1600" dirty="0" err="1"/>
              <a:t>malıydı</a:t>
            </a:r>
            <a:r>
              <a:rPr lang="en-US" sz="1600" dirty="0"/>
              <a:t>. Bu </a:t>
            </a:r>
            <a:endParaRPr lang="tr-TR" sz="1600" dirty="0"/>
          </a:p>
          <a:p>
            <a:r>
              <a:rPr lang="en-US" sz="1600" dirty="0" err="1"/>
              <a:t>anlayış</a:t>
            </a:r>
            <a:r>
              <a:rPr lang="en-US" sz="1600" dirty="0"/>
              <a:t> I. Murat </a:t>
            </a:r>
            <a:r>
              <a:rPr lang="en-US" sz="1600" dirty="0" err="1"/>
              <a:t>döneminde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Ülke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hükümdarın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ve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endParaRPr lang="tr-TR" sz="1600" dirty="0">
              <a:solidFill>
                <a:srgbClr val="FF0000"/>
              </a:solidFill>
            </a:endParaRPr>
          </a:p>
          <a:p>
            <a:r>
              <a:rPr lang="en-US" sz="1600" b="1" dirty="0" err="1">
                <a:solidFill>
                  <a:srgbClr val="FF0000"/>
                </a:solidFill>
              </a:rPr>
              <a:t>oğullarının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ortak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malıdır</a:t>
            </a:r>
            <a:r>
              <a:rPr lang="en-US" sz="1600" b="1" dirty="0">
                <a:solidFill>
                  <a:srgbClr val="FF0000"/>
                </a:solidFill>
              </a:rPr>
              <a:t>.”</a:t>
            </a:r>
            <a:r>
              <a:rPr lang="en-US" sz="1600" dirty="0"/>
              <a:t> </a:t>
            </a:r>
            <a:r>
              <a:rPr lang="en-US" sz="1600" dirty="0" err="1"/>
              <a:t>Şeklinde</a:t>
            </a:r>
            <a:r>
              <a:rPr lang="en-US" sz="1600" dirty="0"/>
              <a:t> </a:t>
            </a:r>
            <a:r>
              <a:rPr lang="en-US" sz="1600" dirty="0" err="1"/>
              <a:t>değişti</a:t>
            </a:r>
            <a:r>
              <a:rPr lang="en-US" sz="1600" dirty="0"/>
              <a:t>. </a:t>
            </a:r>
            <a:endParaRPr lang="tr-TR" sz="1600" dirty="0"/>
          </a:p>
          <a:p>
            <a:r>
              <a:rPr lang="tr-TR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995936" y="4509120"/>
            <a:ext cx="45677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hükümdarın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yetkileri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artarak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otorite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güçlenmiştir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pic>
        <p:nvPicPr>
          <p:cNvPr id="41986" name="Picture 2" descr="http://static.memrise.com/img/400sqf/from/uploads/course_photos/80928_anadolu-medeniyeti-sergisi-1233149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229200"/>
            <a:ext cx="2376264" cy="1466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111552" y="908720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OSMANLI ’DA HUKUK </a:t>
            </a:r>
          </a:p>
        </p:txBody>
      </p:sp>
      <p:pic>
        <p:nvPicPr>
          <p:cNvPr id="3" name="2 Resim" descr="cez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4320480" cy="6192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788024" y="1484784"/>
            <a:ext cx="41764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yıllarında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gelenekleri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İslami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kuralları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töre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uygulanıyordu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</a:t>
            </a:r>
            <a:r>
              <a:rPr lang="tr-T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bölümde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düzenlendi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Şer’i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Vatandaşların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evlenme-boşanma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miras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medeni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hayatla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ilgili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borç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senet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hayatla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ilgili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davalarına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bakardı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davalarda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0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Şer’i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uygulanırdı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Özellikle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davalar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şer’i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kuralları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çözülürdü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Şer’i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hükümlerinden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uhteşem Yüzyıl 81.Bölüm - İbrahim Paşa Kadı Efendi'nin Mahkemesinde!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38125" y="260350"/>
            <a:ext cx="4129088" cy="30972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İçerik Yer Tutucusu" descr="KADI_VE_GUNLUGU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79512" y="3789040"/>
            <a:ext cx="4176464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499992" y="764704"/>
            <a:ext cx="439248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Örfi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töre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geleneklerin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-den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Fermanlar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padişah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kanunnameleri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kuralları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*II. Mahmut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Adliye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Nezareti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Bakanlığı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temyiz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mahkemeleri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günkü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Danıştay‘ın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Şurayı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kurul-muştur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-1839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Tanzimat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Fermanı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belirtilmiş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kişilerin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hukuki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eşitliği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yasaların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üstünlüğü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edilmiştir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-1870’de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Ahmet Cevdet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başkanlığındaki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Mecelle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hukukuna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hazırlamıştır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-1876’da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Anayasası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Kanun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-i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Esasi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edilmiştir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39552" y="3429000"/>
            <a:ext cx="353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Osmanlıda Yargı Sistemi (Muhteşem Yüzyıl) – 05.45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79512" y="260648"/>
            <a:ext cx="8388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			OSMANLI’ DA MALİYE</a:t>
            </a:r>
          </a:p>
        </p:txBody>
      </p:sp>
      <p:pic>
        <p:nvPicPr>
          <p:cNvPr id="4" name="3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861048"/>
            <a:ext cx="4680520" cy="2713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292080" y="1412776"/>
            <a:ext cx="367240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maliyesinden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sorumlu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efterdar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Fatih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bastırıldı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XV.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Yavuz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fetihler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hazinesini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güçlendirdi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masraflar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çoğaldı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ekonomisi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hayvancılığa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dayanıyordu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Hayvancılıkla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uğraşanlardan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ağnam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alınıyordu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geçim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kaynağı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ticaretti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" name="Osmanlı Sikkeleri Tarihi - Atom Damal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764704"/>
            <a:ext cx="468052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Dikdörtgen"/>
          <p:cNvSpPr/>
          <p:nvPr/>
        </p:nvSpPr>
        <p:spPr>
          <a:xfrm>
            <a:off x="1115616" y="3501008"/>
            <a:ext cx="31689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 Sikkeleri Tarihi - Atom Damalı (03.00)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98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645024"/>
            <a:ext cx="417646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499992" y="773415"/>
            <a:ext cx="43204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yapılırdı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Yerli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üreticiler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üretilen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mallar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dükkan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pazarlarda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satılırdı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2-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ülkelerden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mallar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pazarlarında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satılırdı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Devleti’nde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dokumacılık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dericilik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demir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bakır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işletmeciliği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kolları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Esnaflar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AT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AT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lonca</a:t>
            </a:r>
            <a:r>
              <a:rPr kumimoji="0" lang="de-AT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örgüte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sahipti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Her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zanaat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dalının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loncası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vardı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Lonca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teşkilatı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hem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üretici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hem de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tüketicinin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kaynaklarını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korumaya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yönelikti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Her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loncanın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başında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şeyh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kethüda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denilen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başkanı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bulunurdu</a:t>
            </a:r>
            <a:r>
              <a:rPr kumimoji="0" lang="de-A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A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Osmanlı'da Lonca Teşkilatı - İlber Ortayl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417646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755576" y="3284984"/>
            <a:ext cx="32920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Osmanlı'da Lonca Teşkilatı - </a:t>
            </a:r>
            <a:r>
              <a:rPr lang="tr-TR" sz="1200" b="1" dirty="0" err="1">
                <a:solidFill>
                  <a:srgbClr val="FF0000"/>
                </a:solidFill>
              </a:rPr>
              <a:t>İlber</a:t>
            </a:r>
            <a:r>
              <a:rPr lang="tr-TR" sz="1200" b="1" dirty="0">
                <a:solidFill>
                  <a:srgbClr val="FF0000"/>
                </a:solidFill>
              </a:rPr>
              <a:t> Ortaylı (32.44)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e Tea Party - The grand Bazaar (acoustic)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11338" y="260350"/>
            <a:ext cx="5568950" cy="4176713"/>
          </a:xfrm>
          <a:prstGeom prst="rect">
            <a:avLst/>
          </a:prstGeom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1520" y="4672786"/>
            <a:ext cx="84249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başlıca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AT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gelirleri</a:t>
            </a:r>
            <a:r>
              <a:rPr kumimoji="0" lang="de-AT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çiftçilerden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öşür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ağnam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vergileri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Gayrimüslimlerden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haraç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cizye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ganimetlerin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beşte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Gümrük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tuzla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gelirleri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beylik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vergiler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memur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maaşlarına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bahşişlerine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bayındırlık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giderlerine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harcanırdı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771800" y="4437112"/>
            <a:ext cx="35562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The Tea Party - The grand Bazaar (acoustic)</a:t>
            </a:r>
            <a:r>
              <a:rPr lang="tr-TR" sz="1200" b="1" dirty="0">
                <a:solidFill>
                  <a:srgbClr val="FF0000"/>
                </a:solidFill>
              </a:rPr>
              <a:t> (03.57) 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55776" y="33265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     </a:t>
            </a:r>
            <a:r>
              <a:rPr lang="tr-TR" sz="2400" b="1" dirty="0">
                <a:solidFill>
                  <a:srgbClr val="FF0000"/>
                </a:solidFill>
              </a:rPr>
              <a:t>OSMANLI ’DA ORDU</a:t>
            </a:r>
          </a:p>
        </p:txBody>
      </p:sp>
      <p:pic>
        <p:nvPicPr>
          <p:cNvPr id="3" name="2 Resim" descr="319821_253084544804878_1096312452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8568952" cy="56886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smanlı Ordusu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424847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05734-Osmanlı-ordusu-sefer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717032"/>
            <a:ext cx="4176464" cy="2931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716016" y="332656"/>
            <a:ext cx="410445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OSMANLI ’DA </a:t>
            </a:r>
            <a:r>
              <a:rPr kumimoji="0" lang="de-DE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ORDU</a:t>
            </a:r>
            <a:endParaRPr lang="tr-TR" sz="2400" b="1" dirty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düzenli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Orhan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Bey‘in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kurduğu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Yaya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Müsellem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-I.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esirlerinden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Pençik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Birlikleri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yetersiz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kalınca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devşirme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usulüne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Kapıkulu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Yükselme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gelindiğinde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bölümlerden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oluşuyordu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;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716016" y="4365104"/>
            <a:ext cx="42484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KAPIKULU ASKERLERİ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cs typeface="Arial" pitchFamily="34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durumda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beklerdi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Devşirme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usulüyle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yetiştirilmiş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maaşı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alırlardı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547664" y="3356992"/>
            <a:ext cx="17482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 Ordusu (08.30)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ab83a88764157a6e4d6995deee3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17032"/>
            <a:ext cx="4896544" cy="2934072"/>
          </a:xfrm>
          <a:prstGeom prst="rect">
            <a:avLst/>
          </a:prstGeom>
        </p:spPr>
      </p:pic>
      <p:pic>
        <p:nvPicPr>
          <p:cNvPr id="5" name="Muhteşem Yüzyıl 90.Bölüm - Şehzade Mustafa ordunun karşısında (www.turkweb.tv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4896544" cy="2952328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5364088" y="476672"/>
            <a:ext cx="2323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b="1" dirty="0" err="1">
                <a:solidFill>
                  <a:srgbClr val="FF0000"/>
                </a:solidFill>
              </a:rPr>
              <a:t>Başlıca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iki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bölüme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ayrılır</a:t>
            </a:r>
            <a:r>
              <a:rPr lang="de-DE" sz="1600" b="1" dirty="0">
                <a:solidFill>
                  <a:srgbClr val="FF0000"/>
                </a:solidFill>
              </a:rPr>
              <a:t>;</a:t>
            </a:r>
            <a:endParaRPr lang="tr-TR" sz="1600" b="1" dirty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292080" y="1103838"/>
            <a:ext cx="36004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1-Kapıkulu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Piyadeleri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kuvvetini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oluşturuyordu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Acemi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Oğlanlar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Ocağı’na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yetiştirmek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ailelerden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çocuklar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ailenin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yanına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İslamiyet’in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esaslarını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geleneklerini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öğrendikten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Acemi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Oğlanlar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Ocağına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alınırlardı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talim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gördükten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ocaklara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gönderilirlerdi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b-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Padişahın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hizmetinde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kuvvetlerdir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I.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12.000 ,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70.000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civarında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bulunuyordu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95536" y="335699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Muhteşem Yüzyıl - Şehzade Mustafa ordunun karşısında (03.12)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_proj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824536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dsc01281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17032"/>
            <a:ext cx="4896544" cy="28803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5292080" y="548680"/>
            <a:ext cx="385192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c-Cebeci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silah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malzemeleri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sağlamak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bakımını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yapmakla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64088" y="1577698"/>
            <a:ext cx="377991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d-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Topçu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dökmek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top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mermisi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yapmakve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top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atmak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oluşturulmuştur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Özellikle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Fatih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e-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Havan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bunlara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teçhizatı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hazırlayan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f-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Lağımcı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kuşatmaları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fitil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döşeyerek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kaleyi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yıkan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eğitildiği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ocaktı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2-Kapıkulu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Süvarileri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Devletten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atlı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Merkeze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yakın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yerlerde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otururlardı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Silahtar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sipahi,sağ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ulufeciler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garipler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kısımlara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ayrılırlardı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sipah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176464" cy="62646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499992" y="260648"/>
            <a:ext cx="4451257" cy="2618446"/>
          </a:xfrm>
        </p:spPr>
        <p:txBody>
          <a:bodyPr>
            <a:normAutofit/>
          </a:bodyPr>
          <a:lstStyle/>
          <a:p>
            <a:pPr lvl="0"/>
            <a:r>
              <a:rPr lang="tr-TR" sz="1600" b="1" dirty="0">
                <a:solidFill>
                  <a:srgbClr val="FF0000"/>
                </a:solidFill>
              </a:rPr>
              <a:t>B) </a:t>
            </a:r>
            <a:r>
              <a:rPr lang="de-DE" sz="1600" b="1" dirty="0">
                <a:solidFill>
                  <a:srgbClr val="FF0000"/>
                </a:solidFill>
              </a:rPr>
              <a:t>EYALET ASKERLERİ:</a:t>
            </a:r>
            <a:endParaRPr lang="tr-TR" sz="1600" b="1" dirty="0">
              <a:solidFill>
                <a:srgbClr val="FF0000"/>
              </a:solidFill>
            </a:endParaRPr>
          </a:p>
          <a:p>
            <a:pPr lvl="0"/>
            <a:r>
              <a:rPr lang="de-DE" sz="1600" dirty="0" err="1">
                <a:solidFill>
                  <a:schemeClr val="tx1"/>
                </a:solidFill>
              </a:rPr>
              <a:t>Dirlik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sahiplerinin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beslediği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cebelü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adı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verilen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askerlerdir</a:t>
            </a:r>
            <a:r>
              <a:rPr lang="de-DE" sz="1600" dirty="0">
                <a:solidFill>
                  <a:schemeClr val="tx1"/>
                </a:solidFill>
              </a:rPr>
              <a:t>. </a:t>
            </a:r>
            <a:endParaRPr lang="tr-TR" sz="1600" dirty="0">
              <a:solidFill>
                <a:schemeClr val="tx1"/>
              </a:solidFill>
            </a:endParaRPr>
          </a:p>
          <a:p>
            <a:pPr lvl="0"/>
            <a:r>
              <a:rPr lang="de-DE" sz="1600" dirty="0">
                <a:solidFill>
                  <a:srgbClr val="FF0000"/>
                </a:solidFill>
              </a:rPr>
              <a:t>“</a:t>
            </a:r>
            <a:r>
              <a:rPr lang="de-DE" sz="1600" b="1" dirty="0" err="1">
                <a:solidFill>
                  <a:srgbClr val="FF0000"/>
                </a:solidFill>
              </a:rPr>
              <a:t>Timarlı</a:t>
            </a:r>
            <a:r>
              <a:rPr lang="de-DE" sz="1600" b="1" dirty="0">
                <a:solidFill>
                  <a:srgbClr val="FF0000"/>
                </a:solidFill>
              </a:rPr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Sipahiler</a:t>
            </a:r>
            <a:r>
              <a:rPr lang="de-DE" sz="1600" dirty="0">
                <a:solidFill>
                  <a:srgbClr val="FF0000"/>
                </a:solidFill>
              </a:rPr>
              <a:t>”  </a:t>
            </a:r>
            <a:r>
              <a:rPr lang="de-DE" sz="1600" dirty="0">
                <a:solidFill>
                  <a:schemeClr val="tx1"/>
                </a:solidFill>
              </a:rPr>
              <a:t>de </a:t>
            </a:r>
            <a:r>
              <a:rPr lang="de-DE" sz="1600" dirty="0" err="1">
                <a:solidFill>
                  <a:schemeClr val="tx1"/>
                </a:solidFill>
              </a:rPr>
              <a:t>denir</a:t>
            </a:r>
            <a:r>
              <a:rPr lang="de-DE" sz="1600" dirty="0">
                <a:solidFill>
                  <a:schemeClr val="tx1"/>
                </a:solidFill>
              </a:rPr>
              <a:t>. </a:t>
            </a:r>
            <a:r>
              <a:rPr lang="de-DE" sz="1600" dirty="0" err="1">
                <a:solidFill>
                  <a:schemeClr val="tx1"/>
                </a:solidFill>
              </a:rPr>
              <a:t>Tamamen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Türklerden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oluşuyordu</a:t>
            </a:r>
            <a:r>
              <a:rPr lang="de-DE" sz="1600" dirty="0">
                <a:solidFill>
                  <a:schemeClr val="tx1"/>
                </a:solidFill>
              </a:rPr>
              <a:t>. </a:t>
            </a:r>
            <a:r>
              <a:rPr lang="de-DE" sz="1600" dirty="0" err="1">
                <a:solidFill>
                  <a:schemeClr val="tx1"/>
                </a:solidFill>
              </a:rPr>
              <a:t>Bu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askerler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savaş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olmadığı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zamanlarda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kendi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işleriyle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uğraşırlardı</a:t>
            </a:r>
            <a:r>
              <a:rPr lang="de-DE" sz="1600" dirty="0">
                <a:solidFill>
                  <a:schemeClr val="tx1"/>
                </a:solidFill>
              </a:rPr>
              <a:t>.</a:t>
            </a:r>
            <a:endParaRPr lang="tr-TR" sz="1600" dirty="0">
              <a:solidFill>
                <a:schemeClr val="tx1"/>
              </a:solidFill>
            </a:endParaRPr>
          </a:p>
          <a:p>
            <a:endParaRPr lang="tr-TR" dirty="0"/>
          </a:p>
        </p:txBody>
      </p:sp>
      <p:pic>
        <p:nvPicPr>
          <p:cNvPr id="6" name="5 Resim" descr="288707_1268248591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276872"/>
            <a:ext cx="4032448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ottoman thr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5040560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5364088" y="476672"/>
            <a:ext cx="36004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Hükümdarlık</a:t>
            </a:r>
            <a:r>
              <a:rPr lang="en-US" sz="1600" dirty="0"/>
              <a:t> </a:t>
            </a:r>
            <a:r>
              <a:rPr lang="en-US" sz="1600" dirty="0" err="1"/>
              <a:t>babadan</a:t>
            </a:r>
            <a:r>
              <a:rPr lang="en-US" sz="1600" dirty="0"/>
              <a:t> </a:t>
            </a:r>
            <a:r>
              <a:rPr lang="en-US" sz="1600" dirty="0" err="1"/>
              <a:t>oğula</a:t>
            </a:r>
            <a:r>
              <a:rPr lang="en-US" sz="1600" dirty="0"/>
              <a:t> </a:t>
            </a:r>
            <a:r>
              <a:rPr lang="en-US" sz="1600" dirty="0" err="1"/>
              <a:t>geçmiştir</a:t>
            </a:r>
            <a:r>
              <a:rPr lang="en-US" sz="1600" dirty="0"/>
              <a:t>. </a:t>
            </a:r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EskiTürk</a:t>
            </a:r>
            <a:r>
              <a:rPr lang="en-US" sz="1600" dirty="0"/>
              <a:t> </a:t>
            </a:r>
            <a:r>
              <a:rPr lang="en-US" sz="1600" dirty="0" err="1"/>
              <a:t>geleneklerine</a:t>
            </a:r>
            <a:r>
              <a:rPr lang="en-US" sz="1600" dirty="0"/>
              <a:t> </a:t>
            </a:r>
            <a:r>
              <a:rPr lang="en-US" sz="1600" dirty="0" err="1"/>
              <a:t>göre</a:t>
            </a:r>
            <a:r>
              <a:rPr lang="en-US" sz="1600" dirty="0"/>
              <a:t> </a:t>
            </a:r>
            <a:r>
              <a:rPr lang="en-US" sz="1600" dirty="0" err="1"/>
              <a:t>hükümdarlık</a:t>
            </a:r>
            <a:r>
              <a:rPr lang="en-US" sz="1600" dirty="0"/>
              <a:t>, </a:t>
            </a:r>
            <a:r>
              <a:rPr lang="en-US" sz="1600" dirty="0" err="1"/>
              <a:t>Tanrı</a:t>
            </a:r>
            <a:r>
              <a:rPr lang="en-US" sz="1600" dirty="0"/>
              <a:t> </a:t>
            </a:r>
            <a:r>
              <a:rPr lang="en-US" sz="1600" dirty="0" err="1"/>
              <a:t>tarafından</a:t>
            </a:r>
            <a:r>
              <a:rPr lang="en-US" sz="1600" dirty="0"/>
              <a:t> </a:t>
            </a:r>
            <a:r>
              <a:rPr lang="en-US" sz="1600" dirty="0" err="1"/>
              <a:t>Osmanlı</a:t>
            </a:r>
            <a:r>
              <a:rPr lang="en-US" sz="1600" dirty="0"/>
              <a:t> </a:t>
            </a:r>
            <a:r>
              <a:rPr lang="en-US" sz="1600" dirty="0" err="1"/>
              <a:t>ailesine</a:t>
            </a:r>
            <a:r>
              <a:rPr lang="en-US" sz="1600" dirty="0"/>
              <a:t> </a:t>
            </a:r>
            <a:r>
              <a:rPr lang="en-US" sz="1600" dirty="0" err="1"/>
              <a:t>tanınmış</a:t>
            </a:r>
            <a:r>
              <a:rPr lang="en-US" sz="1600" dirty="0"/>
              <a:t> </a:t>
            </a:r>
            <a:r>
              <a:rPr lang="en-US" sz="1600" dirty="0" err="1"/>
              <a:t>bir</a:t>
            </a:r>
            <a:r>
              <a:rPr lang="en-US" sz="1600" dirty="0"/>
              <a:t> </a:t>
            </a:r>
            <a:r>
              <a:rPr lang="en-US" sz="1600" dirty="0" err="1"/>
              <a:t>haktı</a:t>
            </a:r>
            <a:r>
              <a:rPr lang="en-US" sz="1600" dirty="0"/>
              <a:t>. </a:t>
            </a:r>
            <a:endParaRPr lang="tr-TR" sz="1600" dirty="0"/>
          </a:p>
          <a:p>
            <a:endParaRPr lang="tr-TR" sz="1600" dirty="0"/>
          </a:p>
          <a:p>
            <a:r>
              <a:rPr lang="en-US" sz="1600" b="1" dirty="0"/>
              <a:t>-</a:t>
            </a:r>
            <a:r>
              <a:rPr lang="tr-TR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Çelebi</a:t>
            </a:r>
            <a:r>
              <a:rPr lang="en-US" sz="1600" b="1" dirty="0">
                <a:solidFill>
                  <a:srgbClr val="FF0000"/>
                </a:solidFill>
              </a:rPr>
              <a:t>” </a:t>
            </a:r>
            <a:r>
              <a:rPr lang="en-US" sz="1600" dirty="0" err="1"/>
              <a:t>adıyla</a:t>
            </a:r>
            <a:r>
              <a:rPr lang="en-US" sz="1600" dirty="0"/>
              <a:t> </a:t>
            </a:r>
            <a:r>
              <a:rPr lang="en-US" sz="1600" dirty="0" err="1"/>
              <a:t>anılan</a:t>
            </a:r>
            <a:r>
              <a:rPr lang="en-US" sz="1600" dirty="0"/>
              <a:t> </a:t>
            </a:r>
            <a:r>
              <a:rPr lang="en-US" sz="1600" dirty="0" err="1"/>
              <a:t>şehzadeler</a:t>
            </a:r>
            <a:r>
              <a:rPr lang="en-US" sz="1600" dirty="0"/>
              <a:t> </a:t>
            </a:r>
            <a:r>
              <a:rPr lang="en-US" sz="1600" dirty="0" err="1"/>
              <a:t>büyük</a:t>
            </a:r>
            <a:r>
              <a:rPr lang="en-US" sz="1600" dirty="0"/>
              <a:t> </a:t>
            </a:r>
            <a:r>
              <a:rPr lang="en-US" sz="1600" dirty="0" err="1"/>
              <a:t>bir</a:t>
            </a:r>
            <a:r>
              <a:rPr lang="en-US" sz="1600" dirty="0"/>
              <a:t> </a:t>
            </a:r>
            <a:r>
              <a:rPr lang="en-US" sz="1600" dirty="0" err="1"/>
              <a:t>sancağın</a:t>
            </a:r>
            <a:r>
              <a:rPr lang="en-US" sz="1600" dirty="0"/>
              <a:t> </a:t>
            </a:r>
            <a:r>
              <a:rPr lang="en-US" sz="1600" dirty="0" err="1"/>
              <a:t>idaresiyle</a:t>
            </a:r>
            <a:r>
              <a:rPr lang="en-US" sz="1600" dirty="0"/>
              <a:t>  </a:t>
            </a:r>
            <a:r>
              <a:rPr lang="en-US" sz="1600" dirty="0" err="1"/>
              <a:t>görevlendirilirlerdi</a:t>
            </a:r>
            <a:r>
              <a:rPr lang="en-US" sz="1600" dirty="0"/>
              <a:t>. </a:t>
            </a:r>
            <a:r>
              <a:rPr lang="en-US" sz="1600" dirty="0" err="1"/>
              <a:t>Böylece</a:t>
            </a:r>
            <a:r>
              <a:rPr lang="en-US" sz="1600" dirty="0"/>
              <a:t> </a:t>
            </a:r>
            <a:r>
              <a:rPr lang="en-US" sz="1600" dirty="0" err="1"/>
              <a:t>şehzadenin</a:t>
            </a:r>
            <a:r>
              <a:rPr lang="en-US" sz="1600" dirty="0"/>
              <a:t> </a:t>
            </a:r>
            <a:r>
              <a:rPr lang="en-US" sz="1600" dirty="0" err="1"/>
              <a:t>askeri</a:t>
            </a:r>
            <a:r>
              <a:rPr lang="en-US" sz="1600" dirty="0"/>
              <a:t> </a:t>
            </a:r>
            <a:r>
              <a:rPr lang="en-US" sz="1600" dirty="0" err="1"/>
              <a:t>ve</a:t>
            </a:r>
            <a:r>
              <a:rPr lang="en-US" sz="1600" dirty="0"/>
              <a:t> </a:t>
            </a:r>
            <a:r>
              <a:rPr lang="en-US" sz="1600" dirty="0" err="1"/>
              <a:t>idari</a:t>
            </a:r>
            <a:r>
              <a:rPr lang="en-US" sz="1600" dirty="0"/>
              <a:t> </a:t>
            </a:r>
            <a:r>
              <a:rPr lang="en-US" sz="1600" dirty="0" err="1"/>
              <a:t>yönden</a:t>
            </a:r>
            <a:r>
              <a:rPr lang="en-US" sz="1600" dirty="0"/>
              <a:t> </a:t>
            </a:r>
            <a:r>
              <a:rPr lang="en-US" sz="1600" dirty="0" err="1"/>
              <a:t>tecrübe</a:t>
            </a:r>
            <a:r>
              <a:rPr lang="en-US" sz="1600" dirty="0"/>
              <a:t> </a:t>
            </a:r>
            <a:r>
              <a:rPr lang="en-US" sz="1600" dirty="0" err="1"/>
              <a:t>kazanması</a:t>
            </a:r>
            <a:r>
              <a:rPr lang="en-US" sz="1600" dirty="0"/>
              <a:t> </a:t>
            </a:r>
            <a:r>
              <a:rPr lang="en-US" sz="1600" dirty="0" err="1"/>
              <a:t>sağlanırdı</a:t>
            </a:r>
            <a:r>
              <a:rPr lang="tr-TR" sz="1600" b="1" dirty="0">
                <a:solidFill>
                  <a:srgbClr val="FF0000"/>
                </a:solidFill>
              </a:rPr>
              <a:t>.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dirty="0" err="1">
                <a:solidFill>
                  <a:srgbClr val="FF0000"/>
                </a:solidFill>
              </a:rPr>
              <a:t>Sancağa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Çıkma</a:t>
            </a:r>
            <a:r>
              <a:rPr lang="en-US" sz="1600" b="1" dirty="0">
                <a:solidFill>
                  <a:srgbClr val="FF0000"/>
                </a:solidFill>
              </a:rPr>
              <a:t>)              </a:t>
            </a:r>
            <a:r>
              <a:rPr lang="en-US" sz="1600" dirty="0" err="1"/>
              <a:t>Şehzadeler</a:t>
            </a:r>
            <a:r>
              <a:rPr lang="en-US" sz="1600" dirty="0"/>
              <a:t> </a:t>
            </a:r>
            <a:r>
              <a:rPr lang="en-US" sz="1600" dirty="0" err="1"/>
              <a:t>Rumelii</a:t>
            </a:r>
            <a:r>
              <a:rPr lang="en-US" sz="1600" dirty="0"/>
              <a:t> </a:t>
            </a:r>
            <a:r>
              <a:rPr lang="en-US" sz="1600" dirty="0" err="1"/>
              <a:t>sancaklarına</a:t>
            </a:r>
            <a:r>
              <a:rPr lang="en-US" sz="1600" dirty="0"/>
              <a:t> </a:t>
            </a:r>
            <a:r>
              <a:rPr lang="en-US" sz="1600" dirty="0" err="1"/>
              <a:t>önderilmezlerdi</a:t>
            </a:r>
            <a:r>
              <a:rPr lang="en-US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Şehzadelerin</a:t>
            </a:r>
            <a:r>
              <a:rPr lang="en-US" sz="1600" dirty="0"/>
              <a:t> </a:t>
            </a:r>
            <a:r>
              <a:rPr lang="en-US" sz="1600" dirty="0" err="1"/>
              <a:t>eğitiminden</a:t>
            </a:r>
            <a:r>
              <a:rPr lang="en-US" sz="1600" dirty="0"/>
              <a:t> </a:t>
            </a:r>
            <a:r>
              <a:rPr lang="en-US" sz="1600" dirty="0" err="1"/>
              <a:t>sorumlu</a:t>
            </a:r>
            <a:r>
              <a:rPr lang="en-US" sz="1600" dirty="0"/>
              <a:t> </a:t>
            </a:r>
            <a:r>
              <a:rPr lang="en-US" sz="1600" dirty="0" err="1"/>
              <a:t>devlet</a:t>
            </a:r>
            <a:r>
              <a:rPr lang="en-US" sz="1600" dirty="0"/>
              <a:t> </a:t>
            </a:r>
            <a:r>
              <a:rPr lang="en-US" sz="1600" dirty="0" err="1"/>
              <a:t>adamlarına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lala</a:t>
            </a:r>
            <a:r>
              <a:rPr lang="en-US" sz="1600" b="1" dirty="0">
                <a:solidFill>
                  <a:srgbClr val="FF0000"/>
                </a:solidFill>
              </a:rPr>
              <a:t>”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/>
              <a:t>denirdi</a:t>
            </a:r>
            <a:r>
              <a:rPr lang="en-US" sz="1600" dirty="0"/>
              <a:t>.  </a:t>
            </a:r>
            <a:endParaRPr lang="tr-TR" sz="1600" dirty="0"/>
          </a:p>
          <a:p>
            <a:r>
              <a:rPr lang="en-US" sz="1600" dirty="0"/>
              <a:t> </a:t>
            </a:r>
            <a:endParaRPr lang="tr-TR" sz="1600" dirty="0"/>
          </a:p>
          <a:p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5292080" y="4221088"/>
            <a:ext cx="3851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Yavuz</a:t>
            </a:r>
            <a:r>
              <a:rPr lang="en-US" sz="1600" dirty="0"/>
              <a:t> </a:t>
            </a:r>
            <a:r>
              <a:rPr lang="en-US" sz="1600" dirty="0" err="1"/>
              <a:t>Selim</a:t>
            </a:r>
            <a:r>
              <a:rPr lang="en-US" sz="1600" dirty="0"/>
              <a:t>’ in </a:t>
            </a:r>
            <a:r>
              <a:rPr lang="en-US" sz="1600" dirty="0" err="1"/>
              <a:t>Mısır</a:t>
            </a:r>
            <a:r>
              <a:rPr lang="en-US" sz="1600" dirty="0"/>
              <a:t> </a:t>
            </a:r>
            <a:r>
              <a:rPr lang="en-US" sz="1600" dirty="0" err="1"/>
              <a:t>seferinden</a:t>
            </a:r>
            <a:r>
              <a:rPr lang="en-US" sz="1600" dirty="0"/>
              <a:t> </a:t>
            </a:r>
            <a:r>
              <a:rPr lang="en-US" sz="1600" dirty="0" err="1"/>
              <a:t>sonra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tr-TR" sz="1600" b="1" dirty="0" err="1">
                <a:solidFill>
                  <a:srgbClr val="FF0000"/>
                </a:solidFill>
              </a:rPr>
              <a:t>H</a:t>
            </a:r>
            <a:r>
              <a:rPr lang="en-US" sz="1600" b="1" dirty="0" err="1">
                <a:solidFill>
                  <a:srgbClr val="FF0000"/>
                </a:solidFill>
              </a:rPr>
              <a:t>alifeliğin</a:t>
            </a:r>
            <a:r>
              <a:rPr lang="en-US" sz="1600" b="1" dirty="0">
                <a:solidFill>
                  <a:srgbClr val="FF0000"/>
                </a:solidFill>
              </a:rPr>
              <a:t>” </a:t>
            </a:r>
            <a:r>
              <a:rPr lang="en-US" sz="1600" dirty="0" err="1"/>
              <a:t>Osmanlı</a:t>
            </a:r>
            <a:r>
              <a:rPr lang="en-US" sz="1600" dirty="0"/>
              <a:t> </a:t>
            </a:r>
            <a:r>
              <a:rPr lang="en-US" sz="1600" dirty="0" err="1"/>
              <a:t>padişahlarına</a:t>
            </a:r>
            <a:r>
              <a:rPr lang="en-US" sz="1600" dirty="0"/>
              <a:t> </a:t>
            </a:r>
            <a:r>
              <a:rPr lang="en-US" sz="1600" dirty="0" err="1"/>
              <a:t>geçtiği</a:t>
            </a:r>
            <a:r>
              <a:rPr lang="en-US" sz="1600" dirty="0"/>
              <a:t> </a:t>
            </a:r>
            <a:r>
              <a:rPr lang="en-US" sz="1600" dirty="0" err="1"/>
              <a:t>kabul</a:t>
            </a:r>
            <a:r>
              <a:rPr lang="en-US" sz="1600" dirty="0"/>
              <a:t> </a:t>
            </a:r>
            <a:r>
              <a:rPr lang="en-US" sz="1600" dirty="0" err="1"/>
              <a:t>edilirse</a:t>
            </a:r>
            <a:r>
              <a:rPr lang="en-US" sz="1600" dirty="0"/>
              <a:t> de </a:t>
            </a:r>
            <a:r>
              <a:rPr lang="en-US" sz="1600" dirty="0" err="1"/>
              <a:t>bu</a:t>
            </a:r>
            <a:r>
              <a:rPr lang="en-US" sz="1600" dirty="0"/>
              <a:t> </a:t>
            </a:r>
            <a:r>
              <a:rPr lang="en-US" sz="1600" dirty="0" err="1"/>
              <a:t>dönemde</a:t>
            </a:r>
            <a:r>
              <a:rPr lang="en-US" sz="1600" dirty="0"/>
              <a:t> </a:t>
            </a:r>
            <a:r>
              <a:rPr lang="en-US" sz="1600" dirty="0" err="1"/>
              <a:t>halifeliğin</a:t>
            </a:r>
            <a:r>
              <a:rPr lang="en-US" sz="1600" dirty="0"/>
              <a:t> </a:t>
            </a:r>
            <a:r>
              <a:rPr lang="en-US" sz="1600" dirty="0" err="1"/>
              <a:t>siyasi</a:t>
            </a:r>
            <a:r>
              <a:rPr lang="en-US" sz="1600" dirty="0"/>
              <a:t> </a:t>
            </a:r>
            <a:r>
              <a:rPr lang="en-US" sz="1600" dirty="0" err="1"/>
              <a:t>gücü</a:t>
            </a:r>
            <a:r>
              <a:rPr lang="en-US" sz="1600" dirty="0"/>
              <a:t> </a:t>
            </a:r>
            <a:r>
              <a:rPr lang="en-US" sz="1600" dirty="0" err="1"/>
              <a:t>yoktu</a:t>
            </a:r>
            <a:r>
              <a:rPr lang="en-US" sz="1600" dirty="0"/>
              <a:t>. </a:t>
            </a:r>
            <a:endParaRPr lang="tr-TR" sz="1600" dirty="0"/>
          </a:p>
        </p:txBody>
      </p:sp>
      <p:sp>
        <p:nvSpPr>
          <p:cNvPr id="7" name="6 Dikdörtgen"/>
          <p:cNvSpPr/>
          <p:nvPr/>
        </p:nvSpPr>
        <p:spPr>
          <a:xfrm>
            <a:off x="5364088" y="5517232"/>
            <a:ext cx="3779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UYARI : </a:t>
            </a:r>
            <a:r>
              <a:rPr lang="tr-TR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padişahları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da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halifelik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ünvanını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19.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yüzyıla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kadar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siyasi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a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maçla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kullanmadılar</a:t>
            </a:r>
            <a:r>
              <a:rPr lang="en-US" sz="1600" b="1" u="sng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.</a:t>
            </a:r>
            <a:endParaRPr lang="en-US" sz="1600" u="sng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hteşem Yüzyıl 25.Bölüm - Şehzade Mustafa Ormanda Bir Başına (www.turkweb.tv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410445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51520" y="4077072"/>
            <a:ext cx="4139952" cy="26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8528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YARDIMCI KUVVETLER VE AKINCILAR: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boylarında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oturan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ötesine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akınlar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askerlerdi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gruptan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savaşarak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düşmanı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oyalayan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birliklere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Azaplar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Garipler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Yörükler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Deliler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yardımcı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birlikler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vardı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5 Resim" descr="05789-Osmanlı-asker-tip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32656"/>
            <a:ext cx="417646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Muhteşem Yüzyıl 84.Bölüm - Malkoçoğlu'na hain pusu (www.turkweb.tv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3717032"/>
            <a:ext cx="439248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Dikdörtgen"/>
          <p:cNvSpPr/>
          <p:nvPr/>
        </p:nvSpPr>
        <p:spPr>
          <a:xfrm>
            <a:off x="0" y="364502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Muhteşem Yüzyıl - Şehzade Mustafa Ormanda Bir Başına (01.49)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572000" y="65810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Muhteşem Yüzyıl 84.Bölüm - </a:t>
            </a:r>
            <a:r>
              <a:rPr lang="tr-TR" sz="1200" b="1" dirty="0" err="1">
                <a:solidFill>
                  <a:srgbClr val="FF0000"/>
                </a:solidFill>
              </a:rPr>
              <a:t>Malkoçoğlu'na</a:t>
            </a:r>
            <a:r>
              <a:rPr lang="tr-TR" sz="1200" b="1" dirty="0">
                <a:solidFill>
                  <a:srgbClr val="FF0000"/>
                </a:solidFill>
              </a:rPr>
              <a:t> hain pusu (04.29)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smanlıda Günlük Yaşa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432048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osmanli-kahvehane-insanlar-resim-tabl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645024"/>
            <a:ext cx="4320480" cy="2924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572000" y="273279"/>
            <a:ext cx="43924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OSMANLI  ‘DA 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SOSYAL YAŞAM</a:t>
            </a:r>
            <a:endParaRPr lang="tr-TR" sz="2400" b="1" dirty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bölümden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meydana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gelmişti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yönetenler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yönetilenler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toplumunda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asker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idarecilere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seyfiye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bürokratlara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kalemiye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adalet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teş-kilatı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görevlilerine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ilmiye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Yönetici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sınıfta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Türkmenler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iken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özellikle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Fatih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Sultan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Mehmet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’ ten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devşirmeler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ağırlık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kazanmıştır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572000" y="3933056"/>
            <a:ext cx="4392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1600" dirty="0" err="1"/>
              <a:t>Osmanlı</a:t>
            </a:r>
            <a:r>
              <a:rPr lang="en-US" sz="1600" dirty="0"/>
              <a:t> </a:t>
            </a:r>
            <a:r>
              <a:rPr lang="en-US" sz="1600" dirty="0" err="1"/>
              <a:t>Devleti’nde</a:t>
            </a:r>
            <a:r>
              <a:rPr lang="en-US" sz="1600" dirty="0"/>
              <a:t> </a:t>
            </a:r>
            <a:r>
              <a:rPr lang="en-US" sz="1600" dirty="0" err="1"/>
              <a:t>yönetici</a:t>
            </a:r>
            <a:r>
              <a:rPr lang="en-US" sz="1600" dirty="0"/>
              <a:t> </a:t>
            </a:r>
            <a:r>
              <a:rPr lang="en-US" sz="1600" dirty="0" err="1"/>
              <a:t>olmanın</a:t>
            </a:r>
            <a:r>
              <a:rPr lang="en-US" sz="1600" dirty="0"/>
              <a:t> ilk </a:t>
            </a:r>
            <a:r>
              <a:rPr lang="en-US" sz="1600" dirty="0" err="1"/>
              <a:t>şartı</a:t>
            </a:r>
            <a:r>
              <a:rPr lang="en-US" sz="1600" dirty="0"/>
              <a:t> </a:t>
            </a:r>
            <a:r>
              <a:rPr lang="en-US" sz="1600" dirty="0" err="1"/>
              <a:t>Müslüman</a:t>
            </a:r>
            <a:r>
              <a:rPr lang="en-US" sz="1600" dirty="0"/>
              <a:t> </a:t>
            </a:r>
            <a:r>
              <a:rPr lang="en-US" sz="1600" dirty="0" err="1"/>
              <a:t>olmak</a:t>
            </a:r>
            <a:r>
              <a:rPr lang="en-US" sz="1600" dirty="0"/>
              <a:t> </a:t>
            </a:r>
            <a:r>
              <a:rPr lang="en-US" sz="1600" dirty="0" err="1"/>
              <a:t>ve</a:t>
            </a:r>
            <a:r>
              <a:rPr lang="en-US" sz="1600" dirty="0"/>
              <a:t> </a:t>
            </a:r>
            <a:r>
              <a:rPr lang="en-US" sz="1600" dirty="0" err="1"/>
              <a:t>Türkçe</a:t>
            </a:r>
            <a:r>
              <a:rPr lang="en-US" sz="1600" dirty="0"/>
              <a:t> </a:t>
            </a:r>
            <a:r>
              <a:rPr lang="en-US" sz="1600" dirty="0" err="1"/>
              <a:t>bilmekti</a:t>
            </a:r>
            <a:r>
              <a:rPr lang="en-US" sz="1600" dirty="0"/>
              <a:t>.</a:t>
            </a:r>
            <a:endParaRPr lang="tr-TR" sz="1600" dirty="0"/>
          </a:p>
          <a:p>
            <a:pPr>
              <a:buFontTx/>
              <a:buChar char="-"/>
            </a:pPr>
            <a:r>
              <a:rPr lang="en-US" sz="1600" dirty="0"/>
              <a:t> </a:t>
            </a:r>
            <a:r>
              <a:rPr lang="en-US" sz="1600" dirty="0" err="1"/>
              <a:t>Padişahlık</a:t>
            </a:r>
            <a:r>
              <a:rPr lang="en-US" sz="1600" dirty="0"/>
              <a:t> </a:t>
            </a:r>
            <a:r>
              <a:rPr lang="en-US" sz="1600" dirty="0" err="1"/>
              <a:t>dışında</a:t>
            </a:r>
            <a:r>
              <a:rPr lang="en-US" sz="1600" dirty="0"/>
              <a:t> </a:t>
            </a:r>
            <a:r>
              <a:rPr lang="en-US" sz="1600" dirty="0" err="1"/>
              <a:t>ulaşılmayacak</a:t>
            </a:r>
            <a:r>
              <a:rPr lang="en-US" sz="1600" dirty="0"/>
              <a:t>  </a:t>
            </a:r>
            <a:r>
              <a:rPr lang="en-US" sz="1600" dirty="0" err="1"/>
              <a:t>makam</a:t>
            </a:r>
            <a:r>
              <a:rPr lang="en-US" sz="1600" dirty="0"/>
              <a:t> </a:t>
            </a:r>
            <a:r>
              <a:rPr lang="en-US" sz="1600" dirty="0" err="1"/>
              <a:t>yoktu</a:t>
            </a:r>
            <a:r>
              <a:rPr lang="en-US" sz="1600" dirty="0"/>
              <a:t>. Bu durum </a:t>
            </a:r>
            <a:r>
              <a:rPr lang="en-US" sz="1600" dirty="0" err="1"/>
              <a:t>yönetici</a:t>
            </a:r>
            <a:r>
              <a:rPr lang="en-US" sz="1600" dirty="0"/>
              <a:t> </a:t>
            </a:r>
            <a:r>
              <a:rPr lang="en-US" sz="1600" dirty="0" err="1"/>
              <a:t>aristokrasisinin</a:t>
            </a:r>
            <a:r>
              <a:rPr lang="en-US" sz="1600" dirty="0"/>
              <a:t> </a:t>
            </a:r>
            <a:r>
              <a:rPr lang="en-US" sz="1600" dirty="0" err="1"/>
              <a:t>oluşmasını</a:t>
            </a:r>
            <a:r>
              <a:rPr lang="en-US" sz="1600" dirty="0"/>
              <a:t> </a:t>
            </a:r>
            <a:r>
              <a:rPr lang="en-US" sz="1600" dirty="0" err="1"/>
              <a:t>engellemiştir</a:t>
            </a:r>
            <a:r>
              <a:rPr lang="en-US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Osmanlılarda</a:t>
            </a:r>
            <a:r>
              <a:rPr lang="en-US" sz="1600" dirty="0"/>
              <a:t> </a:t>
            </a:r>
            <a:r>
              <a:rPr lang="en-US" sz="1600" dirty="0" err="1"/>
              <a:t>yönetilen</a:t>
            </a:r>
            <a:r>
              <a:rPr lang="en-US" sz="1600" dirty="0"/>
              <a:t> </a:t>
            </a:r>
            <a:r>
              <a:rPr lang="en-US" sz="1600" dirty="0" err="1"/>
              <a:t>halka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reaya</a:t>
            </a:r>
            <a:r>
              <a:rPr lang="en-US" sz="1600" b="1" dirty="0">
                <a:solidFill>
                  <a:srgbClr val="FF0000"/>
                </a:solidFill>
              </a:rPr>
              <a:t>” </a:t>
            </a:r>
            <a:r>
              <a:rPr lang="en-US" sz="1600" dirty="0" err="1"/>
              <a:t>denmiştir</a:t>
            </a:r>
            <a:r>
              <a:rPr lang="en-US" sz="1600" dirty="0"/>
              <a:t>. </a:t>
            </a:r>
            <a:r>
              <a:rPr lang="en-US" sz="1600" dirty="0" err="1"/>
              <a:t>Halk</a:t>
            </a:r>
            <a:r>
              <a:rPr lang="en-US" sz="1600" dirty="0"/>
              <a:t> </a:t>
            </a:r>
            <a:r>
              <a:rPr lang="en-US" sz="1600" dirty="0" err="1"/>
              <a:t>genel</a:t>
            </a:r>
            <a:r>
              <a:rPr lang="en-US" sz="1600" dirty="0"/>
              <a:t> </a:t>
            </a:r>
            <a:r>
              <a:rPr lang="en-US" sz="1600" dirty="0" err="1"/>
              <a:t>olarak</a:t>
            </a:r>
            <a:r>
              <a:rPr lang="en-US" sz="1600" dirty="0"/>
              <a:t> </a:t>
            </a:r>
            <a:r>
              <a:rPr lang="en-US" sz="1600" dirty="0" err="1"/>
              <a:t>Müslüman</a:t>
            </a:r>
            <a:r>
              <a:rPr lang="en-US" sz="1600" dirty="0"/>
              <a:t>, </a:t>
            </a:r>
            <a:r>
              <a:rPr lang="en-US" sz="1600" dirty="0" err="1"/>
              <a:t>Hristiyan</a:t>
            </a:r>
            <a:r>
              <a:rPr lang="en-US" sz="1600" dirty="0"/>
              <a:t> </a:t>
            </a:r>
            <a:r>
              <a:rPr lang="en-US" sz="1600" dirty="0" err="1"/>
              <a:t>ve</a:t>
            </a:r>
            <a:r>
              <a:rPr lang="en-US" sz="1600" dirty="0"/>
              <a:t> </a:t>
            </a:r>
            <a:r>
              <a:rPr lang="en-US" sz="1600" dirty="0" err="1"/>
              <a:t>Musevilerden</a:t>
            </a:r>
            <a:r>
              <a:rPr lang="en-US" sz="1600" dirty="0"/>
              <a:t> </a:t>
            </a:r>
            <a:r>
              <a:rPr lang="en-US" sz="1600" dirty="0" err="1"/>
              <a:t>oluşuyordu</a:t>
            </a:r>
            <a:r>
              <a:rPr lang="en-US" sz="1600" dirty="0"/>
              <a:t>. </a:t>
            </a:r>
            <a:endParaRPr lang="tr-TR" sz="1600" dirty="0"/>
          </a:p>
        </p:txBody>
      </p:sp>
      <p:sp>
        <p:nvSpPr>
          <p:cNvPr id="6" name="5 Dikdörtgen"/>
          <p:cNvSpPr/>
          <p:nvPr/>
        </p:nvSpPr>
        <p:spPr>
          <a:xfrm>
            <a:off x="1187624" y="3284984"/>
            <a:ext cx="23298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Osmanlıda Günlük Yaşam 02.59)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598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536504" cy="3278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Flickr_-_…trialsanderrors_-_Yeni_Cami_and_Eminönü_bazaar,_Constantinople,_Turkey,_ca._18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682801"/>
            <a:ext cx="4464496" cy="29865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932040" y="1933575"/>
            <a:ext cx="4032448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genellikle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tarımla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uğraşırken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gayrimüslimler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arasında</a:t>
            </a: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yaygınlaşmıştı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Çiftçiler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topraktan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yararlanma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hakkına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sahipti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sene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toprağını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boş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bırakan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çiftçilerin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elinden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toprağı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alınarak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başkasına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verilirdi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Zanaatkarlar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loncalar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oluşturarak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örgütlenmişlerdi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XVI.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yüzyıla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gelindiğinde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Bursa,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Selanik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İzmir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Basra,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Kefe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Trabzon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kentler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açıdan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oldukça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Kervanlar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güvenlik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yolculuk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yapabiliyorlardı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Şehirlerde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geliştirmek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bedestenler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5 Resim" descr="Osmanlı wallpaerları (1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60648"/>
            <a:ext cx="3960440" cy="16561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g_78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320480" cy="3273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644008" y="260648"/>
            <a:ext cx="46805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3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OSMANLI’ DA </a:t>
            </a:r>
            <a:r>
              <a:rPr kumimoji="0" lang="en-US" sz="23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EĞİTİM VE ÖĞRETİM</a:t>
            </a:r>
            <a:endParaRPr kumimoji="0" lang="tr-TR" sz="23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öğretim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amaç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nitelikleri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bakımından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grupta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toplanmıştır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1" name="Resim 53" descr="Enderun_library_Topkapi_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432048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644008" y="1268760"/>
            <a:ext cx="43204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Enderun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kurumlarında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asker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görevlilerin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yetiştirildiği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okuldur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Bunun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temelini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oluşturan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medreseler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vardı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Cami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tekke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zaviyeler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görevini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üstlenen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kurumlardı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Enderun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saray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okuludur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saray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okulu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II. Murat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açılmıştı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Enderun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ismiyle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kuruluşu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II.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gerçekleştirilmiştir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1909'a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Enderun'dan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komutan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yönetici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sanatkarlar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Enderun’a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önceleri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sadece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devşirme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çocuklar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alınırken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sonraları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çocuklar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alınmıştır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ekilA2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692696"/>
            <a:ext cx="8784976" cy="5976664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483768" y="188640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 OSMANLI’ DA MEDRESELER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51520" y="4795897"/>
            <a:ext cx="85689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1330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İznik'te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Orhan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okullar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ilmiye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sınıfını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yetiştirmiştir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giderleri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vakıflar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karşı-lanmıştır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Fatih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Sahnı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Seman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Süleymaniye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çağının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Hadis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Fıkıh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Hukuku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Kelam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Felsefesi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okutulurdu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Ayrıca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Ahilik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teşkilatı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yaygın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görülen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esnaf,zanaatkar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işçilere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mesleki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bilgilerin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verildiği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kurumdur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5" name="osmanlı devletinde eğitim ve öğreti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60648"/>
            <a:ext cx="4392488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spas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4176464" cy="3960440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755576" y="4293096"/>
            <a:ext cx="337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Süleyman Paşa Medresesi - İznik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076056" y="4221088"/>
            <a:ext cx="30854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osmanlı</a:t>
            </a:r>
            <a:r>
              <a:rPr lang="tr-TR" sz="1200" b="1" dirty="0">
                <a:solidFill>
                  <a:srgbClr val="FF0000"/>
                </a:solidFill>
              </a:rPr>
              <a:t> devletinde eğitim ve öğretim (01.05)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</a:rPr>
              <a:t>Prof. Dr. </a:t>
            </a:r>
            <a:r>
              <a:rPr lang="tr-TR" sz="2400" dirty="0" err="1">
                <a:solidFill>
                  <a:srgbClr val="FF0000"/>
                </a:solidFill>
              </a:rPr>
              <a:t>İlber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 err="1">
                <a:solidFill>
                  <a:srgbClr val="FF0000"/>
                </a:solidFill>
              </a:rPr>
              <a:t>ortaylI</a:t>
            </a:r>
            <a:r>
              <a:rPr lang="tr-TR" sz="2400" dirty="0">
                <a:solidFill>
                  <a:srgbClr val="FF0000"/>
                </a:solidFill>
              </a:rPr>
              <a:t>’ NIN ENDERUN MEKTEBİ HAKKINDA GÖRÜŞLERİ</a:t>
            </a:r>
          </a:p>
        </p:txBody>
      </p:sp>
      <p:pic>
        <p:nvPicPr>
          <p:cNvPr id="5" name="Enderun 1. Bölüm Prof. Dr. İlber Ortaylı www.etarih.com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388" y="1754188"/>
            <a:ext cx="4176712" cy="3132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Enderun 2. Bölüm Prof. Dr. İlber Ortaylı anlatıyor www.etarih.com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4643438" y="1700213"/>
            <a:ext cx="4321175" cy="3241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1403648" y="5517232"/>
            <a:ext cx="2181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   </a:t>
            </a:r>
            <a:r>
              <a:rPr lang="tr-TR" b="1" dirty="0">
                <a:solidFill>
                  <a:srgbClr val="FF0000"/>
                </a:solidFill>
              </a:rPr>
              <a:t>1. BÖLÜM (11.33)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940152" y="5517232"/>
            <a:ext cx="2232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     </a:t>
            </a:r>
            <a:r>
              <a:rPr lang="tr-TR" b="1" dirty="0">
                <a:solidFill>
                  <a:srgbClr val="FF0000"/>
                </a:solidFill>
              </a:rPr>
              <a:t>2. BÖLÜM (13.37)</a:t>
            </a:r>
          </a:p>
        </p:txBody>
      </p:sp>
      <p:pic>
        <p:nvPicPr>
          <p:cNvPr id="9" name="8 Resim" descr="dsc_6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5661248"/>
            <a:ext cx="1800200" cy="10081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ameliyatr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39"/>
            <a:ext cx="4176464" cy="4824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Osmanlı_Bilimi_Arastirmalari_h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88640"/>
            <a:ext cx="4248472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51520" y="5085184"/>
            <a:ext cx="828092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OSMANLI’ DA </a:t>
            </a:r>
            <a:r>
              <a:rPr kumimoji="0" lang="de-DE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BİLİM,KÜLTÜR,SANAT</a:t>
            </a:r>
            <a:endParaRPr kumimoji="0" lang="tr-TR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çalışmalar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İznik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medreselerinin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açılmasıyla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Kuruluş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yazdığı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mantık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kitabıyla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bilinen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El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Fenari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matematik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astronomi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bilgini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Kadızade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Rumi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bilimin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gelişmesine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katkıda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bulunmuşlardır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320480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Surname_338b-339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28542"/>
            <a:ext cx="4320480" cy="34884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323528" y="414908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/>
              <a:t>II. Mehmet </a:t>
            </a:r>
            <a:r>
              <a:rPr lang="de-DE" sz="1600" dirty="0" err="1"/>
              <a:t>zamanındaki</a:t>
            </a:r>
            <a:r>
              <a:rPr lang="de-DE" sz="1600" dirty="0"/>
              <a:t> </a:t>
            </a:r>
            <a:r>
              <a:rPr lang="de-DE" sz="1600" dirty="0" err="1"/>
              <a:t>Sahnı</a:t>
            </a:r>
            <a:r>
              <a:rPr lang="de-DE" sz="1600" dirty="0"/>
              <a:t> </a:t>
            </a:r>
            <a:r>
              <a:rPr lang="de-DE" sz="1600" dirty="0" err="1"/>
              <a:t>Seman</a:t>
            </a:r>
            <a:r>
              <a:rPr lang="de-DE" sz="1600" dirty="0"/>
              <a:t> </a:t>
            </a:r>
            <a:r>
              <a:rPr lang="de-DE" sz="1600" dirty="0" err="1"/>
              <a:t>Medreselerinde</a:t>
            </a:r>
            <a:r>
              <a:rPr lang="de-DE" sz="1600" dirty="0"/>
              <a:t> </a:t>
            </a:r>
            <a:r>
              <a:rPr lang="de-DE" sz="1600" dirty="0" err="1"/>
              <a:t>bir</a:t>
            </a:r>
            <a:r>
              <a:rPr lang="de-DE" sz="1600" dirty="0"/>
              <a:t> </a:t>
            </a:r>
            <a:r>
              <a:rPr lang="de-DE" sz="1600" dirty="0" err="1"/>
              <a:t>tıp</a:t>
            </a:r>
            <a:r>
              <a:rPr lang="de-DE" sz="1600" dirty="0"/>
              <a:t> </a:t>
            </a:r>
            <a:r>
              <a:rPr lang="de-DE" sz="1600" dirty="0" err="1"/>
              <a:t>bölümü</a:t>
            </a:r>
            <a:r>
              <a:rPr lang="de-DE" sz="1600" dirty="0"/>
              <a:t> de </a:t>
            </a:r>
            <a:r>
              <a:rPr lang="de-DE" sz="1600" dirty="0" err="1"/>
              <a:t>vardı</a:t>
            </a:r>
            <a:r>
              <a:rPr lang="de-DE" sz="1600" dirty="0"/>
              <a:t>. </a:t>
            </a:r>
            <a:endParaRPr lang="tr-TR" sz="1600" dirty="0"/>
          </a:p>
          <a:p>
            <a:r>
              <a:rPr lang="de-DE" sz="1600" dirty="0" err="1"/>
              <a:t>Tarihçi</a:t>
            </a:r>
            <a:r>
              <a:rPr lang="de-DE" sz="1600" dirty="0"/>
              <a:t> </a:t>
            </a:r>
            <a:r>
              <a:rPr lang="de-DE" sz="1600" b="1" dirty="0">
                <a:solidFill>
                  <a:srgbClr val="FF0000"/>
                </a:solidFill>
              </a:rPr>
              <a:t>Kemal</a:t>
            </a:r>
            <a:r>
              <a:rPr lang="tr-TR" sz="1600" b="1" dirty="0">
                <a:solidFill>
                  <a:srgbClr val="FF0000"/>
                </a:solidFill>
              </a:rPr>
              <a:t> P</a:t>
            </a:r>
            <a:r>
              <a:rPr lang="de-DE" sz="1600" b="1" dirty="0" err="1">
                <a:solidFill>
                  <a:srgbClr val="FF0000"/>
                </a:solidFill>
              </a:rPr>
              <a:t>aşazade</a:t>
            </a:r>
            <a:r>
              <a:rPr lang="de-DE" sz="1600" dirty="0">
                <a:solidFill>
                  <a:srgbClr val="FF0000"/>
                </a:solidFill>
              </a:rPr>
              <a:t>  </a:t>
            </a:r>
            <a:r>
              <a:rPr lang="de-DE" sz="1600" dirty="0" err="1"/>
              <a:t>ve</a:t>
            </a:r>
            <a:r>
              <a:rPr lang="de-DE" sz="1600" dirty="0"/>
              <a:t>  </a:t>
            </a:r>
            <a:r>
              <a:rPr lang="de-DE" sz="1600" dirty="0" err="1"/>
              <a:t>Kitabı</a:t>
            </a:r>
            <a:r>
              <a:rPr lang="de-DE" sz="1600" dirty="0"/>
              <a:t> </a:t>
            </a:r>
            <a:r>
              <a:rPr lang="de-DE" sz="1600" dirty="0" err="1"/>
              <a:t>Bahriye'nin</a:t>
            </a:r>
            <a:r>
              <a:rPr lang="de-DE" sz="1600" dirty="0"/>
              <a:t> </a:t>
            </a:r>
            <a:r>
              <a:rPr lang="de-DE" sz="1600" dirty="0" err="1"/>
              <a:t>yazarı</a:t>
            </a:r>
            <a:r>
              <a:rPr lang="de-DE" sz="1600" dirty="0"/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Piri</a:t>
            </a:r>
            <a:r>
              <a:rPr lang="de-DE" sz="1600" b="1" dirty="0">
                <a:solidFill>
                  <a:srgbClr val="FF0000"/>
                </a:solidFill>
              </a:rPr>
              <a:t> Reis</a:t>
            </a:r>
            <a:r>
              <a:rPr lang="de-DE" sz="1600" dirty="0">
                <a:solidFill>
                  <a:srgbClr val="FF0000"/>
                </a:solidFill>
              </a:rPr>
              <a:t> </a:t>
            </a:r>
            <a:r>
              <a:rPr lang="tr-TR" sz="1600" dirty="0">
                <a:solidFill>
                  <a:srgbClr val="FF0000"/>
                </a:solidFill>
              </a:rPr>
              <a:t> </a:t>
            </a:r>
            <a:r>
              <a:rPr lang="de-DE" sz="1600" dirty="0" err="1"/>
              <a:t>önemli</a:t>
            </a:r>
            <a:r>
              <a:rPr lang="de-DE" sz="1600" dirty="0"/>
              <a:t> </a:t>
            </a:r>
            <a:r>
              <a:rPr lang="de-DE" sz="1600" dirty="0" err="1"/>
              <a:t>bilim</a:t>
            </a:r>
            <a:r>
              <a:rPr lang="de-DE" sz="1600" dirty="0"/>
              <a:t> </a:t>
            </a:r>
            <a:r>
              <a:rPr lang="de-DE" sz="1600" dirty="0" err="1"/>
              <a:t>adamları</a:t>
            </a:r>
            <a:r>
              <a:rPr lang="de-DE" sz="1600" dirty="0"/>
              <a:t> </a:t>
            </a:r>
            <a:r>
              <a:rPr lang="de-DE" sz="1600" dirty="0" err="1"/>
              <a:t>arasındadır</a:t>
            </a:r>
            <a:r>
              <a:rPr lang="de-DE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/>
              <a:t>XVI. </a:t>
            </a:r>
            <a:r>
              <a:rPr lang="de-DE" sz="1600" dirty="0" err="1"/>
              <a:t>yüzyılda</a:t>
            </a:r>
            <a:r>
              <a:rPr lang="de-DE" sz="1600" dirty="0"/>
              <a:t> </a:t>
            </a:r>
            <a:r>
              <a:rPr lang="de-DE" sz="1600" dirty="0" err="1"/>
              <a:t>İstanbul'da</a:t>
            </a:r>
            <a:r>
              <a:rPr lang="de-DE" sz="1600" dirty="0"/>
              <a:t> </a:t>
            </a:r>
            <a:r>
              <a:rPr lang="de-DE" sz="1600" dirty="0" err="1"/>
              <a:t>İstanbul'da</a:t>
            </a:r>
            <a:r>
              <a:rPr lang="de-DE" sz="1600" dirty="0"/>
              <a:t> </a:t>
            </a:r>
            <a:r>
              <a:rPr lang="de-DE" sz="1600" b="1" dirty="0" err="1">
                <a:solidFill>
                  <a:srgbClr val="FF0000"/>
                </a:solidFill>
              </a:rPr>
              <a:t>Takuyiddin</a:t>
            </a:r>
            <a:r>
              <a:rPr lang="de-DE" sz="1600" b="1" dirty="0">
                <a:solidFill>
                  <a:srgbClr val="FF0000"/>
                </a:solidFill>
              </a:rPr>
              <a:t>  Mehmet</a:t>
            </a:r>
            <a:r>
              <a:rPr lang="de-DE" sz="1600" dirty="0">
                <a:solidFill>
                  <a:srgbClr val="FF0000"/>
                </a:solidFill>
              </a:rPr>
              <a:t> </a:t>
            </a:r>
            <a:r>
              <a:rPr lang="de-DE" sz="1600" dirty="0" err="1"/>
              <a:t>bir</a:t>
            </a:r>
            <a:r>
              <a:rPr lang="de-DE" sz="1600" dirty="0"/>
              <a:t> </a:t>
            </a:r>
            <a:r>
              <a:rPr lang="de-DE" sz="1600" dirty="0" err="1"/>
              <a:t>rasathane</a:t>
            </a:r>
            <a:r>
              <a:rPr lang="de-DE" sz="1600" dirty="0"/>
              <a:t> </a:t>
            </a:r>
            <a:r>
              <a:rPr lang="de-DE" sz="1600" dirty="0" err="1"/>
              <a:t>kurmuş</a:t>
            </a:r>
            <a:r>
              <a:rPr lang="de-DE" sz="1600" dirty="0"/>
              <a:t>, </a:t>
            </a:r>
            <a:r>
              <a:rPr lang="de-DE" sz="1600" dirty="0" err="1"/>
              <a:t>fakat</a:t>
            </a:r>
            <a:r>
              <a:rPr lang="de-DE" sz="1600" dirty="0"/>
              <a:t> </a:t>
            </a:r>
            <a:r>
              <a:rPr lang="de-DE" sz="1600" dirty="0" err="1"/>
              <a:t>kısa</a:t>
            </a:r>
            <a:r>
              <a:rPr lang="de-DE" sz="1600" dirty="0"/>
              <a:t> </a:t>
            </a:r>
            <a:r>
              <a:rPr lang="de-DE" sz="1600" dirty="0" err="1"/>
              <a:t>süre</a:t>
            </a:r>
            <a:r>
              <a:rPr lang="de-DE" sz="1600" dirty="0"/>
              <a:t> </a:t>
            </a:r>
            <a:r>
              <a:rPr lang="de-DE" sz="1600" dirty="0" err="1"/>
              <a:t>sonra</a:t>
            </a:r>
            <a:r>
              <a:rPr lang="de-DE" sz="1600" dirty="0"/>
              <a:t>, </a:t>
            </a:r>
            <a:r>
              <a:rPr lang="de-DE" sz="1600" dirty="0" err="1"/>
              <a:t>devrin</a:t>
            </a:r>
            <a:r>
              <a:rPr lang="de-DE" sz="1600" dirty="0"/>
              <a:t> </a:t>
            </a:r>
            <a:r>
              <a:rPr lang="de-DE" sz="1600" dirty="0" err="1"/>
              <a:t>şeyhülislamı</a:t>
            </a:r>
            <a:r>
              <a:rPr lang="de-DE" sz="1600" dirty="0"/>
              <a:t> </a:t>
            </a:r>
            <a:r>
              <a:rPr lang="de-DE" sz="1600" dirty="0" err="1"/>
              <a:t>tarafından</a:t>
            </a:r>
            <a:r>
              <a:rPr lang="de-DE" sz="1600" dirty="0"/>
              <a:t> </a:t>
            </a:r>
            <a:r>
              <a:rPr lang="de-DE" sz="1600" dirty="0" err="1"/>
              <a:t>bu</a:t>
            </a:r>
            <a:r>
              <a:rPr lang="de-DE" sz="1600" dirty="0"/>
              <a:t> </a:t>
            </a:r>
            <a:r>
              <a:rPr lang="de-DE" sz="1600" dirty="0" err="1"/>
              <a:t>rasathane</a:t>
            </a:r>
            <a:r>
              <a:rPr lang="de-DE" sz="1600" dirty="0"/>
              <a:t> </a:t>
            </a:r>
            <a:r>
              <a:rPr lang="de-DE" sz="1600" dirty="0" err="1"/>
              <a:t>yıktırılmıştır</a:t>
            </a:r>
            <a:r>
              <a:rPr lang="de-DE" sz="1600" dirty="0"/>
              <a:t>. </a:t>
            </a:r>
            <a:endParaRPr lang="tr-TR" sz="1600" dirty="0"/>
          </a:p>
          <a:p>
            <a:endParaRPr lang="tr-TR" sz="1600" dirty="0"/>
          </a:p>
          <a:p>
            <a:r>
              <a:rPr lang="de-DE" sz="1600" dirty="0"/>
              <a:t>-</a:t>
            </a:r>
            <a:r>
              <a:rPr lang="tr-TR" sz="1600" dirty="0"/>
              <a:t> </a:t>
            </a:r>
            <a:r>
              <a:rPr lang="de-DE" sz="1600" dirty="0"/>
              <a:t>XVII. </a:t>
            </a:r>
            <a:r>
              <a:rPr lang="de-DE" sz="1600" dirty="0" err="1"/>
              <a:t>yüzyıldan</a:t>
            </a:r>
            <a:r>
              <a:rPr lang="de-DE" sz="1600" dirty="0"/>
              <a:t> </a:t>
            </a:r>
            <a:r>
              <a:rPr lang="de-DE" sz="1600" dirty="0" err="1"/>
              <a:t>itibaren</a:t>
            </a:r>
            <a:r>
              <a:rPr lang="de-DE" sz="1600" dirty="0"/>
              <a:t> </a:t>
            </a:r>
            <a:r>
              <a:rPr lang="de-DE" sz="1600" dirty="0" err="1"/>
              <a:t>ilmiye</a:t>
            </a:r>
            <a:r>
              <a:rPr lang="de-DE" sz="1600" dirty="0"/>
              <a:t> </a:t>
            </a:r>
            <a:r>
              <a:rPr lang="de-DE" sz="1600" dirty="0" err="1"/>
              <a:t>teşkilatının</a:t>
            </a:r>
            <a:r>
              <a:rPr lang="de-DE" sz="1600" dirty="0"/>
              <a:t> </a:t>
            </a:r>
            <a:r>
              <a:rPr lang="de-DE" sz="1600" dirty="0" err="1"/>
              <a:t>bozulması</a:t>
            </a:r>
            <a:r>
              <a:rPr lang="de-DE" sz="1600" dirty="0"/>
              <a:t>, </a:t>
            </a:r>
            <a:r>
              <a:rPr lang="de-DE" sz="1600" dirty="0" err="1"/>
              <a:t>müderrislik</a:t>
            </a:r>
            <a:r>
              <a:rPr lang="de-DE" sz="1600" dirty="0"/>
              <a:t> </a:t>
            </a:r>
            <a:r>
              <a:rPr lang="de-DE" sz="1600" dirty="0" err="1"/>
              <a:t>ve</a:t>
            </a:r>
            <a:r>
              <a:rPr lang="de-DE" sz="1600" dirty="0"/>
              <a:t> </a:t>
            </a:r>
            <a:r>
              <a:rPr lang="de-DE" sz="1600" dirty="0" err="1"/>
              <a:t>kadılıkların</a:t>
            </a:r>
            <a:r>
              <a:rPr lang="de-DE" sz="1600" dirty="0"/>
              <a:t> hak </a:t>
            </a:r>
            <a:r>
              <a:rPr lang="de-DE" sz="1600" dirty="0" err="1"/>
              <a:t>etmeyen</a:t>
            </a:r>
            <a:r>
              <a:rPr lang="de-DE" sz="1600" dirty="0"/>
              <a:t> </a:t>
            </a:r>
            <a:r>
              <a:rPr lang="de-DE" sz="1600" dirty="0" err="1"/>
              <a:t>kişilere</a:t>
            </a:r>
            <a:r>
              <a:rPr lang="de-DE" sz="1600" dirty="0"/>
              <a:t> </a:t>
            </a:r>
            <a:r>
              <a:rPr lang="de-DE" sz="1600" dirty="0" err="1"/>
              <a:t>verilmesi</a:t>
            </a:r>
            <a:r>
              <a:rPr lang="de-DE" sz="1600" dirty="0"/>
              <a:t> </a:t>
            </a:r>
            <a:r>
              <a:rPr lang="de-DE" sz="1600" dirty="0" err="1"/>
              <a:t>bilimsel</a:t>
            </a:r>
            <a:r>
              <a:rPr lang="de-DE" sz="1600" dirty="0"/>
              <a:t> </a:t>
            </a:r>
            <a:r>
              <a:rPr lang="de-DE" sz="1600" dirty="0" err="1"/>
              <a:t>çalışmaların</a:t>
            </a:r>
            <a:r>
              <a:rPr lang="de-DE" sz="1600" dirty="0"/>
              <a:t> da </a:t>
            </a:r>
            <a:r>
              <a:rPr lang="de-DE" sz="1600" dirty="0" err="1"/>
              <a:t>durmasına</a:t>
            </a:r>
            <a:r>
              <a:rPr lang="de-DE" sz="1600" dirty="0"/>
              <a:t> </a:t>
            </a:r>
            <a:r>
              <a:rPr lang="de-DE" sz="1600" dirty="0" err="1"/>
              <a:t>neden</a:t>
            </a:r>
            <a:r>
              <a:rPr lang="de-DE" sz="1600" dirty="0"/>
              <a:t> </a:t>
            </a:r>
            <a:r>
              <a:rPr lang="de-DE" sz="1600" dirty="0" err="1"/>
              <a:t>olmuştur</a:t>
            </a:r>
            <a:r>
              <a:rPr lang="de-DE" sz="1600" dirty="0"/>
              <a:t>.</a:t>
            </a:r>
            <a:endParaRPr lang="tr-TR" sz="1600" dirty="0"/>
          </a:p>
          <a:p>
            <a:endParaRPr lang="tr-TR" sz="16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536504" cy="6120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9904d4283adcb35d25a8f684ad3b4c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60648"/>
            <a:ext cx="3960440" cy="6120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entile_Bellini_00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176464" cy="62646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4788024" y="836712"/>
            <a:ext cx="41044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FF0000"/>
                </a:solidFill>
              </a:rPr>
              <a:t>II.Mehmet</a:t>
            </a:r>
            <a:r>
              <a:rPr lang="en-US" sz="1600" dirty="0"/>
              <a:t> </a:t>
            </a:r>
            <a:r>
              <a:rPr lang="en-US" sz="1600" dirty="0" err="1"/>
              <a:t>zamanında</a:t>
            </a:r>
            <a:r>
              <a:rPr lang="en-US" sz="1600" dirty="0"/>
              <a:t> </a:t>
            </a:r>
            <a:r>
              <a:rPr lang="en-US" sz="1600" dirty="0" err="1"/>
              <a:t>yayınlanan</a:t>
            </a:r>
            <a:r>
              <a:rPr lang="en-US" sz="1600" dirty="0"/>
              <a:t> </a:t>
            </a:r>
            <a:r>
              <a:rPr lang="en-US" sz="1600" dirty="0" err="1"/>
              <a:t>kanunname</a:t>
            </a:r>
            <a:r>
              <a:rPr lang="en-US" sz="1600" dirty="0"/>
              <a:t> </a:t>
            </a:r>
            <a:r>
              <a:rPr lang="en-US" sz="1600" dirty="0" err="1"/>
              <a:t>ile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sancağa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çıkma</a:t>
            </a:r>
            <a:r>
              <a:rPr lang="en-US" sz="1600" b="1" dirty="0">
                <a:solidFill>
                  <a:srgbClr val="FF0000"/>
                </a:solidFill>
              </a:rPr>
              <a:t>”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/>
              <a:t>yöntemi</a:t>
            </a:r>
            <a:r>
              <a:rPr lang="en-US" sz="1600" dirty="0"/>
              <a:t> </a:t>
            </a:r>
            <a:r>
              <a:rPr lang="en-US" sz="1600" dirty="0" err="1"/>
              <a:t>yasallaşmış</a:t>
            </a:r>
            <a:r>
              <a:rPr lang="en-US" sz="1600" dirty="0"/>
              <a:t> </a:t>
            </a:r>
            <a:r>
              <a:rPr lang="en-US" sz="1600" dirty="0" err="1"/>
              <a:t>ve</a:t>
            </a:r>
            <a:r>
              <a:rPr lang="en-US" sz="1600" dirty="0"/>
              <a:t> </a:t>
            </a:r>
            <a:r>
              <a:rPr lang="en-US" sz="1600" dirty="0" err="1"/>
              <a:t>padişah</a:t>
            </a:r>
            <a:r>
              <a:rPr lang="en-US" sz="1600" dirty="0"/>
              <a:t> </a:t>
            </a:r>
            <a:r>
              <a:rPr lang="en-US" sz="1600" dirty="0" err="1"/>
              <a:t>olan</a:t>
            </a:r>
            <a:r>
              <a:rPr lang="en-US" sz="1600" dirty="0"/>
              <a:t> </a:t>
            </a:r>
            <a:r>
              <a:rPr lang="en-US" sz="1600" dirty="0" err="1"/>
              <a:t>şehzadenin</a:t>
            </a:r>
            <a:r>
              <a:rPr lang="en-US" sz="1600" dirty="0"/>
              <a:t> </a:t>
            </a:r>
            <a:r>
              <a:rPr lang="en-US" sz="1600" dirty="0" err="1"/>
              <a:t>kardeşlerini</a:t>
            </a:r>
            <a:r>
              <a:rPr lang="en-US" sz="1600" dirty="0"/>
              <a:t> </a:t>
            </a:r>
            <a:r>
              <a:rPr lang="en-US" sz="1600" dirty="0" err="1"/>
              <a:t>öldürtmesi</a:t>
            </a:r>
            <a:r>
              <a:rPr lang="en-US" sz="1600" dirty="0"/>
              <a:t> </a:t>
            </a:r>
            <a:r>
              <a:rPr lang="en-US" sz="1600" dirty="0" err="1"/>
              <a:t>meşru</a:t>
            </a:r>
            <a:r>
              <a:rPr lang="en-US" sz="1600" dirty="0"/>
              <a:t> </a:t>
            </a:r>
            <a:r>
              <a:rPr lang="en-US" sz="1600" dirty="0" err="1"/>
              <a:t>kılınmıştır</a:t>
            </a:r>
            <a:r>
              <a:rPr lang="en-US" sz="1600" dirty="0"/>
              <a:t>. </a:t>
            </a:r>
            <a:endParaRPr lang="tr-TR" sz="1600" dirty="0"/>
          </a:p>
          <a:p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/>
              <a:t>I. </a:t>
            </a:r>
            <a:r>
              <a:rPr lang="en-US" sz="1600" dirty="0" err="1"/>
              <a:t>Ahmet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Veraset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Yasası</a:t>
            </a:r>
            <a:r>
              <a:rPr lang="en-US" sz="1600" b="1" dirty="0">
                <a:solidFill>
                  <a:srgbClr val="FF0000"/>
                </a:solidFill>
              </a:rPr>
              <a:t>”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/>
              <a:t>çıkartarak</a:t>
            </a:r>
            <a:r>
              <a:rPr lang="en-US" sz="1600" dirty="0"/>
              <a:t>, </a:t>
            </a:r>
            <a:r>
              <a:rPr lang="en-US" sz="1600" b="1" dirty="0" err="1">
                <a:solidFill>
                  <a:srgbClr val="FF0000"/>
                </a:solidFill>
              </a:rPr>
              <a:t>Osmanlı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ailesinin</a:t>
            </a:r>
            <a:r>
              <a:rPr lang="en-US" sz="1600" b="1" dirty="0">
                <a:solidFill>
                  <a:srgbClr val="FF0000"/>
                </a:solidFill>
              </a:rPr>
              <a:t> en </a:t>
            </a:r>
            <a:r>
              <a:rPr lang="en-US" sz="1600" b="1" dirty="0" err="1">
                <a:solidFill>
                  <a:srgbClr val="FF0000"/>
                </a:solidFill>
              </a:rPr>
              <a:t>yaşlı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ve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olgun</a:t>
            </a:r>
            <a:r>
              <a:rPr lang="en-US" sz="1600" b="1" dirty="0">
                <a:solidFill>
                  <a:srgbClr val="FF0000"/>
                </a:solidFill>
              </a:rPr>
              <a:t> (</a:t>
            </a:r>
            <a:r>
              <a:rPr lang="en-US" sz="1600" b="1" dirty="0" err="1">
                <a:solidFill>
                  <a:srgbClr val="FF0000"/>
                </a:solidFill>
              </a:rPr>
              <a:t>ekber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ve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erşed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/>
              <a:t>erkek</a:t>
            </a:r>
            <a:r>
              <a:rPr lang="en-US" sz="1600" dirty="0"/>
              <a:t> </a:t>
            </a:r>
            <a:r>
              <a:rPr lang="en-US" sz="1600" dirty="0" err="1"/>
              <a:t>bireyinin</a:t>
            </a:r>
            <a:r>
              <a:rPr lang="en-US" sz="1600" dirty="0"/>
              <a:t> </a:t>
            </a:r>
            <a:r>
              <a:rPr lang="en-US" sz="1600" dirty="0" err="1"/>
              <a:t>tahta</a:t>
            </a:r>
            <a:r>
              <a:rPr lang="en-US" sz="1600" dirty="0"/>
              <a:t> </a:t>
            </a:r>
            <a:r>
              <a:rPr lang="en-US" sz="1600" dirty="0" err="1"/>
              <a:t>geçmesini</a:t>
            </a:r>
            <a:r>
              <a:rPr lang="en-US" sz="1600" dirty="0"/>
              <a:t> </a:t>
            </a:r>
            <a:r>
              <a:rPr lang="en-US" sz="1600" dirty="0" err="1"/>
              <a:t>kuralını</a:t>
            </a:r>
            <a:r>
              <a:rPr lang="en-US" sz="1600" dirty="0"/>
              <a:t> </a:t>
            </a:r>
            <a:r>
              <a:rPr lang="en-US" sz="1600" dirty="0" err="1"/>
              <a:t>getirdi</a:t>
            </a:r>
            <a:r>
              <a:rPr lang="en-US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en-US" sz="1600" dirty="0"/>
              <a:t>-</a:t>
            </a:r>
            <a:r>
              <a:rPr lang="tr-TR" sz="1600" dirty="0"/>
              <a:t> </a:t>
            </a:r>
            <a:r>
              <a:rPr lang="en-US" sz="1600" dirty="0" err="1"/>
              <a:t>Şehzadeler</a:t>
            </a:r>
            <a:r>
              <a:rPr lang="en-US" sz="1600" dirty="0"/>
              <a:t> 17. </a:t>
            </a:r>
            <a:r>
              <a:rPr lang="en-US" sz="1600" dirty="0" err="1"/>
              <a:t>yüzyıldan</a:t>
            </a:r>
            <a:r>
              <a:rPr lang="en-US" sz="1600" dirty="0"/>
              <a:t> </a:t>
            </a:r>
            <a:r>
              <a:rPr lang="en-US" sz="1600" dirty="0" err="1"/>
              <a:t>itibaren</a:t>
            </a:r>
            <a:r>
              <a:rPr lang="en-US" sz="1600" dirty="0"/>
              <a:t> </a:t>
            </a:r>
            <a:r>
              <a:rPr lang="en-US" sz="1600" dirty="0" err="1"/>
              <a:t>sancağa</a:t>
            </a:r>
            <a:r>
              <a:rPr lang="en-US" sz="1600" dirty="0"/>
              <a:t> </a:t>
            </a:r>
            <a:r>
              <a:rPr lang="en-US" sz="1600" dirty="0" err="1"/>
              <a:t>çıkarılmayıp</a:t>
            </a:r>
            <a:r>
              <a:rPr lang="en-US" sz="1600" dirty="0"/>
              <a:t>, </a:t>
            </a:r>
            <a:r>
              <a:rPr lang="en-US" sz="1600" dirty="0" err="1"/>
              <a:t>sarayda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err="1">
                <a:solidFill>
                  <a:srgbClr val="FF0000"/>
                </a:solidFill>
              </a:rPr>
              <a:t>kafes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hayatı</a:t>
            </a:r>
            <a:r>
              <a:rPr lang="en-US" sz="1600" b="1" dirty="0">
                <a:solidFill>
                  <a:srgbClr val="FF0000"/>
                </a:solidFill>
              </a:rPr>
              <a:t>”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/>
              <a:t>yaşamaya</a:t>
            </a:r>
            <a:r>
              <a:rPr lang="en-US" sz="1600" dirty="0"/>
              <a:t> </a:t>
            </a:r>
            <a:r>
              <a:rPr lang="en-US" sz="1600" dirty="0" err="1"/>
              <a:t>başladılar</a:t>
            </a:r>
            <a:r>
              <a:rPr lang="en-US" sz="1600" dirty="0"/>
              <a:t>. </a:t>
            </a:r>
            <a:endParaRPr lang="tr-TR" sz="1600" dirty="0"/>
          </a:p>
          <a:p>
            <a:r>
              <a:rPr lang="en-US" sz="1600" dirty="0"/>
              <a:t> </a:t>
            </a:r>
            <a:endParaRPr lang="tr-TR" sz="1600" dirty="0"/>
          </a:p>
          <a:p>
            <a:r>
              <a:rPr lang="fr-FR" sz="1600" b="1" u="sng" dirty="0">
                <a:solidFill>
                  <a:srgbClr val="FF0000"/>
                </a:solidFill>
              </a:rPr>
              <a:t>UYARI: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Sancağa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çıkan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>
                <a:solidFill>
                  <a:srgbClr val="FF0000"/>
                </a:solidFill>
              </a:rPr>
              <a:t>son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şehzade</a:t>
            </a:r>
            <a:r>
              <a:rPr lang="fr-FR" sz="1600" b="1" u="sng" dirty="0">
                <a:solidFill>
                  <a:srgbClr val="FF0000"/>
                </a:solidFill>
              </a:rPr>
              <a:t> 3.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Mehmet’tir</a:t>
            </a:r>
            <a:r>
              <a:rPr lang="fr-FR" sz="1600" b="1" u="sng" dirty="0">
                <a:solidFill>
                  <a:srgbClr val="FF0000"/>
                </a:solidFill>
              </a:rPr>
              <a:t>. </a:t>
            </a:r>
            <a:endParaRPr lang="tr-TR" sz="1600" u="sng" dirty="0">
              <a:solidFill>
                <a:srgbClr val="FF0000"/>
              </a:solidFill>
            </a:endParaRPr>
          </a:p>
          <a:p>
            <a:endParaRPr lang="tr-TR" sz="1600" dirty="0"/>
          </a:p>
          <a:p>
            <a:r>
              <a:rPr lang="fr-FR" sz="1600" dirty="0"/>
              <a:t>Bu </a:t>
            </a:r>
            <a:r>
              <a:rPr lang="fr-FR" sz="1600" dirty="0" err="1"/>
              <a:t>durum</a:t>
            </a:r>
            <a:r>
              <a:rPr lang="fr-FR" sz="1600" dirty="0"/>
              <a:t> </a:t>
            </a:r>
            <a:r>
              <a:rPr lang="fr-FR" sz="1600" dirty="0" err="1"/>
              <a:t>padişahların</a:t>
            </a:r>
            <a:r>
              <a:rPr lang="fr-FR" sz="1600" dirty="0"/>
              <a:t> </a:t>
            </a:r>
            <a:r>
              <a:rPr lang="fr-FR" sz="1600" dirty="0" err="1"/>
              <a:t>tecrübe</a:t>
            </a:r>
            <a:r>
              <a:rPr lang="fr-FR" sz="1600" dirty="0"/>
              <a:t> </a:t>
            </a:r>
            <a:r>
              <a:rPr lang="fr-FR" sz="1600" dirty="0" err="1"/>
              <a:t>kazanamamasına</a:t>
            </a:r>
            <a:r>
              <a:rPr lang="fr-FR" sz="1600" dirty="0"/>
              <a:t> </a:t>
            </a:r>
            <a:r>
              <a:rPr lang="fr-FR" sz="1600" dirty="0" err="1"/>
              <a:t>ve</a:t>
            </a:r>
            <a:r>
              <a:rPr lang="fr-FR" sz="1600" dirty="0"/>
              <a:t> </a:t>
            </a:r>
            <a:r>
              <a:rPr lang="fr-FR" sz="1600" dirty="0" err="1"/>
              <a:t>halktan</a:t>
            </a:r>
            <a:r>
              <a:rPr lang="fr-FR" sz="1600" dirty="0"/>
              <a:t> </a:t>
            </a:r>
            <a:r>
              <a:rPr lang="fr-FR" sz="1600" dirty="0" err="1"/>
              <a:t>kopuk</a:t>
            </a:r>
            <a:r>
              <a:rPr lang="fr-FR" sz="1600" dirty="0"/>
              <a:t> </a:t>
            </a:r>
            <a:r>
              <a:rPr lang="fr-FR" sz="1600" dirty="0" err="1"/>
              <a:t>kalmasına</a:t>
            </a:r>
            <a:r>
              <a:rPr lang="fr-FR" sz="1600" dirty="0"/>
              <a:t> </a:t>
            </a:r>
            <a:r>
              <a:rPr lang="fr-FR" sz="1600" dirty="0" err="1"/>
              <a:t>yol</a:t>
            </a:r>
            <a:r>
              <a:rPr lang="fr-FR" sz="1600" dirty="0"/>
              <a:t> </a:t>
            </a:r>
            <a:r>
              <a:rPr lang="fr-FR" sz="1600" dirty="0" err="1"/>
              <a:t>açtı</a:t>
            </a:r>
            <a:r>
              <a:rPr lang="fr-FR" sz="1600" dirty="0"/>
              <a:t>.</a:t>
            </a:r>
            <a:endParaRPr lang="tr-TR" sz="1600" dirty="0"/>
          </a:p>
          <a:p>
            <a:endParaRPr lang="tr-TR" sz="16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entile_bellini_fatih_sultan_mehmed_ve_o_lu_cem_sultan_tablosu_7_haziran_1962_hayat_dergis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5256584" cy="3168352"/>
          </a:xfrm>
          <a:prstGeom prst="rect">
            <a:avLst/>
          </a:prstGeom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5580112" y="230451"/>
            <a:ext cx="33843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Devleti'nde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nedenlerden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dolayı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gelişmemiştir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çeşit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soyut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minyatür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Bununla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II. Mehmet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İtalyan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ressam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Bellini'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yağlıboya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portresini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çizdirmiştir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Çinicilik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hat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sanatı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gelişmiştir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436096" y="3573016"/>
            <a:ext cx="352839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tr-TR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Bursa Ulu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Cami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Edirne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Üç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Şerefeli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Camii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kuruluş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devrinin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mimari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eserlerindendir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Mimar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Sinan'la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birlikte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mimari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zirve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noktasına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yükselmiştir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Mimar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Sinan'ın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en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eseri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Edirne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Selimiye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Camiidir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tr-TR" sz="1600" dirty="0"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tr-TR" sz="1600" dirty="0"/>
              <a:t> </a:t>
            </a:r>
            <a:r>
              <a:rPr lang="de-DE" sz="1600" dirty="0" err="1"/>
              <a:t>Osmanlı</a:t>
            </a:r>
            <a:r>
              <a:rPr lang="de-DE" sz="1600" dirty="0"/>
              <a:t> </a:t>
            </a:r>
            <a:r>
              <a:rPr lang="de-DE" sz="1600" dirty="0" err="1"/>
              <a:t>kültür</a:t>
            </a:r>
            <a:r>
              <a:rPr lang="de-DE" sz="1600" dirty="0"/>
              <a:t> </a:t>
            </a:r>
            <a:r>
              <a:rPr lang="de-DE" sz="1600" dirty="0" err="1"/>
              <a:t>yapısında</a:t>
            </a:r>
            <a:r>
              <a:rPr lang="de-DE" sz="1600" dirty="0"/>
              <a:t> </a:t>
            </a:r>
            <a:r>
              <a:rPr lang="de-DE" sz="1600" dirty="0" err="1"/>
              <a:t>İslam</a:t>
            </a:r>
            <a:r>
              <a:rPr lang="de-DE" sz="1600" dirty="0"/>
              <a:t> </a:t>
            </a:r>
            <a:r>
              <a:rPr lang="de-DE" sz="1600" dirty="0" err="1"/>
              <a:t>hukuku</a:t>
            </a:r>
            <a:r>
              <a:rPr lang="de-DE" sz="1600" dirty="0"/>
              <a:t>, Türk  </a:t>
            </a:r>
            <a:r>
              <a:rPr lang="de-DE" sz="1600" dirty="0" err="1"/>
              <a:t>gelenekleri</a:t>
            </a:r>
            <a:r>
              <a:rPr lang="de-DE" sz="1600" dirty="0"/>
              <a:t> </a:t>
            </a:r>
            <a:r>
              <a:rPr lang="de-DE" sz="1600" dirty="0" err="1"/>
              <a:t>ve</a:t>
            </a:r>
            <a:r>
              <a:rPr lang="tr-TR" sz="1600" dirty="0"/>
              <a:t> </a:t>
            </a:r>
            <a:r>
              <a:rPr lang="de-DE" sz="1600" dirty="0"/>
              <a:t> Anadolu' nun </a:t>
            </a:r>
            <a:r>
              <a:rPr lang="de-DE" sz="1600" dirty="0" err="1"/>
              <a:t>geçmişinden</a:t>
            </a:r>
            <a:r>
              <a:rPr lang="de-DE" sz="1600" dirty="0"/>
              <a:t> </a:t>
            </a:r>
            <a:r>
              <a:rPr lang="de-DE" sz="1600" dirty="0" err="1"/>
              <a:t>alınan</a:t>
            </a:r>
            <a:r>
              <a:rPr lang="de-DE" sz="1600" dirty="0"/>
              <a:t> </a:t>
            </a:r>
            <a:r>
              <a:rPr lang="de-DE" sz="1600" dirty="0" err="1"/>
              <a:t>özellikler</a:t>
            </a:r>
            <a:r>
              <a:rPr lang="de-DE" sz="1600" dirty="0"/>
              <a:t> </a:t>
            </a:r>
            <a:r>
              <a:rPr lang="de-DE" sz="1600" dirty="0" err="1"/>
              <a:t>belirleyici</a:t>
            </a:r>
            <a:r>
              <a:rPr lang="de-DE" sz="1600" dirty="0"/>
              <a:t> </a:t>
            </a:r>
            <a:r>
              <a:rPr lang="de-DE" sz="1600" dirty="0" err="1"/>
              <a:t>olmuştur</a:t>
            </a:r>
            <a:r>
              <a:rPr lang="de-DE" sz="1600" dirty="0"/>
              <a:t>.</a:t>
            </a:r>
            <a:endParaRPr lang="tr-TR" sz="16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de-DE" dirty="0">
              <a:cs typeface="Arial" pitchFamily="34" charset="0"/>
            </a:endParaRPr>
          </a:p>
        </p:txBody>
      </p:sp>
      <p:pic>
        <p:nvPicPr>
          <p:cNvPr id="7" name="Bursa Ulucami Tanıtım Videosu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3501008"/>
            <a:ext cx="5184576" cy="2952328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979712" y="6581001"/>
            <a:ext cx="17725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Bursa Ulu cami (06.26) 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-01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392488" cy="648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osmalica_harfle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4032448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004048" y="4272677"/>
            <a:ext cx="38529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OSMANLI’ DA </a:t>
            </a:r>
            <a:r>
              <a:rPr kumimoji="0" lang="de-DE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DİL VE EDEBİYAT</a:t>
            </a:r>
            <a:endParaRPr kumimoji="0" lang="tr-TR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Osmanlılar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Arap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alfabesini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kullanmışlardır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Yazıyı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süsleme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kullanmışlardır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yazışma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Türkçe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bilim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Arapça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ağırlıklı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Farsça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Türkçe'yi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kullanmıştır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012160" y="3789040"/>
            <a:ext cx="1804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Osmanlı Alfabesi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uygarl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7920880" cy="3312368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3923928" y="6165304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 SON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SC_5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5328592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5724128" y="476672"/>
            <a:ext cx="320486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600" b="1" dirty="0" err="1">
                <a:solidFill>
                  <a:srgbClr val="FF0000"/>
                </a:solidFill>
              </a:rPr>
              <a:t>Merkez</a:t>
            </a:r>
            <a:r>
              <a:rPr lang="fr-FR" sz="1600" b="1" dirty="0">
                <a:solidFill>
                  <a:srgbClr val="FF0000"/>
                </a:solidFill>
              </a:rPr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Yönetimi</a:t>
            </a:r>
            <a:r>
              <a:rPr lang="fr-FR" sz="1600" b="1" dirty="0">
                <a:solidFill>
                  <a:srgbClr val="FF0000"/>
                </a:solidFill>
              </a:rPr>
              <a:t> : </a:t>
            </a:r>
            <a:r>
              <a:rPr lang="fr-FR" sz="1600" dirty="0" err="1"/>
              <a:t>Osmanlı</a:t>
            </a:r>
            <a:r>
              <a:rPr lang="fr-FR" sz="1600" dirty="0"/>
              <a:t> </a:t>
            </a:r>
            <a:r>
              <a:rPr lang="fr-FR" sz="1600" dirty="0" err="1"/>
              <a:t>Devleti’nde</a:t>
            </a:r>
            <a:r>
              <a:rPr lang="fr-FR" sz="1600" dirty="0"/>
              <a:t> </a:t>
            </a:r>
            <a:r>
              <a:rPr lang="fr-FR" sz="1600" dirty="0" err="1"/>
              <a:t>ülke</a:t>
            </a:r>
            <a:r>
              <a:rPr lang="fr-FR" sz="1600" dirty="0"/>
              <a:t> </a:t>
            </a:r>
            <a:r>
              <a:rPr lang="fr-FR" sz="1600" dirty="0" err="1"/>
              <a:t>ve</a:t>
            </a:r>
            <a:endParaRPr lang="tr-TR" sz="1600" dirty="0"/>
          </a:p>
          <a:p>
            <a:r>
              <a:rPr lang="fr-FR" sz="1600" dirty="0" err="1"/>
              <a:t>ordunun</a:t>
            </a:r>
            <a:r>
              <a:rPr lang="fr-FR" sz="1600" dirty="0"/>
              <a:t> </a:t>
            </a:r>
            <a:r>
              <a:rPr lang="fr-FR" sz="1600" dirty="0" err="1"/>
              <a:t>yönetimi</a:t>
            </a:r>
            <a:r>
              <a:rPr lang="fr-FR" sz="1600" dirty="0"/>
              <a:t>, </a:t>
            </a:r>
            <a:r>
              <a:rPr lang="fr-FR" sz="1600" dirty="0" err="1"/>
              <a:t>mutlak</a:t>
            </a:r>
            <a:r>
              <a:rPr lang="fr-FR" sz="1600" dirty="0"/>
              <a:t> </a:t>
            </a:r>
            <a:r>
              <a:rPr lang="fr-FR" sz="1600" dirty="0" err="1"/>
              <a:t>egemenliğe</a:t>
            </a:r>
            <a:r>
              <a:rPr lang="fr-FR" sz="1600" dirty="0"/>
              <a:t> </a:t>
            </a:r>
            <a:r>
              <a:rPr lang="fr-FR" sz="1600" dirty="0" err="1"/>
              <a:t>sahip</a:t>
            </a:r>
            <a:r>
              <a:rPr lang="fr-FR" sz="1600" dirty="0"/>
              <a:t> </a:t>
            </a:r>
            <a:r>
              <a:rPr lang="fr-FR" sz="1600" dirty="0" err="1"/>
              <a:t>olan</a:t>
            </a:r>
            <a:r>
              <a:rPr lang="fr-FR" sz="1600" dirty="0"/>
              <a:t> </a:t>
            </a:r>
            <a:r>
              <a:rPr lang="fr-FR" sz="1600" dirty="0" err="1"/>
              <a:t>padişaha</a:t>
            </a:r>
            <a:r>
              <a:rPr lang="fr-FR" sz="1600" dirty="0"/>
              <a:t> </a:t>
            </a:r>
            <a:r>
              <a:rPr lang="fr-FR" sz="1600" dirty="0" err="1"/>
              <a:t>aittir</a:t>
            </a:r>
            <a:r>
              <a:rPr lang="fr-FR" sz="1600" dirty="0"/>
              <a:t>.</a:t>
            </a:r>
            <a:endParaRPr lang="tr-TR" sz="1600" dirty="0"/>
          </a:p>
          <a:p>
            <a:r>
              <a:rPr lang="fr-FR" sz="1600" dirty="0"/>
              <a:t> </a:t>
            </a:r>
            <a:endParaRPr lang="tr-TR" sz="1600" dirty="0"/>
          </a:p>
          <a:p>
            <a:r>
              <a:rPr lang="fr-FR" sz="1600" dirty="0"/>
              <a:t>-Bursa, Edirne </a:t>
            </a:r>
            <a:r>
              <a:rPr lang="fr-FR" sz="1600" dirty="0" err="1"/>
              <a:t>ve</a:t>
            </a:r>
            <a:r>
              <a:rPr lang="fr-FR" sz="1600" dirty="0"/>
              <a:t> İstanbul </a:t>
            </a:r>
            <a:r>
              <a:rPr lang="fr-FR" sz="1600" dirty="0" err="1"/>
              <a:t>gibi</a:t>
            </a:r>
            <a:r>
              <a:rPr lang="fr-FR" sz="1600" dirty="0"/>
              <a:t> </a:t>
            </a:r>
            <a:r>
              <a:rPr lang="fr-FR" sz="1600" dirty="0" err="1"/>
              <a:t>şehirler</a:t>
            </a:r>
            <a:r>
              <a:rPr lang="fr-FR" sz="1600" dirty="0"/>
              <a:t> </a:t>
            </a:r>
            <a:r>
              <a:rPr lang="fr-FR" sz="1600" dirty="0" err="1"/>
              <a:t>yönetimin</a:t>
            </a:r>
            <a:r>
              <a:rPr lang="fr-FR" sz="1600" dirty="0"/>
              <a:t> </a:t>
            </a:r>
            <a:r>
              <a:rPr lang="fr-FR" sz="1600" dirty="0" err="1"/>
              <a:t>merkezi</a:t>
            </a:r>
            <a:r>
              <a:rPr lang="fr-FR" sz="1600" dirty="0"/>
              <a:t> </a:t>
            </a:r>
            <a:r>
              <a:rPr lang="fr-FR" sz="1600" dirty="0" err="1"/>
              <a:t>olmuştur</a:t>
            </a:r>
            <a:r>
              <a:rPr lang="fr-FR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fr-FR" sz="1600" b="1" dirty="0" err="1">
                <a:solidFill>
                  <a:srgbClr val="FF0000"/>
                </a:solidFill>
              </a:rPr>
              <a:t>Divanı</a:t>
            </a:r>
            <a:r>
              <a:rPr lang="fr-FR" sz="1600" b="1" dirty="0">
                <a:solidFill>
                  <a:srgbClr val="FF0000"/>
                </a:solidFill>
              </a:rPr>
              <a:t> Humayun,</a:t>
            </a:r>
            <a:r>
              <a:rPr lang="fr-FR" sz="1600" i="1" dirty="0">
                <a:solidFill>
                  <a:srgbClr val="FF0000"/>
                </a:solidFill>
              </a:rPr>
              <a:t> </a:t>
            </a:r>
            <a:r>
              <a:rPr lang="fr-FR" sz="1600" dirty="0" err="1"/>
              <a:t>merkez</a:t>
            </a:r>
            <a:r>
              <a:rPr lang="fr-FR" sz="1600" dirty="0"/>
              <a:t> </a:t>
            </a:r>
            <a:r>
              <a:rPr lang="fr-FR" sz="1600" dirty="0" err="1"/>
              <a:t>teşkilatının</a:t>
            </a:r>
            <a:r>
              <a:rPr lang="fr-FR" sz="1600" dirty="0"/>
              <a:t> </a:t>
            </a:r>
            <a:r>
              <a:rPr lang="fr-FR" sz="1600" dirty="0" err="1"/>
              <a:t>temeliydi</a:t>
            </a:r>
            <a:r>
              <a:rPr lang="fr-FR" sz="1600" dirty="0"/>
              <a:t>. </a:t>
            </a:r>
            <a:r>
              <a:rPr lang="fr-FR" sz="1600" dirty="0" err="1"/>
              <a:t>Bütün</a:t>
            </a:r>
            <a:r>
              <a:rPr lang="fr-FR" sz="1600" dirty="0"/>
              <a:t> </a:t>
            </a:r>
            <a:r>
              <a:rPr lang="fr-FR" sz="1600" dirty="0" err="1"/>
              <a:t>devlet</a:t>
            </a:r>
            <a:r>
              <a:rPr lang="fr-FR" sz="1600" dirty="0"/>
              <a:t> </a:t>
            </a:r>
            <a:r>
              <a:rPr lang="fr-FR" sz="1600" dirty="0" err="1"/>
              <a:t>meseleleri</a:t>
            </a:r>
            <a:r>
              <a:rPr lang="fr-FR" sz="1600" dirty="0"/>
              <a:t> </a:t>
            </a:r>
            <a:r>
              <a:rPr lang="fr-FR" sz="1600" dirty="0" err="1"/>
              <a:t>burada</a:t>
            </a:r>
            <a:r>
              <a:rPr lang="fr-FR" sz="1600" dirty="0"/>
              <a:t> </a:t>
            </a:r>
            <a:r>
              <a:rPr lang="fr-FR" sz="1600" dirty="0" err="1"/>
              <a:t>görüşülür</a:t>
            </a:r>
            <a:r>
              <a:rPr lang="fr-FR" sz="1600" dirty="0"/>
              <a:t> </a:t>
            </a:r>
            <a:r>
              <a:rPr lang="fr-FR" sz="1600" dirty="0" err="1"/>
              <a:t>ve</a:t>
            </a:r>
            <a:r>
              <a:rPr lang="fr-FR" sz="1600" dirty="0"/>
              <a:t> </a:t>
            </a:r>
            <a:r>
              <a:rPr lang="fr-FR" sz="1600" dirty="0" err="1"/>
              <a:t>karara</a:t>
            </a:r>
            <a:r>
              <a:rPr lang="fr-FR" sz="1600" dirty="0"/>
              <a:t> </a:t>
            </a:r>
            <a:r>
              <a:rPr lang="fr-FR" sz="1600" dirty="0" err="1"/>
              <a:t>bağlanırdı</a:t>
            </a:r>
            <a:r>
              <a:rPr lang="fr-FR" sz="1600" dirty="0"/>
              <a:t>.</a:t>
            </a:r>
            <a:endParaRPr lang="tr-TR" sz="1600" dirty="0"/>
          </a:p>
          <a:p>
            <a:r>
              <a:rPr lang="fr-FR" sz="1600" dirty="0"/>
              <a:t> </a:t>
            </a:r>
            <a:endParaRPr lang="tr-TR" sz="1600" dirty="0"/>
          </a:p>
          <a:p>
            <a:r>
              <a:rPr lang="fr-FR" sz="1600" dirty="0"/>
              <a:t>-Divan, </a:t>
            </a:r>
            <a:r>
              <a:rPr lang="fr-FR" sz="1600" dirty="0" err="1"/>
              <a:t>ilk</a:t>
            </a:r>
            <a:r>
              <a:rPr lang="fr-FR" sz="1600" dirty="0"/>
              <a:t> </a:t>
            </a:r>
            <a:r>
              <a:rPr lang="fr-FR" sz="1600" dirty="0" err="1"/>
              <a:t>kez</a:t>
            </a:r>
            <a:r>
              <a:rPr lang="fr-FR" sz="1600" dirty="0"/>
              <a:t> </a:t>
            </a:r>
            <a:r>
              <a:rPr lang="fr-FR" sz="1600" dirty="0" err="1"/>
              <a:t>Orhan</a:t>
            </a:r>
            <a:r>
              <a:rPr lang="fr-FR" sz="1600" dirty="0"/>
              <a:t> Bey  </a:t>
            </a:r>
            <a:r>
              <a:rPr lang="fr-FR" sz="1600" dirty="0" err="1"/>
              <a:t>zamanında</a:t>
            </a:r>
            <a:r>
              <a:rPr lang="fr-FR" sz="1600" dirty="0"/>
              <a:t> </a:t>
            </a:r>
            <a:r>
              <a:rPr lang="fr-FR" sz="1600" dirty="0" err="1"/>
              <a:t>kurulmuştur</a:t>
            </a:r>
            <a:r>
              <a:rPr lang="fr-FR" sz="1600" dirty="0"/>
              <a:t>.  </a:t>
            </a:r>
            <a:endParaRPr lang="tr-TR" sz="16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179512" y="5085184"/>
            <a:ext cx="86409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-</a:t>
            </a:r>
            <a:r>
              <a:rPr lang="tr-TR" dirty="0"/>
              <a:t> </a:t>
            </a:r>
            <a:r>
              <a:rPr lang="fr-FR" sz="1600" dirty="0" err="1"/>
              <a:t>Her</a:t>
            </a:r>
            <a:r>
              <a:rPr lang="fr-FR" sz="1600" dirty="0"/>
              <a:t> </a:t>
            </a:r>
            <a:r>
              <a:rPr lang="fr-FR" sz="1600" dirty="0" err="1"/>
              <a:t>gün</a:t>
            </a:r>
            <a:r>
              <a:rPr lang="fr-FR" sz="1600" dirty="0"/>
              <a:t> </a:t>
            </a:r>
            <a:r>
              <a:rPr lang="fr-FR" sz="1600" dirty="0" err="1"/>
              <a:t>toplanan</a:t>
            </a:r>
            <a:r>
              <a:rPr lang="fr-FR" sz="1600" dirty="0"/>
              <a:t> </a:t>
            </a:r>
            <a:r>
              <a:rPr lang="fr-FR" sz="1600" dirty="0" err="1"/>
              <a:t>divana</a:t>
            </a:r>
            <a:r>
              <a:rPr lang="fr-FR" sz="1600" dirty="0"/>
              <a:t>, </a:t>
            </a:r>
            <a:r>
              <a:rPr lang="fr-FR" sz="1600" dirty="0" err="1"/>
              <a:t>Fatih</a:t>
            </a:r>
            <a:r>
              <a:rPr lang="fr-FR" sz="1600" dirty="0"/>
              <a:t> </a:t>
            </a:r>
            <a:r>
              <a:rPr lang="fr-FR" sz="1600" dirty="0" err="1"/>
              <a:t>dönemine</a:t>
            </a:r>
            <a:r>
              <a:rPr lang="fr-FR" sz="1600" dirty="0"/>
              <a:t> </a:t>
            </a:r>
            <a:r>
              <a:rPr lang="fr-FR" sz="1600" dirty="0" err="1"/>
              <a:t>kadar</a:t>
            </a:r>
            <a:r>
              <a:rPr lang="fr-FR" sz="1600" dirty="0"/>
              <a:t> </a:t>
            </a:r>
            <a:r>
              <a:rPr lang="fr-FR" sz="1600" dirty="0" err="1"/>
              <a:t>padişahlar</a:t>
            </a:r>
            <a:r>
              <a:rPr lang="fr-FR" sz="1600" dirty="0"/>
              <a:t> </a:t>
            </a:r>
            <a:r>
              <a:rPr lang="fr-FR" sz="1600" dirty="0" err="1"/>
              <a:t>başkanlık</a:t>
            </a:r>
            <a:r>
              <a:rPr lang="fr-FR" sz="1600" dirty="0"/>
              <a:t> </a:t>
            </a:r>
            <a:r>
              <a:rPr lang="fr-FR" sz="1600" dirty="0" err="1"/>
              <a:t>etmiş</a:t>
            </a:r>
            <a:r>
              <a:rPr lang="fr-FR" sz="1600" dirty="0"/>
              <a:t>, bu </a:t>
            </a:r>
            <a:r>
              <a:rPr lang="fr-FR" sz="1600" dirty="0" err="1"/>
              <a:t>dönemden</a:t>
            </a:r>
            <a:r>
              <a:rPr lang="fr-FR" sz="1600" dirty="0"/>
              <a:t> sonra </a:t>
            </a:r>
            <a:r>
              <a:rPr lang="fr-FR" sz="1600" dirty="0" err="1"/>
              <a:t>vezir</a:t>
            </a:r>
            <a:r>
              <a:rPr lang="fr-FR" sz="1600" dirty="0"/>
              <a:t>-i </a:t>
            </a:r>
            <a:r>
              <a:rPr lang="fr-FR" sz="1600" dirty="0" err="1"/>
              <a:t>azamlar</a:t>
            </a:r>
            <a:r>
              <a:rPr lang="fr-FR" sz="1600" dirty="0"/>
              <a:t> </a:t>
            </a:r>
            <a:r>
              <a:rPr lang="fr-FR" sz="1600" dirty="0" err="1"/>
              <a:t>divana</a:t>
            </a:r>
            <a:r>
              <a:rPr lang="fr-FR" sz="1600" dirty="0"/>
              <a:t> </a:t>
            </a:r>
            <a:r>
              <a:rPr lang="fr-FR" sz="1600" dirty="0" err="1"/>
              <a:t>başkanlık</a:t>
            </a:r>
            <a:r>
              <a:rPr lang="fr-FR" sz="1600" dirty="0"/>
              <a:t> </a:t>
            </a:r>
            <a:r>
              <a:rPr lang="fr-FR" sz="1600" dirty="0" err="1"/>
              <a:t>etmişlerdir</a:t>
            </a:r>
            <a:r>
              <a:rPr lang="fr-FR" sz="1600" dirty="0"/>
              <a:t>. </a:t>
            </a:r>
            <a:endParaRPr lang="tr-TR" sz="1600" dirty="0"/>
          </a:p>
          <a:p>
            <a:r>
              <a:rPr lang="fr-FR" sz="1600" dirty="0"/>
              <a:t> </a:t>
            </a:r>
            <a:endParaRPr lang="tr-TR" sz="1600" dirty="0"/>
          </a:p>
          <a:p>
            <a:endParaRPr lang="tr-TR" sz="1600" dirty="0"/>
          </a:p>
          <a:p>
            <a:r>
              <a:rPr lang="fr-FR" sz="1600" b="1" u="sng" dirty="0">
                <a:solidFill>
                  <a:srgbClr val="FF0000"/>
                </a:solidFill>
              </a:rPr>
              <a:t>UYARI : </a:t>
            </a:r>
            <a:r>
              <a:rPr lang="fr-FR" sz="1600" b="1" u="sng" dirty="0" err="1">
                <a:solidFill>
                  <a:srgbClr val="FF0000"/>
                </a:solidFill>
              </a:rPr>
              <a:t>Padişah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divanın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aldığı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kararları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uygulayıp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uygulamamakta</a:t>
            </a:r>
            <a:r>
              <a:rPr lang="tr-T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>
                <a:solidFill>
                  <a:srgbClr val="FF0000"/>
                </a:solidFill>
              </a:rPr>
              <a:t> </a:t>
            </a:r>
            <a:r>
              <a:rPr lang="fr-FR" sz="1600" b="1" u="sng" dirty="0" err="1">
                <a:solidFill>
                  <a:srgbClr val="FF0000"/>
                </a:solidFill>
              </a:rPr>
              <a:t>serbestti</a:t>
            </a:r>
            <a:r>
              <a:rPr lang="fr-FR" sz="1600" b="1" u="sng" dirty="0">
                <a:solidFill>
                  <a:srgbClr val="FF0000"/>
                </a:solidFill>
              </a:rPr>
              <a:t>. </a:t>
            </a:r>
            <a:endParaRPr lang="tr-TR" sz="1600" u="sng" dirty="0">
              <a:solidFill>
                <a:srgbClr val="FF0000"/>
              </a:solidFill>
            </a:endParaRPr>
          </a:p>
          <a:p>
            <a:endParaRPr lang="tr-TR" sz="1600" u="sng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ivani-humayun-tablo-halin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495" y="692696"/>
            <a:ext cx="8543977" cy="5832648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555776" y="188640"/>
            <a:ext cx="3864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DİVAN -I HUMAYUN ÜYELERİ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5111552" y="260648"/>
            <a:ext cx="35649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rgbClr val="FF0000"/>
                </a:solidFill>
              </a:rPr>
              <a:t>Divanı</a:t>
            </a:r>
            <a:r>
              <a:rPr lang="fr-FR" sz="2000" b="1" dirty="0">
                <a:solidFill>
                  <a:srgbClr val="FF0000"/>
                </a:solidFill>
              </a:rPr>
              <a:t> </a:t>
            </a:r>
            <a:r>
              <a:rPr lang="fr-FR" sz="2000" b="1" dirty="0" err="1">
                <a:solidFill>
                  <a:srgbClr val="FF0000"/>
                </a:solidFill>
              </a:rPr>
              <a:t>Humayun’un</a:t>
            </a:r>
            <a:r>
              <a:rPr lang="fr-FR" sz="2000" b="1" dirty="0">
                <a:solidFill>
                  <a:srgbClr val="FF0000"/>
                </a:solidFill>
              </a:rPr>
              <a:t> </a:t>
            </a:r>
            <a:r>
              <a:rPr lang="fr-FR" sz="2000" b="1" dirty="0" err="1">
                <a:solidFill>
                  <a:srgbClr val="FF0000"/>
                </a:solidFill>
              </a:rPr>
              <a:t>üyeleri</a:t>
            </a:r>
            <a:r>
              <a:rPr lang="fr-FR" sz="2000" b="1" dirty="0">
                <a:solidFill>
                  <a:srgbClr val="FF0000"/>
                </a:solidFill>
              </a:rPr>
              <a:t> ; </a:t>
            </a:r>
            <a:endParaRPr lang="tr-TR" sz="2000" b="1" dirty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1600" b="1" dirty="0" err="1">
                <a:solidFill>
                  <a:srgbClr val="FF0000"/>
                </a:solidFill>
              </a:rPr>
              <a:t>Hükümdar</a:t>
            </a:r>
            <a:r>
              <a:rPr lang="tr-TR" sz="1600" b="1" dirty="0">
                <a:solidFill>
                  <a:srgbClr val="FF0000"/>
                </a:solidFill>
              </a:rPr>
              <a:t>: </a:t>
            </a:r>
            <a:r>
              <a:rPr lang="tr-TR" sz="1600" dirty="0"/>
              <a:t>Saltanat sahibi.</a:t>
            </a:r>
          </a:p>
          <a:p>
            <a:pPr>
              <a:buFont typeface="Arial" pitchFamily="34" charset="0"/>
              <a:buChar char="•"/>
            </a:pPr>
            <a:endParaRPr lang="tr-TR" sz="1600" dirty="0"/>
          </a:p>
          <a:p>
            <a:r>
              <a:rPr lang="fr-FR" sz="1600" b="1" dirty="0">
                <a:solidFill>
                  <a:srgbClr val="FF0000"/>
                </a:solidFill>
              </a:rPr>
              <a:t>* </a:t>
            </a:r>
            <a:r>
              <a:rPr lang="fr-FR" sz="1600" b="1" dirty="0" err="1">
                <a:solidFill>
                  <a:srgbClr val="FF0000"/>
                </a:solidFill>
              </a:rPr>
              <a:t>Veziri</a:t>
            </a:r>
            <a:r>
              <a:rPr lang="fr-FR" sz="1600" b="1" dirty="0">
                <a:solidFill>
                  <a:srgbClr val="FF0000"/>
                </a:solidFill>
              </a:rPr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azam</a:t>
            </a:r>
            <a:r>
              <a:rPr lang="fr-FR" sz="1600" b="1" dirty="0">
                <a:solidFill>
                  <a:srgbClr val="FF0000"/>
                </a:solidFill>
              </a:rPr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ve</a:t>
            </a:r>
            <a:r>
              <a:rPr lang="fr-FR" sz="1600" b="1" dirty="0">
                <a:solidFill>
                  <a:srgbClr val="FF0000"/>
                </a:solidFill>
              </a:rPr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vezirler</a:t>
            </a:r>
            <a:r>
              <a:rPr lang="fr-FR" sz="1600" b="1" dirty="0">
                <a:solidFill>
                  <a:srgbClr val="FF0000"/>
                </a:solidFill>
              </a:rPr>
              <a:t> :</a:t>
            </a:r>
            <a:r>
              <a:rPr lang="fr-FR" sz="1600" b="1" dirty="0"/>
              <a:t> </a:t>
            </a:r>
            <a:r>
              <a:rPr lang="fr-FR" sz="1600" dirty="0" err="1"/>
              <a:t>İlk</a:t>
            </a:r>
            <a:r>
              <a:rPr lang="fr-FR" sz="1600" dirty="0"/>
              <a:t> </a:t>
            </a:r>
            <a:r>
              <a:rPr lang="fr-FR" sz="1600" dirty="0" err="1"/>
              <a:t>dönemde</a:t>
            </a:r>
            <a:r>
              <a:rPr lang="fr-FR" sz="1600" dirty="0"/>
              <a:t> tek </a:t>
            </a:r>
            <a:r>
              <a:rPr lang="fr-FR" sz="1600" dirty="0" err="1"/>
              <a:t>bir</a:t>
            </a:r>
            <a:r>
              <a:rPr lang="fr-FR" sz="1600" dirty="0"/>
              <a:t> </a:t>
            </a:r>
            <a:r>
              <a:rPr lang="fr-FR" sz="1600" dirty="0" err="1"/>
              <a:t>vezir</a:t>
            </a:r>
            <a:r>
              <a:rPr lang="fr-FR" sz="1600" dirty="0"/>
              <a:t> </a:t>
            </a:r>
            <a:r>
              <a:rPr lang="fr-FR" sz="1600" dirty="0" err="1"/>
              <a:t>vardı</a:t>
            </a:r>
            <a:r>
              <a:rPr lang="fr-FR" sz="1600" dirty="0"/>
              <a:t>.  </a:t>
            </a:r>
            <a:r>
              <a:rPr lang="fr-FR" sz="1600" dirty="0" err="1"/>
              <a:t>Sonraki</a:t>
            </a:r>
            <a:r>
              <a:rPr lang="fr-FR" sz="1600" dirty="0"/>
              <a:t> </a:t>
            </a:r>
            <a:r>
              <a:rPr lang="fr-FR" sz="1600" dirty="0" err="1"/>
              <a:t>dönemlerde</a:t>
            </a:r>
            <a:r>
              <a:rPr lang="fr-FR" sz="1600" dirty="0"/>
              <a:t> </a:t>
            </a:r>
            <a:r>
              <a:rPr lang="fr-FR" sz="1600" dirty="0" err="1"/>
              <a:t>vezir</a:t>
            </a:r>
            <a:r>
              <a:rPr lang="fr-FR" sz="1600" dirty="0"/>
              <a:t> </a:t>
            </a:r>
            <a:r>
              <a:rPr lang="fr-FR" sz="1600" dirty="0" err="1"/>
              <a:t>sayısı</a:t>
            </a:r>
            <a:r>
              <a:rPr lang="fr-FR" sz="1600" dirty="0"/>
              <a:t> </a:t>
            </a:r>
            <a:r>
              <a:rPr lang="fr-FR" sz="1600" dirty="0" err="1"/>
              <a:t>artınca</a:t>
            </a:r>
            <a:r>
              <a:rPr lang="fr-FR" sz="1600" dirty="0"/>
              <a:t>, en </a:t>
            </a:r>
            <a:r>
              <a:rPr lang="fr-FR" sz="1600" dirty="0" err="1"/>
              <a:t>üst</a:t>
            </a:r>
            <a:r>
              <a:rPr lang="fr-FR" sz="1600" dirty="0"/>
              <a:t> </a:t>
            </a:r>
            <a:r>
              <a:rPr lang="fr-FR" sz="1600" dirty="0" err="1"/>
              <a:t>düzey</a:t>
            </a:r>
            <a:r>
              <a:rPr lang="fr-FR" sz="1600" dirty="0"/>
              <a:t> </a:t>
            </a:r>
            <a:r>
              <a:rPr lang="fr-FR" sz="1600" dirty="0" err="1"/>
              <a:t>vezire</a:t>
            </a:r>
            <a:r>
              <a:rPr lang="fr-FR" sz="1600" dirty="0"/>
              <a:t>  </a:t>
            </a:r>
            <a:r>
              <a:rPr lang="fr-FR" sz="1600" b="1" dirty="0">
                <a:solidFill>
                  <a:srgbClr val="FF0000"/>
                </a:solidFill>
              </a:rPr>
              <a:t>“</a:t>
            </a:r>
            <a:r>
              <a:rPr lang="fr-FR" sz="1600" b="1" dirty="0" err="1">
                <a:solidFill>
                  <a:srgbClr val="FF0000"/>
                </a:solidFill>
              </a:rPr>
              <a:t>veziriazam</a:t>
            </a:r>
            <a:r>
              <a:rPr lang="fr-FR" sz="1600" b="1" dirty="0">
                <a:solidFill>
                  <a:srgbClr val="FF0000"/>
                </a:solidFill>
              </a:rPr>
              <a:t>”</a:t>
            </a:r>
            <a:r>
              <a:rPr lang="fr-FR" sz="1600" dirty="0">
                <a:solidFill>
                  <a:srgbClr val="FF0000"/>
                </a:solidFill>
              </a:rPr>
              <a:t> </a:t>
            </a:r>
            <a:r>
              <a:rPr lang="fr-FR" sz="1600" dirty="0"/>
              <a:t> </a:t>
            </a:r>
            <a:r>
              <a:rPr lang="fr-FR" sz="1600" dirty="0" err="1"/>
              <a:t>denmiştir</a:t>
            </a:r>
            <a:r>
              <a:rPr lang="fr-FR" sz="1600" dirty="0"/>
              <a:t>. </a:t>
            </a:r>
            <a:r>
              <a:rPr lang="fr-FR" sz="1600" dirty="0" err="1"/>
              <a:t>Padişahın</a:t>
            </a:r>
            <a:r>
              <a:rPr lang="fr-FR" sz="1600" dirty="0"/>
              <a:t> </a:t>
            </a:r>
            <a:r>
              <a:rPr lang="fr-FR" sz="1600" dirty="0" err="1"/>
              <a:t>olmadığı</a:t>
            </a:r>
            <a:r>
              <a:rPr lang="fr-FR" sz="1600" dirty="0"/>
              <a:t> </a:t>
            </a:r>
            <a:r>
              <a:rPr lang="fr-FR" sz="1600" dirty="0" err="1"/>
              <a:t>zamanlarda</a:t>
            </a:r>
            <a:r>
              <a:rPr lang="fr-FR" sz="1600" dirty="0"/>
              <a:t> </a:t>
            </a:r>
            <a:r>
              <a:rPr lang="fr-FR" sz="1600" dirty="0" err="1"/>
              <a:t>divana</a:t>
            </a:r>
            <a:r>
              <a:rPr lang="fr-FR" sz="1600" dirty="0"/>
              <a:t> </a:t>
            </a:r>
            <a:r>
              <a:rPr lang="fr-FR" sz="1600" dirty="0" err="1"/>
              <a:t>başkanlık</a:t>
            </a:r>
            <a:r>
              <a:rPr lang="fr-FR" sz="1600" dirty="0"/>
              <a:t> </a:t>
            </a:r>
            <a:r>
              <a:rPr lang="fr-FR" sz="1600" dirty="0" err="1"/>
              <a:t>ederlerdi</a:t>
            </a:r>
            <a:r>
              <a:rPr lang="fr-FR" sz="1600" dirty="0"/>
              <a:t>.</a:t>
            </a:r>
            <a:endParaRPr lang="tr-TR" sz="1600" dirty="0"/>
          </a:p>
          <a:p>
            <a:r>
              <a:rPr lang="fr-FR" sz="1600" dirty="0"/>
              <a:t> </a:t>
            </a:r>
            <a:r>
              <a:rPr lang="fr-FR" sz="1600" dirty="0" err="1"/>
              <a:t>Veziriazamların</a:t>
            </a:r>
            <a:r>
              <a:rPr lang="fr-FR" sz="1600" dirty="0"/>
              <a:t> </a:t>
            </a:r>
            <a:r>
              <a:rPr lang="fr-FR" sz="1600" dirty="0" err="1"/>
              <a:t>sonradan</a:t>
            </a:r>
            <a:r>
              <a:rPr lang="fr-FR" sz="1600" dirty="0"/>
              <a:t> </a:t>
            </a:r>
            <a:r>
              <a:rPr lang="fr-FR" sz="1600" b="1" dirty="0">
                <a:solidFill>
                  <a:srgbClr val="FF0000"/>
                </a:solidFill>
              </a:rPr>
              <a:t>“</a:t>
            </a:r>
            <a:r>
              <a:rPr lang="fr-FR" sz="1600" b="1" dirty="0" err="1">
                <a:solidFill>
                  <a:srgbClr val="FF0000"/>
                </a:solidFill>
              </a:rPr>
              <a:t>sadrazam</a:t>
            </a:r>
            <a:r>
              <a:rPr lang="fr-FR" sz="1600" b="1" dirty="0">
                <a:solidFill>
                  <a:srgbClr val="FF0000"/>
                </a:solidFill>
              </a:rPr>
              <a:t>” </a:t>
            </a:r>
            <a:r>
              <a:rPr lang="fr-FR" sz="1600" dirty="0" err="1"/>
              <a:t>adı</a:t>
            </a:r>
            <a:r>
              <a:rPr lang="fr-FR" sz="1600" dirty="0"/>
              <a:t> </a:t>
            </a:r>
            <a:r>
              <a:rPr lang="fr-FR" sz="1600" dirty="0" err="1"/>
              <a:t>almıştır</a:t>
            </a:r>
            <a:r>
              <a:rPr lang="fr-FR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de-DE" sz="1600" b="1" dirty="0">
                <a:solidFill>
                  <a:srgbClr val="FF0000"/>
                </a:solidFill>
              </a:rPr>
              <a:t>* </a:t>
            </a:r>
            <a:r>
              <a:rPr lang="de-DE" sz="1600" b="1" dirty="0" err="1">
                <a:solidFill>
                  <a:srgbClr val="FF0000"/>
                </a:solidFill>
              </a:rPr>
              <a:t>Kazasker</a:t>
            </a:r>
            <a:r>
              <a:rPr lang="de-DE" sz="1600" b="1" dirty="0">
                <a:solidFill>
                  <a:srgbClr val="FF0000"/>
                </a:solidFill>
              </a:rPr>
              <a:t> : </a:t>
            </a:r>
            <a:r>
              <a:rPr lang="de-DE" sz="1600" dirty="0" err="1"/>
              <a:t>Divanda</a:t>
            </a:r>
            <a:r>
              <a:rPr lang="de-DE" sz="1600" dirty="0"/>
              <a:t> </a:t>
            </a:r>
            <a:r>
              <a:rPr lang="de-DE" sz="1600" dirty="0" err="1"/>
              <a:t>hukuk</a:t>
            </a:r>
            <a:r>
              <a:rPr lang="de-DE" sz="1600" dirty="0"/>
              <a:t> </a:t>
            </a:r>
            <a:r>
              <a:rPr lang="de-DE" sz="1600" dirty="0" err="1"/>
              <a:t>işlerinden</a:t>
            </a:r>
            <a:r>
              <a:rPr lang="de-DE" sz="1600" dirty="0"/>
              <a:t> </a:t>
            </a:r>
            <a:r>
              <a:rPr lang="de-DE" sz="1600" dirty="0" err="1"/>
              <a:t>sorumluydu</a:t>
            </a:r>
            <a:r>
              <a:rPr lang="de-DE" sz="1600" dirty="0"/>
              <a:t>. </a:t>
            </a:r>
            <a:r>
              <a:rPr lang="de-DE" sz="1600" dirty="0" err="1"/>
              <a:t>Ayrıca</a:t>
            </a:r>
            <a:r>
              <a:rPr lang="de-DE" sz="1600" dirty="0"/>
              <a:t> </a:t>
            </a:r>
            <a:r>
              <a:rPr lang="de-DE" sz="1600" dirty="0" err="1"/>
              <a:t>divana</a:t>
            </a:r>
            <a:r>
              <a:rPr lang="de-DE" sz="1600" dirty="0"/>
              <a:t> </a:t>
            </a:r>
            <a:r>
              <a:rPr lang="de-DE" sz="1600" dirty="0" err="1"/>
              <a:t>gelen</a:t>
            </a:r>
            <a:r>
              <a:rPr lang="de-DE" sz="1600" dirty="0"/>
              <a:t> </a:t>
            </a:r>
            <a:r>
              <a:rPr lang="de-DE" sz="1600" dirty="0" err="1"/>
              <a:t>büyük</a:t>
            </a:r>
            <a:r>
              <a:rPr lang="de-DE" sz="1600" dirty="0"/>
              <a:t> </a:t>
            </a:r>
            <a:r>
              <a:rPr lang="de-DE" sz="1600" dirty="0" err="1"/>
              <a:t>davalara</a:t>
            </a:r>
            <a:r>
              <a:rPr lang="de-DE" sz="1600" dirty="0"/>
              <a:t> </a:t>
            </a:r>
            <a:r>
              <a:rPr lang="de-DE" sz="1600" dirty="0" err="1"/>
              <a:t>bakardı</a:t>
            </a:r>
            <a:r>
              <a:rPr lang="de-DE" sz="1600" dirty="0"/>
              <a:t>. </a:t>
            </a:r>
            <a:r>
              <a:rPr lang="de-DE" sz="1600" dirty="0" err="1"/>
              <a:t>Kadıları</a:t>
            </a:r>
            <a:r>
              <a:rPr lang="de-DE" sz="1600" dirty="0"/>
              <a:t> </a:t>
            </a:r>
            <a:r>
              <a:rPr lang="de-DE" sz="1600" dirty="0" err="1"/>
              <a:t>tayin</a:t>
            </a:r>
            <a:r>
              <a:rPr lang="de-DE" sz="1600" dirty="0"/>
              <a:t> </a:t>
            </a:r>
            <a:r>
              <a:rPr lang="de-DE" sz="1600" dirty="0" err="1"/>
              <a:t>ederdi</a:t>
            </a:r>
            <a:r>
              <a:rPr lang="de-DE" dirty="0"/>
              <a:t>. 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220072" y="4437112"/>
            <a:ext cx="3528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err="1"/>
              <a:t>Kuruluş</a:t>
            </a:r>
            <a:r>
              <a:rPr lang="de-DE" sz="1600" dirty="0"/>
              <a:t> </a:t>
            </a:r>
            <a:r>
              <a:rPr lang="de-DE" sz="1600" dirty="0" err="1"/>
              <a:t>döneminde</a:t>
            </a:r>
            <a:r>
              <a:rPr lang="de-DE" sz="1600" dirty="0"/>
              <a:t> </a:t>
            </a:r>
            <a:r>
              <a:rPr lang="de-DE" sz="1600" dirty="0" err="1"/>
              <a:t>kazasker</a:t>
            </a:r>
            <a:r>
              <a:rPr lang="de-DE" sz="1600" dirty="0"/>
              <a:t>, </a:t>
            </a:r>
            <a:r>
              <a:rPr lang="de-DE" sz="1600" dirty="0" err="1"/>
              <a:t>müftünün</a:t>
            </a:r>
            <a:r>
              <a:rPr lang="de-DE" sz="1600" dirty="0"/>
              <a:t> </a:t>
            </a:r>
            <a:r>
              <a:rPr lang="de-DE" sz="1600" dirty="0" err="1"/>
              <a:t>adına</a:t>
            </a:r>
            <a:r>
              <a:rPr lang="de-DE" sz="1600" dirty="0"/>
              <a:t> da </a:t>
            </a:r>
            <a:r>
              <a:rPr lang="de-DE" sz="1600" dirty="0" err="1"/>
              <a:t>divana</a:t>
            </a:r>
            <a:r>
              <a:rPr lang="de-DE" sz="1600" dirty="0"/>
              <a:t> </a:t>
            </a:r>
            <a:r>
              <a:rPr lang="de-DE" sz="1600" dirty="0" err="1"/>
              <a:t>katılırdı</a:t>
            </a:r>
            <a:r>
              <a:rPr lang="de-DE" sz="1600" dirty="0"/>
              <a:t>.</a:t>
            </a:r>
            <a:endParaRPr lang="tr-TR" sz="1600" dirty="0"/>
          </a:p>
          <a:p>
            <a:endParaRPr lang="tr-TR" sz="1600" dirty="0"/>
          </a:p>
          <a:p>
            <a:r>
              <a:rPr lang="de-DE" sz="1600" b="1" dirty="0">
                <a:solidFill>
                  <a:srgbClr val="FF0000"/>
                </a:solidFill>
              </a:rPr>
              <a:t>*  </a:t>
            </a:r>
            <a:r>
              <a:rPr lang="de-DE" sz="1600" b="1" dirty="0" err="1">
                <a:solidFill>
                  <a:srgbClr val="FF0000"/>
                </a:solidFill>
              </a:rPr>
              <a:t>Defterdar</a:t>
            </a:r>
            <a:r>
              <a:rPr lang="de-DE" sz="1600" b="1" dirty="0">
                <a:solidFill>
                  <a:srgbClr val="FF0000"/>
                </a:solidFill>
              </a:rPr>
              <a:t> : </a:t>
            </a:r>
            <a:r>
              <a:rPr lang="de-DE" sz="1600" dirty="0" err="1"/>
              <a:t>Maliyeden</a:t>
            </a:r>
            <a:r>
              <a:rPr lang="de-DE" sz="1600" dirty="0"/>
              <a:t> </a:t>
            </a:r>
            <a:r>
              <a:rPr lang="de-DE" sz="1600" dirty="0" err="1"/>
              <a:t>sorumluydu</a:t>
            </a:r>
            <a:r>
              <a:rPr lang="de-DE" sz="1600" dirty="0"/>
              <a:t>. </a:t>
            </a:r>
            <a:r>
              <a:rPr lang="de-DE" sz="1600" dirty="0" err="1"/>
              <a:t>Defterdar</a:t>
            </a:r>
            <a:r>
              <a:rPr lang="de-DE" sz="1600" dirty="0"/>
              <a:t> </a:t>
            </a:r>
            <a:r>
              <a:rPr lang="de-DE" sz="1600" dirty="0" err="1"/>
              <a:t>sayısı</a:t>
            </a:r>
            <a:r>
              <a:rPr lang="de-DE" sz="1600" dirty="0"/>
              <a:t> </a:t>
            </a:r>
            <a:r>
              <a:rPr lang="de-DE" sz="1600" dirty="0" err="1"/>
              <a:t>başlangıçta</a:t>
            </a:r>
            <a:r>
              <a:rPr lang="de-DE" sz="1600" dirty="0"/>
              <a:t> </a:t>
            </a:r>
            <a:r>
              <a:rPr lang="de-DE" sz="1600" dirty="0" err="1"/>
              <a:t>bir</a:t>
            </a:r>
            <a:r>
              <a:rPr lang="de-DE" sz="1600" dirty="0"/>
              <a:t> </a:t>
            </a:r>
            <a:r>
              <a:rPr lang="de-DE" sz="1600" dirty="0" err="1"/>
              <a:t>iken</a:t>
            </a:r>
            <a:r>
              <a:rPr lang="de-DE" sz="1600" dirty="0"/>
              <a:t> </a:t>
            </a:r>
            <a:r>
              <a:rPr lang="de-DE" sz="1600" dirty="0" err="1"/>
              <a:t>sonraları</a:t>
            </a:r>
            <a:r>
              <a:rPr lang="de-DE" sz="1600" dirty="0"/>
              <a:t> </a:t>
            </a:r>
            <a:r>
              <a:rPr lang="de-DE" sz="1600" dirty="0" err="1"/>
              <a:t>ikiye</a:t>
            </a:r>
            <a:r>
              <a:rPr lang="de-DE" sz="1600" dirty="0"/>
              <a:t> </a:t>
            </a:r>
            <a:r>
              <a:rPr lang="de-DE" sz="1600" dirty="0" err="1"/>
              <a:t>çıkarılmıştır</a:t>
            </a:r>
            <a:r>
              <a:rPr lang="de-DE" sz="1600" dirty="0"/>
              <a:t>. </a:t>
            </a:r>
            <a:r>
              <a:rPr lang="de-DE" sz="1600" dirty="0" err="1"/>
              <a:t>Bütçe</a:t>
            </a:r>
            <a:r>
              <a:rPr lang="de-DE" sz="1600" dirty="0"/>
              <a:t> </a:t>
            </a:r>
            <a:r>
              <a:rPr lang="de-DE" sz="1600" dirty="0" err="1"/>
              <a:t>hazırlanması</a:t>
            </a:r>
            <a:r>
              <a:rPr lang="de-DE" sz="1600" dirty="0"/>
              <a:t>, </a:t>
            </a:r>
            <a:r>
              <a:rPr lang="de-DE" sz="1600" dirty="0" err="1"/>
              <a:t>devletin</a:t>
            </a:r>
            <a:r>
              <a:rPr lang="de-DE" sz="1600" dirty="0"/>
              <a:t> </a:t>
            </a:r>
            <a:r>
              <a:rPr lang="de-DE" sz="1600" dirty="0" err="1"/>
              <a:t>gelir-giderlerinin</a:t>
            </a:r>
            <a:r>
              <a:rPr lang="de-DE" sz="1600" dirty="0"/>
              <a:t> </a:t>
            </a:r>
            <a:r>
              <a:rPr lang="de-DE" sz="1600" dirty="0" err="1"/>
              <a:t>hesaplanması</a:t>
            </a:r>
            <a:r>
              <a:rPr lang="de-DE" sz="1600" dirty="0"/>
              <a:t> </a:t>
            </a:r>
            <a:r>
              <a:rPr lang="de-DE" sz="1600" dirty="0" err="1"/>
              <a:t>başlıca</a:t>
            </a:r>
            <a:r>
              <a:rPr lang="de-DE" sz="1600" dirty="0"/>
              <a:t> </a:t>
            </a:r>
            <a:r>
              <a:rPr lang="de-DE" sz="1600" dirty="0" err="1"/>
              <a:t>görevleriydi</a:t>
            </a:r>
            <a:r>
              <a:rPr lang="de-DE" sz="1600" dirty="0"/>
              <a:t>.  </a:t>
            </a:r>
            <a:endParaRPr lang="tr-TR" sz="1600" dirty="0"/>
          </a:p>
        </p:txBody>
      </p:sp>
      <p:pic>
        <p:nvPicPr>
          <p:cNvPr id="36866" name="Picture 2" descr="http://www.osmanlimecmuasi.com/wp-content/uploads/2013/06/DIVANI-HUMAY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4642879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MuhteÅŸem YÃ¼zyÄ±l 89.BÃ¶lÃ¼m Divan ToplantÄ±sÄ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460851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755576" y="3284984"/>
            <a:ext cx="38109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Divan Toplantısı (Muhteşem Yüzyıldan Bir kesit – 02.43)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ivan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400600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652120" y="548680"/>
            <a:ext cx="34918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Nişancı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yazışmalarını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düzenleme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fermanlara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padişahın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imzası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tuğra”yı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çekmek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nişancının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göreviydi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Reisülküttap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Nişancının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yardımcısıdır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Reisülküttap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17.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yüzyıldan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divan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üyesi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olmuş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ilişkilerini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yürütmüştür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652120" y="3068960"/>
            <a:ext cx="34918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Kaptanı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Derya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divan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üyesi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Donanma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denizlerden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sorumluydu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724128" y="4077072"/>
            <a:ext cx="3419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Şeyh-ül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İslam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: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Görevi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kararların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İslam’a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uygun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olup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olmadığına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dair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“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fetva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”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vermekti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Şeyhülislam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da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müftü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kuruluş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döneminde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divan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üyesi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değildi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tr-TR" sz="1600" dirty="0">
              <a:solidFill>
                <a:srgbClr val="FF000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*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Yeniçeri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Ağası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: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Kapıkulu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ordusunun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birimlerinden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olan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Yeniçeri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ordusunun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komutanıdır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. </a:t>
            </a:r>
            <a:endParaRPr lang="de-DE" sz="1600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02_Ocak_2012_07_57_13_35602968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472608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868144" y="548680"/>
            <a:ext cx="3275856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Divan,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ilgilendiği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konulara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göre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değişik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adlar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Almıştır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Divan-ı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Humayun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işlerinden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sorumlu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üst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divandır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Galebe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Divanı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elçilerinin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kabulü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dolayısıyla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toplanan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divandır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b="1" dirty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868144" y="3645024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İkindi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Divanı</a:t>
            </a:r>
            <a:r>
              <a:rPr lang="de-DE" sz="16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Yönetimde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sadrazamın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öne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çıkmasıyla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birlikte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Divanı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Humayun’un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yerini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almıştır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dirty="0"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Ayak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Divanı</a:t>
            </a:r>
            <a:r>
              <a:rPr lang="de-DE" sz="16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Kapıkulu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askerlerinin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ya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da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halkın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hükümdarın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huzuruna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edildiği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ea typeface="Times New Roman" pitchFamily="18" charset="0"/>
                <a:cs typeface="Times New Roman" pitchFamily="18" charset="0"/>
              </a:rPr>
              <a:t>divandır</a:t>
            </a:r>
            <a:r>
              <a:rPr lang="de-DE" sz="1600" dirty="0">
                <a:ea typeface="Times New Roman" pitchFamily="18" charset="0"/>
                <a:cs typeface="Times New Roman" pitchFamily="18" charset="0"/>
              </a:rPr>
              <a:t>. </a:t>
            </a:r>
            <a:endParaRPr lang="de-DE" sz="1600" dirty="0"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838</TotalTime>
  <Words>2835</Words>
  <PresentationFormat>Ekran Gösterisi (4:3)</PresentationFormat>
  <Paragraphs>296</Paragraphs>
  <Slides>42</Slides>
  <Notes>0</Notes>
  <HiddenSlides>0</HiddenSlides>
  <MMClips>16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9" baseType="lpstr">
      <vt:lpstr>Arial</vt:lpstr>
      <vt:lpstr>Broadway</vt:lpstr>
      <vt:lpstr>Comic Sans MS</vt:lpstr>
      <vt:lpstr>Franklin Gothic Book</vt:lpstr>
      <vt:lpstr>Franklin Gothic Medium</vt:lpstr>
      <vt:lpstr>Wingdings 2</vt:lpstr>
      <vt:lpstr>Gezinti</vt:lpstr>
      <vt:lpstr>     OsmanlI  İMPARATORLUĞU    kültür  ve  uygarlIğI</vt:lpstr>
      <vt:lpstr>     OSMANLI İMPARATORLUĞU KÜLTÜR VE UYGARLIĞI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Prof. Dr. İlber ortaylI’ NIN ENDERUN MEKTEBİ HAKKINDA GÖRÜŞLERİ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2014-02-20T18:01:03Z</dcterms:created>
  <dcterms:modified xsi:type="dcterms:W3CDTF">2021-05-03T12:00:39Z</dcterms:modified>
  <cp:category>https://www.sorubak.com</cp:category>
</cp:coreProperties>
</file>