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177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80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7.xml" ContentType="application/vnd.openxmlformats-officedocument.them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6" r:id="rId7"/>
    <p:sldMasterId id="2147483657" r:id="rId8"/>
    <p:sldMasterId id="2147483658" r:id="rId9"/>
    <p:sldMasterId id="2147483659" r:id="rId10"/>
    <p:sldMasterId id="2147483660" r:id="rId11"/>
    <p:sldMasterId id="2147483661" r:id="rId12"/>
    <p:sldMasterId id="2147483662" r:id="rId13"/>
    <p:sldMasterId id="2147483663" r:id="rId14"/>
    <p:sldMasterId id="2147483664" r:id="rId15"/>
    <p:sldMasterId id="2147483665" r:id="rId16"/>
    <p:sldMasterId id="2147483666" r:id="rId17"/>
  </p:sldMasterIdLst>
  <p:notesMasterIdLst>
    <p:notesMasterId r:id="rId55"/>
  </p:notesMasterIdLst>
  <p:sldIdLst>
    <p:sldId id="257" r:id="rId18"/>
    <p:sldId id="258" r:id="rId19"/>
    <p:sldId id="259" r:id="rId20"/>
    <p:sldId id="260" r:id="rId21"/>
    <p:sldId id="261" r:id="rId22"/>
    <p:sldId id="292" r:id="rId23"/>
    <p:sldId id="262" r:id="rId24"/>
    <p:sldId id="263" r:id="rId25"/>
    <p:sldId id="264" r:id="rId26"/>
    <p:sldId id="293" r:id="rId27"/>
    <p:sldId id="294" r:id="rId28"/>
    <p:sldId id="265" r:id="rId29"/>
    <p:sldId id="266" r:id="rId30"/>
    <p:sldId id="295" r:id="rId31"/>
    <p:sldId id="267" r:id="rId32"/>
    <p:sldId id="268" r:id="rId33"/>
    <p:sldId id="269" r:id="rId34"/>
    <p:sldId id="270" r:id="rId35"/>
    <p:sldId id="271" r:id="rId36"/>
    <p:sldId id="273" r:id="rId37"/>
    <p:sldId id="274" r:id="rId38"/>
    <p:sldId id="275" r:id="rId39"/>
    <p:sldId id="276" r:id="rId40"/>
    <p:sldId id="278" r:id="rId41"/>
    <p:sldId id="279" r:id="rId42"/>
    <p:sldId id="280" r:id="rId43"/>
    <p:sldId id="281" r:id="rId44"/>
    <p:sldId id="282" r:id="rId45"/>
    <p:sldId id="283" r:id="rId46"/>
    <p:sldId id="284" r:id="rId47"/>
    <p:sldId id="285" r:id="rId48"/>
    <p:sldId id="286" r:id="rId49"/>
    <p:sldId id="287" r:id="rId50"/>
    <p:sldId id="288" r:id="rId51"/>
    <p:sldId id="289" r:id="rId52"/>
    <p:sldId id="290" r:id="rId53"/>
    <p:sldId id="291" r:id="rId5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50" Type="http://schemas.openxmlformats.org/officeDocument/2006/relationships/slide" Target="slides/slide33.xml"/><Relationship Id="rId55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slide" Target="slides/slide24.xml"/><Relationship Id="rId54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slide" Target="slides/slide36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slide" Target="slides/slide32.xml"/><Relationship Id="rId57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slide" Target="slides/slide3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5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601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1050602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02C139-C3A9-4EFC-8266-2B549215F065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1050603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1050604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1050605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1050606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D4DAB-1DC1-4709-9541-6D2595B372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93452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D4DAB-1DC1-4709-9541-6D2595B372E2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44866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D4DAB-1DC1-4709-9541-6D2595B372E2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42403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5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96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048797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88D39-8A68-4C62-B819-37AAE7EF7175}" type="slidenum">
              <a:rPr lang="tr-TR" smtClean="0">
                <a:solidFill>
                  <a:prstClr val="black"/>
                </a:solidFill>
              </a:rPr>
              <a:pPr/>
              <a:t>21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D4DAB-1DC1-4709-9541-6D2595B372E2}" type="slidenum">
              <a:rPr lang="tr-TR" smtClean="0"/>
              <a:pPr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649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4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860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0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0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0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0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05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06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860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0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0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98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1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8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02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78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8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8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9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791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79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9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7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82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2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31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59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760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61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62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63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764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65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66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6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6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6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9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9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0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0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80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35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36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73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38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73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4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4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8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8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8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03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05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80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0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0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0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0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0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70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77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7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7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7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99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77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7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7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7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77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780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81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47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96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74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4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5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5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752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753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5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5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5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5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58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4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74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4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4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34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23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3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3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78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23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3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42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43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44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12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8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07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8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21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82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8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20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48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9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91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9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9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504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84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4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51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57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458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459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460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461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462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463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64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6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6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6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6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46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2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473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436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37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43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3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44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4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4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0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0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1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43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1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44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4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4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4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4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4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5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5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74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47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8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618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47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83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84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85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23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10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4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29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30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3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3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3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34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23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92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7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7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729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30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7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5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45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45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5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5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97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49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9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622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50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0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0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0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05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06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0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5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81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886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6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6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6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7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71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72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88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5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14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79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480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81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82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83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484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85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486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48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8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8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3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3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6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537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16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517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51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51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52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2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2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2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2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01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54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50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0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0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0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506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50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0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0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38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53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4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4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42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61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54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4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4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4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547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548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549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63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3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4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41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50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63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55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5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5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5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55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556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557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55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5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6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61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28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52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90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49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9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9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452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49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9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9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9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498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499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50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40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28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94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4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4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4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4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46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47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94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4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8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9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29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930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931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932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933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934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935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36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93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3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3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98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8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8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87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988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994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995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99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997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99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9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0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99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9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9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51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30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95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5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5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5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56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5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5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5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00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701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02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03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04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705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06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07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0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0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60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96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6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6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6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3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96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6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6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6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6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70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71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12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24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91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1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1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1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17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18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19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92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2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925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92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72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9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34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97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7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7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7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8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81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8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50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98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35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5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5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5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5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56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57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5035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5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6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0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0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11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70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371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72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73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74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375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76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77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37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7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8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40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0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0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0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410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398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399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40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01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40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0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0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34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4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4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69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8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699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61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00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36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6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6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6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66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6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6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6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34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33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3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3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38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95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33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4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4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4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43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44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45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11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08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41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1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1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1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16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17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18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22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9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39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3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8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38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8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8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603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38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8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8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8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89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90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91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5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80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06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6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6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6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7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71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72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0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8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6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047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048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049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050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051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05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5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05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5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5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898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8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9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9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9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058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059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06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061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06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6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6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16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17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71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1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72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2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899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9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9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70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00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0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0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0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07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0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0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1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0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15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37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0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20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21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22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3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74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0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29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30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03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4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8998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5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376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03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4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4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4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43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44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45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0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46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895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5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5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5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95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956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957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895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5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6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4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6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44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29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630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631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632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633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634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635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36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63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3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3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60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0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0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07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608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1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1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1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610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611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61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613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61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1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1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7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7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7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67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6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56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6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7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7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572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57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7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7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80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58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8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8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8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69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58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8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8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8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58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590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591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17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75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61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1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2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2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22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23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2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62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2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2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28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6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56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6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92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59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471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59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9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9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9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0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01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0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72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15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27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7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7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7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77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78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79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28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8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8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7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8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26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327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328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329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330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331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33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33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33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3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3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8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66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7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7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7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7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7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7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7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2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32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2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2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24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325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84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285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28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287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28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8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9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1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31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1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1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96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19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29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9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9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0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30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30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0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0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48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24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5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5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52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11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25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5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5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5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57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58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59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60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13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26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6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6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6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6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66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67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26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6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7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71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92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29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05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30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0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0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421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30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1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1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1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313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314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315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77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67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7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8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81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85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68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8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8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8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86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87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88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6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15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4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7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64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4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4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4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5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51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52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65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5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5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56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69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69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57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65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5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6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481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66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6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6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6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65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66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6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90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01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19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9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9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9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19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196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197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19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9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66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6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6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6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26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227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228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229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230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231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23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3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23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3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3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4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24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18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18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18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18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18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8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8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2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2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2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01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0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20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0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0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0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06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0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0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0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23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224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225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226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227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228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229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30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10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2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1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05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21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1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1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1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1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20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21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59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96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16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6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6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6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16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165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166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16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6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6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70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44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24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4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4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7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17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7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7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398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17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7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7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7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179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180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181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23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93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3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29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30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503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68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8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8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8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00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301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02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03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04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305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06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07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30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0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25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5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6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6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26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7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27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7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27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7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27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7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7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28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8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8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6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6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17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63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8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26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6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6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6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6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6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7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7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11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3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15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91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3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20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21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22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4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80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24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5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51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52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5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5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5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56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8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28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28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8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8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89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2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88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29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9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9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9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97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98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99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9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55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870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0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0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0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70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705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706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870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0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0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09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9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9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94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56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157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158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159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160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161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16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16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6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6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8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08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8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8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88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089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4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49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50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15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52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15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5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5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90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91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19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93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19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9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9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4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4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4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58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11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1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1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1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117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11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1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2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32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13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3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3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36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6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13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3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3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4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141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14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14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00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56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10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0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0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0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10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106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107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0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0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11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09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09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9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9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1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60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1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129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130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131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3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71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87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7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729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730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87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1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0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1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4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045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046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047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048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049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050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051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0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01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1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2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2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02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8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8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8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056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057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05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05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06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6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6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07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7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7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35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45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03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3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3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3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040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04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4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4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63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06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6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6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67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49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06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6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7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7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072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073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074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23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43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0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0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029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030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03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3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3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34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08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08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8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8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0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00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0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0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39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00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0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0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0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009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010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011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01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22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90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0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0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0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06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07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08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90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77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7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7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75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23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824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825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826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827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828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829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830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8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14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75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21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1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1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1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19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2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2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2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7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87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6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877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851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852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85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854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85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5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5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84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63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15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86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6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6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6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6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6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89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89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9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9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93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20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89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9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9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9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98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99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00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34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10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83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3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3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3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39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40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841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84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5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859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86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6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6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78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8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18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88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8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8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8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86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87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888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43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46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44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4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4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4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44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449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450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45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5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5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7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9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73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17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7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68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17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7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8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8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182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183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184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60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461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62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63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64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465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66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467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4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45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5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5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58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459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472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473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47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475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47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7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7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43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3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3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34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44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43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3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3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3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439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44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4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4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06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40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0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0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10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39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4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415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416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417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18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41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41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2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2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2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423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424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425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42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2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2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29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402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40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0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0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90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39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9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9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436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39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9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9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9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398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399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40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23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2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5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29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30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505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02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73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20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0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0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0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07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08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09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1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1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8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1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82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583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584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585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586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587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588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89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5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4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3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544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94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595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59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597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59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9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60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6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6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6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57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3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55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5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6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6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62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6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6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6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4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54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9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631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55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5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5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5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54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55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56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70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36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57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7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7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7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7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76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77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57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7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8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81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35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5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12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5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62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5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21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2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1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58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59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59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59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59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59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59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59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59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59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6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37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8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2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23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2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2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26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6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53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83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3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3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4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4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4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43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4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4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46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6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85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5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5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5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59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60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61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6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6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64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84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87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8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8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8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8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8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8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8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8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8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6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99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89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9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9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0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90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90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903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0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0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06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3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14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91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1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1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1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91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919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920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9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33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94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4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4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4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944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945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946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4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4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49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3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49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96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6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6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6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96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969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970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3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62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2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2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3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3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3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33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3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3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36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10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64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5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5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5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5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26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66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7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7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7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7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7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7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7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7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7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42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68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9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9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9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9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9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9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9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9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9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2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5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71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1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1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1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717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718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719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22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0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0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76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6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6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6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765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766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767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6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6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70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05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77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8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8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8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78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78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78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8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8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8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22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79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0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0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0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0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0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0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17/09/2020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0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0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0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1. SINIF SORULAR ve CEVAPLAR</a:t>
            </a:r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4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PİRAMİDİN EN ALT BASAMAĞINDA  FİZYOLOJİK İHTİYAÇLAR YER ALIR.</a:t>
            </a:r>
          </a:p>
          <a:p>
            <a:r>
              <a:rPr lang="tr-TR" dirty="0" smtClean="0"/>
              <a:t>BUNLAR:</a:t>
            </a:r>
          </a:p>
          <a:p>
            <a:r>
              <a:rPr lang="tr-TR" dirty="0" smtClean="0"/>
              <a:t>NEFES ALMA, BESLENME, UYKU….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FİZYOLOJİK İHTİYAÇLAR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53685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dirty="0" smtClean="0"/>
              <a:t>SAĞLIKLI BESLENME</a:t>
            </a:r>
          </a:p>
          <a:p>
            <a:pPr marL="0" indent="0">
              <a:buNone/>
            </a:pPr>
            <a:r>
              <a:rPr lang="tr-TR" dirty="0" smtClean="0"/>
              <a:t>Çocuğun beslenmesi onun fiziksel ve zihinsel gelişimini birebir etkiler.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BESLENME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91808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Çocuğun yeterli ve dengeli beslenmesi </a:t>
            </a:r>
            <a:r>
              <a:rPr lang="tr-TR" sz="4400" b="1" dirty="0" smtClean="0">
                <a:solidFill>
                  <a:srgbClr val="FF0000"/>
                </a:solidFill>
              </a:rPr>
              <a:t>ailesinin </a:t>
            </a:r>
            <a:r>
              <a:rPr lang="tr-TR" sz="4400" dirty="0" smtClean="0">
                <a:solidFill>
                  <a:srgbClr val="FF0000"/>
                </a:solidFill>
              </a:rPr>
              <a:t>sorumluluğundadır!!!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1048647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BESLENME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İçerik Yer Tutucusu 2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/>
          <a:lstStyle/>
          <a:p>
            <a:endParaRPr lang="tr-TR" sz="3200" b="1" dirty="0" smtClean="0">
              <a:solidFill>
                <a:srgbClr val="FF0000"/>
              </a:solidFill>
            </a:endParaRPr>
          </a:p>
          <a:p>
            <a:r>
              <a:rPr lang="tr-TR" sz="3200" b="1" dirty="0" smtClean="0">
                <a:solidFill>
                  <a:srgbClr val="FF0000"/>
                </a:solidFill>
              </a:rPr>
              <a:t>Bilmenizde </a:t>
            </a:r>
            <a:r>
              <a:rPr lang="tr-TR" sz="3200" b="1" dirty="0">
                <a:solidFill>
                  <a:srgbClr val="FF0000"/>
                </a:solidFill>
              </a:rPr>
              <a:t>Fayda Var</a:t>
            </a:r>
          </a:p>
          <a:p>
            <a:r>
              <a:rPr lang="tr-TR" sz="2800" b="1" dirty="0"/>
              <a:t>Kahvaltı eden çocukların karmaşık problemleri daha kolay çözdükleri, daha neşeli oldukları, daha seyrek hastalandıkları ve okula devam oranlarının yüksek olduğu görülüyor. Kahvaltı etmeden okula gitmek, okul başarısını da düşürüyor</a:t>
            </a:r>
            <a:endParaRPr lang="tr-TR" b="1" dirty="0">
              <a:effectLst/>
            </a:endParaRPr>
          </a:p>
        </p:txBody>
      </p:sp>
      <p:sp>
        <p:nvSpPr>
          <p:cNvPr id="1048665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Lütfen, Kahvaltısını yaptırmadan çocuğunuzu okula göndermeyin!!</a:t>
            </a:r>
            <a:endParaRPr lang="tr-TR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86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Okul yemekhanesi veya tercihinize göre sizin evde hazırlayacağınız sağlıklı-taze gıdalar beslenme için yeterli olacaktır.</a:t>
            </a:r>
          </a:p>
          <a:p>
            <a:r>
              <a:rPr lang="tr-TR" dirty="0" smtClean="0"/>
              <a:t>Çocuğunuza okulda içebilmesi için her gün taze su temin edin.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SU KAPLARI ASLA CAM OLMAMALIDIR!!!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Okulda Beslenme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652854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Çocuğun yaşının ihtiyacı olan uykuyu alması gereklidir. Bunu yapmayan çocuklarda ders boyu uyku hali göze çarpar</a:t>
            </a:r>
          </a:p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ÇOCUĞUN YETERLİ MİKTARDA UYUMASI AİLENİN SORUMLULUĞUNDADIR!!!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048667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UYKU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4" name="İçerik Yer Tutucusu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921299"/>
          </a:xfrm>
        </p:spPr>
        <p:txBody>
          <a:bodyPr>
            <a:normAutofit/>
          </a:bodyPr>
          <a:lstStyle/>
          <a:p>
            <a:r>
              <a:rPr lang="tr-TR" dirty="0" smtClean="0"/>
              <a:t>Her hafta tırnaklar kesilmeli,</a:t>
            </a:r>
          </a:p>
          <a:p>
            <a:r>
              <a:rPr lang="tr-TR" dirty="0" smtClean="0"/>
              <a:t>Saçlar her gün taranmalı, saçlar uzunsa mutlaka toplanmalı,</a:t>
            </a:r>
          </a:p>
          <a:p>
            <a:r>
              <a:rPr lang="tr-TR" dirty="0" smtClean="0"/>
              <a:t>Taç gibi öğrencinin başını ağrıtabilecek aksesuarlar takılmamalı,</a:t>
            </a:r>
          </a:p>
          <a:p>
            <a:r>
              <a:rPr lang="tr-TR" dirty="0" smtClean="0"/>
              <a:t>Diş bakımları düzenli yapılmalı günde iki defa diş fırçalama alışkanlığı edindirilmeli,</a:t>
            </a:r>
          </a:p>
          <a:p>
            <a:r>
              <a:rPr lang="tr-TR" dirty="0" smtClean="0"/>
              <a:t>Kız öğrencilerde görülen altın küpe, kolye vs. değerli takılar takılmamalı,</a:t>
            </a:r>
            <a:endParaRPr lang="tr-TR" dirty="0"/>
          </a:p>
        </p:txBody>
      </p:sp>
      <p:sp>
        <p:nvSpPr>
          <p:cNvPr id="1048685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ÖĞRENCİLERİN TEMİZLİK ve BAKIMI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48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486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94792"/>
          </a:bodyPr>
          <a:lstStyle/>
          <a:p>
            <a:r>
              <a:rPr lang="tr-TR" dirty="0" smtClean="0"/>
              <a:t>İhtiyaç duyulan malzemeler size bir liste halinde verilecektir.</a:t>
            </a:r>
          </a:p>
          <a:p>
            <a:pPr marL="0" indent="0"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Alışverişte dikkat edilecekler nelerdir? </a:t>
            </a:r>
          </a:p>
          <a:p>
            <a:r>
              <a:rPr lang="tr-TR" dirty="0" smtClean="0"/>
              <a:t>Öğrenci ayakkabılarının bağcıklı değil cırt cırtlı olması güvenlik için önemlidir</a:t>
            </a:r>
          </a:p>
          <a:p>
            <a:r>
              <a:rPr lang="tr-TR" dirty="0" smtClean="0"/>
              <a:t>Kalemlikler metal değil bez olmalıdır</a:t>
            </a:r>
          </a:p>
          <a:p>
            <a:r>
              <a:rPr lang="tr-TR" dirty="0" smtClean="0"/>
              <a:t>Çek çekli çantalar yerine omza asılan çantalar alınmalıdır</a:t>
            </a:r>
            <a:endParaRPr lang="tr-TR" dirty="0"/>
          </a:p>
        </p:txBody>
      </p:sp>
      <p:sp>
        <p:nvSpPr>
          <p:cNvPr id="1048687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OKUL ALIŞ VERİŞİ</a:t>
            </a:r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0" name="Başlık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2327572"/>
          </a:xfrm>
        </p:spPr>
        <p:txBody>
          <a:bodyPr>
            <a:normAutofit/>
          </a:bodyPr>
          <a:lstStyle/>
          <a:p>
            <a:r>
              <a:rPr lang="tr-TR" sz="7200" b="1" dirty="0" smtClean="0">
                <a:solidFill>
                  <a:srgbClr val="C00000"/>
                </a:solidFill>
              </a:rPr>
              <a:t>Okuma Yazma Süreci</a:t>
            </a:r>
            <a:endParaRPr lang="tr-TR" sz="7200" b="1" dirty="0">
              <a:solidFill>
                <a:srgbClr val="C00000"/>
              </a:solidFill>
            </a:endParaRPr>
          </a:p>
        </p:txBody>
      </p:sp>
      <p:sp>
        <p:nvSpPr>
          <p:cNvPr id="1048711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solidFill>
                  <a:schemeClr val="tx1"/>
                </a:solidFill>
              </a:rPr>
              <a:t>OKUMAYI  VE YAZMAYI NASIL ÖĞRENECEKLER??</a:t>
            </a:r>
            <a:endParaRPr lang="tr-TR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48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48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48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48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48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4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b="1" u="sng" dirty="0" smtClean="0">
                <a:solidFill>
                  <a:schemeClr val="tx1"/>
                </a:solidFill>
              </a:rPr>
              <a:t>SORU: </a:t>
            </a:r>
            <a:r>
              <a:rPr lang="tr-TR" b="1" dirty="0" smtClean="0">
                <a:solidFill>
                  <a:schemeClr val="tx1"/>
                </a:solidFill>
              </a:rPr>
              <a:t>OKUMA MI YAZMA MI ÖNCELİKLİ?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48735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8250" lnSpcReduction="20000"/>
          </a:bodyPr>
          <a:lstStyle/>
          <a:p>
            <a:r>
              <a:rPr lang="tr-TR" sz="3300" b="1" u="sng" dirty="0" smtClean="0">
                <a:solidFill>
                  <a:srgbClr val="C00000"/>
                </a:solidFill>
              </a:rPr>
              <a:t>CEVAP: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3000" b="1" dirty="0" smtClean="0">
                <a:solidFill>
                  <a:srgbClr val="C00000"/>
                </a:solidFill>
              </a:rPr>
              <a:t>OKUMA VE YAZMA  BİRBİRİNDEN AYRILAMAZ, EŞ ZAMANLI ÖĞRENİLİR. HARFİ YAZMAYI ÖĞRENİRKEN AYNI ZAMANDA  OKUMASINI DA ÖĞRENİR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48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94857"/>
          </a:bodyPr>
          <a:lstStyle/>
          <a:p>
            <a:r>
              <a:rPr lang="tr-TR" sz="5200" dirty="0" smtClean="0"/>
              <a:t>BAŞARI</a:t>
            </a:r>
          </a:p>
          <a:p>
            <a:r>
              <a:rPr lang="tr-TR" sz="6000" dirty="0" smtClean="0"/>
              <a:t>BAŞARI</a:t>
            </a:r>
          </a:p>
          <a:p>
            <a:r>
              <a:rPr lang="tr-TR" sz="5400" dirty="0" smtClean="0"/>
              <a:t>BAŞARI</a:t>
            </a:r>
          </a:p>
          <a:p>
            <a:r>
              <a:rPr lang="tr-TR" sz="3500" dirty="0" smtClean="0"/>
              <a:t>BAŞARI</a:t>
            </a:r>
            <a:endParaRPr lang="tr-TR" sz="3500" dirty="0"/>
          </a:p>
        </p:txBody>
      </p:sp>
      <p:sp>
        <p:nvSpPr>
          <p:cNvPr id="1048617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Veliler ne ister?</a:t>
            </a:r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6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Okuma yazma öğretimi dik temel harflerle başlayacak. 3. sınıftan itibaren el yazısı dersi ‘Güzel Yazı Dersi’ adı altında Türkçe dersinin içerisinde işlenecektir.</a:t>
            </a:r>
            <a:endParaRPr lang="tr-TR" dirty="0"/>
          </a:p>
        </p:txBody>
      </p:sp>
      <p:sp>
        <p:nvSpPr>
          <p:cNvPr id="1048777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SORU: EL YAZISI KALKTI MI?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4" name="İçerik Yer Tutucusu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30418642"/>
              </p:ext>
            </p:extLst>
          </p:nvPr>
        </p:nvGraphicFramePr>
        <p:xfrm>
          <a:off x="871538" y="2186528"/>
          <a:ext cx="7408862" cy="34747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408862"/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E</a:t>
                      </a:r>
                      <a:r>
                        <a:rPr lang="tr-TR" sz="3200" baseline="0" dirty="0" smtClean="0"/>
                        <a:t> ,  L,  A, K, İ, N</a:t>
                      </a:r>
                      <a:endParaRPr lang="tr-TR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O,</a:t>
                      </a:r>
                      <a:r>
                        <a:rPr lang="tr-TR" sz="32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M, U, T, Ü, Y</a:t>
                      </a:r>
                      <a:endParaRPr lang="tr-TR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3200" b="1" kern="1200" dirty="0" smtClean="0"/>
                        <a:t>Ö, R, I, D, S , B</a:t>
                      </a:r>
                      <a:endParaRPr lang="tr-TR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3200" b="1" kern="1200" dirty="0" smtClean="0"/>
                        <a:t>Z, Ç, G, Ş, C, P</a:t>
                      </a:r>
                      <a:endParaRPr lang="tr-TR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H, V, Ğ, F,</a:t>
                      </a:r>
                      <a:r>
                        <a:rPr lang="tr-TR" sz="32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J</a:t>
                      </a:r>
                      <a:endParaRPr lang="tr-TR" sz="3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endParaRPr lang="tr-TR" sz="3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48794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b="1" dirty="0" smtClean="0"/>
              <a:t>SORU: HARFLERİN ÖĞRENME SIRASI  NASIL OLACAK?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4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4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Okuma yazma süreci ses temelli yürütülür. Bu nedenle çocuğa harfleri ‘Se’ diye vermek yanlıştır. ‘</a:t>
            </a:r>
            <a:r>
              <a:rPr lang="tr-TR" dirty="0" err="1" smtClean="0"/>
              <a:t>Sssss</a:t>
            </a:r>
            <a:r>
              <a:rPr lang="tr-TR" dirty="0" smtClean="0"/>
              <a:t>’ diye verilmelidir.</a:t>
            </a:r>
          </a:p>
          <a:p>
            <a:r>
              <a:rPr lang="tr-TR" dirty="0" smtClean="0"/>
              <a:t>Alfabeyi öğretmek sürece zarar vereceği için </a:t>
            </a:r>
            <a:r>
              <a:rPr lang="tr-TR" u="sng" dirty="0" smtClean="0"/>
              <a:t>öğretilmemelidir!</a:t>
            </a:r>
          </a:p>
          <a:p>
            <a:r>
              <a:rPr lang="tr-TR" dirty="0" smtClean="0"/>
              <a:t>Öğrencinize harfleri önceden vermeyiniz. Sınıfla beraber öğrenmenin keyfini yaşamasına izin veriniz.</a:t>
            </a:r>
            <a:endParaRPr lang="tr-TR" dirty="0"/>
          </a:p>
        </p:txBody>
      </p:sp>
      <p:sp>
        <p:nvSpPr>
          <p:cNvPr id="1048815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SORU: Sesler Nasıl Verilmeli?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48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48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48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48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latin typeface="Arial Rounded MT Bold" panose="020F0704030504030204" pitchFamily="34" charset="0"/>
              </a:rPr>
              <a:t>a , l          t  , e</a:t>
            </a:r>
          </a:p>
          <a:p>
            <a:endParaRPr lang="tr-TR" sz="6000" dirty="0" smtClean="0">
              <a:latin typeface="Arial Rounded MT Bold" panose="020F0704030504030204" pitchFamily="34" charset="0"/>
            </a:endParaRPr>
          </a:p>
          <a:p>
            <a:r>
              <a:rPr lang="tr-TR" sz="6000" dirty="0" smtClean="0">
                <a:latin typeface="Arial Rounded MT Bold" panose="020F0704030504030204" pitchFamily="34" charset="0"/>
              </a:rPr>
              <a:t>    al           te</a:t>
            </a:r>
            <a:endParaRPr lang="tr-TR" sz="6000" dirty="0">
              <a:latin typeface="Arial Rounded MT Bold" panose="020F0704030504030204" pitchFamily="34" charset="0"/>
            </a:endParaRPr>
          </a:p>
        </p:txBody>
      </p:sp>
      <p:sp>
        <p:nvSpPr>
          <p:cNvPr id="104883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SORU: Harf birleştirme nasıl olur?</a:t>
            </a:r>
            <a:endParaRPr lang="tr-TR" dirty="0"/>
          </a:p>
        </p:txBody>
      </p:sp>
      <p:cxnSp>
        <p:nvCxnSpPr>
          <p:cNvPr id="3145729" name="Düz Ok Bağlayıcısı 4"/>
          <p:cNvCxnSpPr>
            <a:cxnSpLocks/>
          </p:cNvCxnSpPr>
          <p:nvPr/>
        </p:nvCxnSpPr>
        <p:spPr>
          <a:xfrm>
            <a:off x="1619672" y="3496244"/>
            <a:ext cx="648072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0" name="Düz Ok Bağlayıcısı 12"/>
          <p:cNvCxnSpPr>
            <a:cxnSpLocks/>
          </p:cNvCxnSpPr>
          <p:nvPr/>
        </p:nvCxnSpPr>
        <p:spPr>
          <a:xfrm>
            <a:off x="2453390" y="3352228"/>
            <a:ext cx="102386" cy="18097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1" name="Düz Ok Bağlayıcısı 17"/>
          <p:cNvCxnSpPr>
            <a:cxnSpLocks/>
          </p:cNvCxnSpPr>
          <p:nvPr/>
        </p:nvCxnSpPr>
        <p:spPr>
          <a:xfrm>
            <a:off x="4644008" y="3573016"/>
            <a:ext cx="432048" cy="16527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2" name="Düz Ok Bağlayıcısı 19"/>
          <p:cNvCxnSpPr>
            <a:cxnSpLocks/>
          </p:cNvCxnSpPr>
          <p:nvPr/>
        </p:nvCxnSpPr>
        <p:spPr>
          <a:xfrm flipH="1">
            <a:off x="5436096" y="3496244"/>
            <a:ext cx="432048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ÖDEV NEDİR?</a:t>
            </a:r>
          </a:p>
          <a:p>
            <a:endParaRPr lang="tr-TR" dirty="0"/>
          </a:p>
          <a:p>
            <a:r>
              <a:rPr lang="tr-TR" dirty="0" smtClean="0"/>
              <a:t>ÖDEV ÖĞRENCİLERİNİZİN BİLGİLERİNİ PEKİŞTİRMESİNİ SAĞLARKEN AYNI ZAMANDA </a:t>
            </a:r>
            <a:r>
              <a:rPr lang="tr-TR" b="1" dirty="0" smtClean="0"/>
              <a:t>SORUMLULUK DUYGUSU </a:t>
            </a:r>
            <a:r>
              <a:rPr lang="tr-TR" dirty="0" smtClean="0"/>
              <a:t>KAZANMASINI SAĞLAYAN İŞ VE AKTİVİTELERDİR.</a:t>
            </a:r>
            <a:endParaRPr lang="tr-TR" dirty="0"/>
          </a:p>
        </p:txBody>
      </p:sp>
      <p:sp>
        <p:nvSpPr>
          <p:cNvPr id="104885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ÖDEV SORUNU</a:t>
            </a:r>
            <a:r>
              <a:rPr lang="tr-TR" dirty="0" smtClean="0">
                <a:sym typeface="Wingdings" pitchFamily="2" charset="2"/>
              </a:rPr>
              <a:t>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4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4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6" name="Başlık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ÖDEV YAPMA SIRASINDA YAŞANAN SORUNLAR </a:t>
            </a:r>
            <a:r>
              <a:rPr lang="tr-TR" b="1" dirty="0">
                <a:solidFill>
                  <a:srgbClr val="C00000"/>
                </a:solidFill>
              </a:rPr>
              <a:t>NELERDİR??</a:t>
            </a:r>
            <a:br>
              <a:rPr lang="tr-TR" b="1" dirty="0">
                <a:solidFill>
                  <a:srgbClr val="C00000"/>
                </a:solidFill>
              </a:rPr>
            </a:b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1048877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492896"/>
            <a:ext cx="6400800" cy="2536305"/>
          </a:xfrm>
        </p:spPr>
        <p:txBody>
          <a:bodyPr>
            <a:norm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         AKLINDA HEP OYUN, TV. BİLGİSAYAR vb. VAR.</a:t>
            </a:r>
          </a:p>
          <a:p>
            <a:pPr marL="457200" indent="-457200" algn="l">
              <a:buFont typeface="+mj-lt"/>
              <a:buAutoNum type="arabicPeriod"/>
            </a:pPr>
            <a:r>
              <a:rPr lang="tr-TR" dirty="0" smtClean="0">
                <a:solidFill>
                  <a:schemeClr val="tx1"/>
                </a:solidFill>
              </a:rPr>
              <a:t> ÖDÜL (RÜŞVET) ALMADAN ÖDEV YAPMIYOR.</a:t>
            </a:r>
          </a:p>
          <a:p>
            <a:pPr marL="457200" indent="-457200" algn="l">
              <a:buFont typeface="+mj-lt"/>
              <a:buAutoNum type="arabicPeriod"/>
            </a:pPr>
            <a:r>
              <a:rPr lang="tr-TR" dirty="0" smtClean="0">
                <a:solidFill>
                  <a:schemeClr val="tx1"/>
                </a:solidFill>
              </a:rPr>
              <a:t> ÖDEVLERİNİ ZAMANINDA YAPMIYOR.</a:t>
            </a:r>
          </a:p>
          <a:p>
            <a:pPr marL="457200" indent="-457200" algn="l">
              <a:buFont typeface="+mj-lt"/>
              <a:buAutoNum type="arabicPeriod"/>
            </a:pPr>
            <a:r>
              <a:rPr lang="tr-TR" dirty="0" smtClean="0">
                <a:solidFill>
                  <a:schemeClr val="tx1"/>
                </a:solidFill>
              </a:rPr>
              <a:t> ÖDEV YAPMAYI REDDEDİYOR.</a:t>
            </a:r>
          </a:p>
          <a:p>
            <a:pPr marL="457200" indent="-457200" algn="l">
              <a:buFont typeface="+mj-lt"/>
              <a:buAutoNum type="arabicPeriod"/>
            </a:pPr>
            <a:r>
              <a:rPr lang="tr-TR" dirty="0" smtClean="0">
                <a:solidFill>
                  <a:schemeClr val="tx1"/>
                </a:solidFill>
              </a:rPr>
              <a:t> ÖDEV YAPARKEN ÇOK SIKILIYOR.</a:t>
            </a:r>
          </a:p>
          <a:p>
            <a:pPr marL="457200" indent="-457200" algn="l">
              <a:buFont typeface="+mj-lt"/>
              <a:buAutoNum type="arabicPeriod"/>
            </a:pPr>
            <a:r>
              <a:rPr lang="tr-TR" dirty="0" smtClean="0">
                <a:solidFill>
                  <a:schemeClr val="tx1"/>
                </a:solidFill>
              </a:rPr>
              <a:t>İNCE MOTOR KASLARI ZAYIF OLDUĞU İÇİN ÇABUK YORULUYOR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48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8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48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8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8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48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8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8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48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8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8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48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48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48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48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48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48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7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4" name="İçerik Yer Tutucusu 1"/>
          <p:cNvSpPr>
            <a:spLocks noGrp="1"/>
          </p:cNvSpPr>
          <p:nvPr>
            <p:ph idx="1"/>
          </p:nvPr>
        </p:nvSpPr>
        <p:spPr>
          <a:xfrm>
            <a:off x="683568" y="2204864"/>
            <a:ext cx="7632848" cy="4653136"/>
          </a:xfrm>
        </p:spPr>
        <p:txBody>
          <a:bodyPr>
            <a:noAutofit/>
          </a:bodyPr>
          <a:lstStyle/>
          <a:p>
            <a:r>
              <a:rPr lang="tr-TR" sz="2000" dirty="0"/>
              <a:t>Uzmanlar, çocuklara sorumluluk kazandırmanın en önemli ve en kolay yolunun küçük ev işleri yaptırmaktan geçtiğini </a:t>
            </a:r>
            <a:r>
              <a:rPr lang="tr-TR" sz="2000" dirty="0" smtClean="0"/>
              <a:t>belirtiyor.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sz="2000" dirty="0"/>
              <a:t/>
            </a:r>
            <a:br>
              <a:rPr lang="tr-TR" sz="2000" dirty="0"/>
            </a:br>
            <a:r>
              <a:rPr lang="tr-TR" sz="2000" b="1" dirty="0"/>
              <a:t>Çocuğa sorumluluk duygusu kazandırmak istiyorsanız, küçük ev işleri yaptırın' 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sz="2000" dirty="0"/>
              <a:t/>
            </a:r>
            <a:br>
              <a:rPr lang="tr-TR" sz="2000" dirty="0"/>
            </a:br>
            <a:r>
              <a:rPr lang="tr-TR" sz="2000" dirty="0"/>
              <a:t>Ev işleri, çocuklara sorumluluk duygusu kazandırma ve kendilerini ailenin yararlı ve değerli bir üyesi olarak hissetmelerine yardımcı olmasında önemli rol oynuyor. </a:t>
            </a:r>
            <a:endParaRPr lang="tr-TR" sz="2000" dirty="0" smtClean="0"/>
          </a:p>
          <a:p>
            <a:r>
              <a:rPr lang="tr-TR" sz="2000" dirty="0" smtClean="0"/>
              <a:t>Aynı zamanda özellikle yazma sürecinde gerekli olan ince-motor kasların güçlenmesini sağlayacaktır.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ÖRN: Çamaşırlarını katlamak, sofraya yardım etmek, ayakkabılarını bağlamak vb.</a:t>
            </a:r>
            <a:endParaRPr lang="tr-TR" dirty="0"/>
          </a:p>
        </p:txBody>
      </p:sp>
      <p:sp>
        <p:nvSpPr>
          <p:cNvPr id="1048895" name="Başlık 2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296144"/>
          </a:xfrm>
        </p:spPr>
        <p:txBody>
          <a:bodyPr>
            <a:no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ÖDEV YAPABİLMESİ İÇİN ÖNCELİKLE SORUMLULUK DUYGUSU KAZANMASI GEREKİR</a:t>
            </a:r>
            <a:endParaRPr lang="tr-TR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8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8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8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48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9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400" b="1" dirty="0">
                <a:solidFill>
                  <a:srgbClr val="C00000"/>
                </a:solidFill>
              </a:rPr>
              <a:t>SORUMLULUK DUYGUSU OLAN İNSAN HAYATTA, VEREMEDİĞİ ŞEYLERİ ALMAYA ÇALIŞMAZ</a:t>
            </a:r>
            <a:r>
              <a:rPr lang="tr-TR" dirty="0"/>
              <a:t>. </a:t>
            </a:r>
            <a:r>
              <a:rPr lang="tr-TR" dirty="0" smtClean="0"/>
              <a:t>-</a:t>
            </a:r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9" name="İçerik Yer Tutucusu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/>
          </a:bodyPr>
          <a:lstStyle/>
          <a:p>
            <a:r>
              <a:rPr lang="tr-TR" dirty="0" smtClean="0"/>
              <a:t>Çocuğunuza uygun ortamı ve araç-gereci sağlayın.</a:t>
            </a:r>
          </a:p>
          <a:p>
            <a:r>
              <a:rPr lang="tr-TR" dirty="0" smtClean="0"/>
              <a:t>Ödevin yapılacağı zamanı birlikte planlayın.</a:t>
            </a:r>
          </a:p>
          <a:p>
            <a:r>
              <a:rPr lang="tr-TR" dirty="0" smtClean="0"/>
              <a:t>Çocuğunuz ödev konusunda yardım istediğinde yardımcı olun. Ancak bu yardım sadece yönlendirme şeklinde olmalıdır.</a:t>
            </a:r>
          </a:p>
          <a:p>
            <a:r>
              <a:rPr lang="tr-TR" dirty="0" smtClean="0"/>
              <a:t>Neden ödev yapması gerektiğini, okumanın onun hayatında nasıl değişimler yaratacağını anlatın.</a:t>
            </a:r>
          </a:p>
          <a:p>
            <a:r>
              <a:rPr lang="tr-TR" b="1" dirty="0" smtClean="0"/>
              <a:t>Rüşvet karşılığı ödev yaptırmayın!!</a:t>
            </a:r>
          </a:p>
          <a:p>
            <a:r>
              <a:rPr lang="tr-TR" b="1" dirty="0" smtClean="0"/>
              <a:t>Ödevleri asla siz yapmayın!!</a:t>
            </a:r>
            <a:endParaRPr lang="tr-TR" b="1" dirty="0"/>
          </a:p>
        </p:txBody>
      </p:sp>
      <p:sp>
        <p:nvSpPr>
          <p:cNvPr id="1048930" name="Başlık 2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Veliler Ne Yapmalı?</a:t>
            </a:r>
            <a:endParaRPr lang="tr-TR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1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 smtClean="0"/>
              <a:t>Sık Sorulan Sorular</a:t>
            </a:r>
            <a:endParaRPr lang="tr-TR" sz="6000" dirty="0"/>
          </a:p>
        </p:txBody>
      </p:sp>
      <p:sp>
        <p:nvSpPr>
          <p:cNvPr id="1048932" name="Başlık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13800" dirty="0" err="1" smtClean="0">
                <a:solidFill>
                  <a:srgbClr val="FF0000"/>
                </a:solidFill>
              </a:rPr>
              <a:t>sss</a:t>
            </a:r>
            <a:endParaRPr lang="tr-TR" sz="13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Hemen hemen her velinin 1. sınıftan ilk beklentisi başarıdır!!</a:t>
            </a:r>
            <a:endParaRPr lang="tr-TR" sz="4000" dirty="0"/>
          </a:p>
        </p:txBody>
      </p:sp>
      <p:sp>
        <p:nvSpPr>
          <p:cNvPr id="1048619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3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Bütün eşyaların (suluk, çanta, beslenme çantası vs.) üstüne etiket yapıştırılması sorunu azaltacaktır.</a:t>
            </a:r>
          </a:p>
          <a:p>
            <a:endParaRPr lang="tr-TR" dirty="0"/>
          </a:p>
        </p:txBody>
      </p:sp>
      <p:sp>
        <p:nvSpPr>
          <p:cNvPr id="1048934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Sürekli eşyaları kayboluyor?</a:t>
            </a:r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5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Her çocuğun algısı, anlayışı ve potansiyeli farklıdır. Bu durum öğrenmesinde de farklılığa yol açar. Başka çocukların başarısı veya başarısızlığı  ile ilgilenmeyin! Siz sadece kendi öğrencinizden sorumlusunuz!!!</a:t>
            </a:r>
            <a:endParaRPr lang="tr-TR" dirty="0"/>
          </a:p>
        </p:txBody>
      </p:sp>
      <p:sp>
        <p:nvSpPr>
          <p:cNvPr id="1048936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Öğrencim diğer çocuklardan geri mi?</a:t>
            </a:r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7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94792"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Çocuklarınızın küçük yaşlarda bilgisayar kullanması cep telefonlarıyla oyunlar oynaması akademik başarı için altyapı sağlamaz!!!</a:t>
            </a:r>
          </a:p>
          <a:p>
            <a:endParaRPr lang="tr-TR" sz="2800" dirty="0">
              <a:solidFill>
                <a:srgbClr val="FF0000"/>
              </a:solidFill>
            </a:endParaRPr>
          </a:p>
          <a:p>
            <a:r>
              <a:rPr lang="tr-TR" sz="2800" dirty="0" smtClean="0">
                <a:solidFill>
                  <a:srgbClr val="FF0000"/>
                </a:solidFill>
              </a:rPr>
              <a:t>Çocuğunuzu daha gerçekçi bir gözle değerlendirmek sorunu çözmede yardımcı olacaktır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48938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Çocuğumun daha başarılı olmasını bekliyordum?</a:t>
            </a:r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1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Soru: Sınıfımız diğer sınıflardan geri mi? İleri mi?</a:t>
            </a:r>
            <a:endParaRPr lang="tr-TR" dirty="0"/>
          </a:p>
        </p:txBody>
      </p:sp>
      <p:sp>
        <p:nvSpPr>
          <p:cNvPr id="1048962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944816" cy="2321271"/>
          </a:xfrm>
        </p:spPr>
        <p:txBody>
          <a:bodyPr>
            <a:normAutofit fontScale="59219" lnSpcReduction="20000"/>
          </a:bodyPr>
          <a:lstStyle/>
          <a:p>
            <a:r>
              <a:rPr lang="tr-TR" sz="4000" dirty="0" smtClean="0"/>
              <a:t>Cevap: </a:t>
            </a:r>
            <a:r>
              <a:rPr lang="tr-TR" sz="4400" dirty="0" smtClean="0">
                <a:solidFill>
                  <a:srgbClr val="FF0000"/>
                </a:solidFill>
              </a:rPr>
              <a:t>Her sınıfın kendi özgül koşulları vardır.</a:t>
            </a:r>
          </a:p>
          <a:p>
            <a:r>
              <a:rPr lang="tr-TR" sz="4400" dirty="0" smtClean="0">
                <a:solidFill>
                  <a:srgbClr val="FF0000"/>
                </a:solidFill>
              </a:rPr>
              <a:t> Her öğretmenin bir öğretme tarzı vardır.</a:t>
            </a:r>
          </a:p>
          <a:p>
            <a:r>
              <a:rPr lang="tr-TR" sz="4400" dirty="0" smtClean="0">
                <a:solidFill>
                  <a:srgbClr val="FF0000"/>
                </a:solidFill>
              </a:rPr>
              <a:t>Nasıl öğrencileri  birbiriyle   karşılaştırmak doğru değilse, sınıfları karşılaştırmak da doğru değildir</a:t>
            </a:r>
            <a:r>
              <a:rPr lang="tr-TR" sz="3200" dirty="0" smtClean="0">
                <a:solidFill>
                  <a:srgbClr val="FF0000"/>
                </a:solidFill>
              </a:rPr>
              <a:t>.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9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pPr marL="0" indent="0" algn="ctr">
              <a:buNone/>
            </a:pPr>
            <a:r>
              <a:rPr lang="tr-TR" sz="4000" dirty="0" smtClean="0">
                <a:solidFill>
                  <a:srgbClr val="FF0000"/>
                </a:solidFill>
              </a:rPr>
              <a:t>CEVAP: HAYIR!!</a:t>
            </a:r>
            <a:endParaRPr lang="tr-TR" sz="4000" dirty="0">
              <a:solidFill>
                <a:srgbClr val="FF0000"/>
              </a:solidFill>
            </a:endParaRPr>
          </a:p>
          <a:p>
            <a:endParaRPr lang="tr-TR" dirty="0" smtClean="0"/>
          </a:p>
          <a:p>
            <a:r>
              <a:rPr lang="tr-TR" dirty="0" smtClean="0"/>
              <a:t>Bu öğrencinizin kişilik gelişimine büyük zarar verir. Her öğlen yemek yedirmeye gelen velilerin öğrencilerin bağımlı kişilik oluşturmaları  ihtimali daha yüksektir!</a:t>
            </a:r>
            <a:endParaRPr lang="tr-TR" dirty="0"/>
          </a:p>
        </p:txBody>
      </p:sp>
      <p:sp>
        <p:nvSpPr>
          <p:cNvPr id="1048980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Öğrencimin sürekli yanında olmam gerekiyor mu?</a:t>
            </a:r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1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Bu konuyu öğretmene bırakmak en doğrusudur. Sınıfın ihtiyaçlarını ondan daha iyi bilen yoktur!!</a:t>
            </a:r>
            <a:endParaRPr lang="tr-TR" sz="3200" dirty="0"/>
          </a:p>
        </p:txBody>
      </p:sp>
      <p:sp>
        <p:nvSpPr>
          <p:cNvPr id="1048982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Ödevimiz az mı? Çok mu?</a:t>
            </a:r>
            <a:endParaRPr lang="tr-T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3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Hastalık </a:t>
            </a:r>
            <a:r>
              <a:rPr lang="tr-TR" dirty="0" err="1" smtClean="0"/>
              <a:t>vs</a:t>
            </a:r>
            <a:r>
              <a:rPr lang="tr-TR" dirty="0" smtClean="0"/>
              <a:t> durumlarda öğretmen uygun saat aralıklarında aranabilir ancak ödevle ilgili bir sorun olduğunda yapılacak en doğru hareket sınıf temsilcisine ulaşmak olacaktır.</a:t>
            </a:r>
            <a:endParaRPr lang="tr-TR" dirty="0"/>
          </a:p>
        </p:txBody>
      </p:sp>
      <p:sp>
        <p:nvSpPr>
          <p:cNvPr id="1048984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Öğretmenle iletişimi nasıl sağlarız?</a:t>
            </a:r>
            <a:endParaRPr lang="tr-T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5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Eğitim bir ekip işidir. Siz destek olmazsanız başaramayız. İnanıyorum ki sorunsuz ve güzel bir yıl bizi bekliyor. Katılımınız için teşekkürler….</a:t>
            </a:r>
            <a:endParaRPr lang="tr-TR" sz="3200" dirty="0"/>
          </a:p>
        </p:txBody>
      </p:sp>
      <p:sp>
        <p:nvSpPr>
          <p:cNvPr id="1048986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Sonsöz 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7200" dirty="0" smtClean="0"/>
              <a:t>BAŞARI BİR KADER MİDİR?</a:t>
            </a:r>
            <a:endParaRPr lang="tr-TR" sz="7200" dirty="0"/>
          </a:p>
        </p:txBody>
      </p:sp>
      <p:sp>
        <p:nvSpPr>
          <p:cNvPr id="1048621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9600" dirty="0" smtClean="0"/>
              <a:t>HAYIR!!!</a:t>
            </a:r>
            <a:endParaRPr lang="tr-TR" sz="9600" dirty="0"/>
          </a:p>
        </p:txBody>
      </p:sp>
      <p:sp>
        <p:nvSpPr>
          <p:cNvPr id="104862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ASLINDA SORUNUN CEVABINI PSİKOLOJİ BİLİMİNDE SAKLIDIR.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6762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ABD’li psikolog Abraham MASLOW 1943 yılında ihtiyaçlar hiyerarşisini yayınlamıştır.</a:t>
            </a:r>
          </a:p>
          <a:p>
            <a:endParaRPr lang="tr-TR" dirty="0"/>
          </a:p>
          <a:p>
            <a:endParaRPr lang="tr-TR" dirty="0" smtClean="0"/>
          </a:p>
        </p:txBody>
      </p:sp>
      <p:sp>
        <p:nvSpPr>
          <p:cNvPr id="1048625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İçerik Yer Tutucusu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2420888"/>
            <a:ext cx="5472608" cy="4122570"/>
          </a:xfrm>
          <a:ln w="38100">
            <a:solidFill>
              <a:schemeClr val="tx1"/>
            </a:solidFill>
          </a:ln>
        </p:spPr>
      </p:pic>
      <p:sp>
        <p:nvSpPr>
          <p:cNvPr id="1048642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Maslow</a:t>
            </a:r>
            <a:r>
              <a:rPr lang="tr-TR" dirty="0" smtClean="0"/>
              <a:t> İhtiyaçlar Hiyerarşisi</a:t>
            </a:r>
            <a:endParaRPr lang="tr-TR" dirty="0"/>
          </a:p>
        </p:txBody>
      </p:sp>
      <p:cxnSp>
        <p:nvCxnSpPr>
          <p:cNvPr id="3145728" name="Düz Ok Bağlayıcısı 7"/>
          <p:cNvCxnSpPr>
            <a:cxnSpLocks/>
          </p:cNvCxnSpPr>
          <p:nvPr/>
        </p:nvCxnSpPr>
        <p:spPr>
          <a:xfrm>
            <a:off x="4860032" y="3861048"/>
            <a:ext cx="26642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43" name="PubRRectCallout"/>
          <p:cNvSpPr>
            <a:spLocks noEditPoints="1" noChangeArrowheads="1"/>
          </p:cNvSpPr>
          <p:nvPr/>
        </p:nvSpPr>
        <p:spPr bwMode="auto">
          <a:xfrm>
            <a:off x="7524328" y="3099048"/>
            <a:ext cx="1588876" cy="152400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tr-TR" dirty="0">
                <a:solidFill>
                  <a:prstClr val="black"/>
                </a:solidFill>
              </a:rPr>
              <a:t> </a:t>
            </a:r>
            <a:endParaRPr lang="tr-TR" dirty="0" smtClean="0">
              <a:solidFill>
                <a:prstClr val="black"/>
              </a:solidFill>
            </a:endParaRPr>
          </a:p>
          <a:p>
            <a:r>
              <a:rPr lang="tr-TR" sz="2800" b="1" dirty="0" smtClean="0">
                <a:solidFill>
                  <a:prstClr val="black"/>
                </a:solidFill>
              </a:rPr>
              <a:t>Okuma Yazma</a:t>
            </a:r>
            <a:endParaRPr lang="tr-TR" sz="28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4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97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2" grpId="0"/>
      <p:bldP spid="10486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Bu </a:t>
            </a:r>
            <a:r>
              <a:rPr lang="tr-TR" sz="2800" dirty="0" err="1" smtClean="0"/>
              <a:t>piramitin</a:t>
            </a:r>
            <a:r>
              <a:rPr lang="tr-TR" sz="2800" dirty="0" smtClean="0"/>
              <a:t> bize gösterdiği alt ihtiyaçlar karşılanmadan bir üste geçilemeyeceğidir</a:t>
            </a:r>
            <a:r>
              <a:rPr lang="tr-TR" dirty="0" smtClean="0"/>
              <a:t>.</a:t>
            </a:r>
          </a:p>
          <a:p>
            <a:pPr algn="ctr"/>
            <a:r>
              <a:rPr lang="tr-TR" sz="3200" dirty="0" smtClean="0">
                <a:solidFill>
                  <a:srgbClr val="FF0000"/>
                </a:solidFill>
              </a:rPr>
              <a:t>Bilme anlama 5. sırada yer alıyor, bu da demektir ki alttaki 4 ihtiyacı yeterli düzeyde karşılanmayan çocuktan başarı beklemek doğru değildir</a:t>
            </a:r>
            <a:r>
              <a:rPr lang="tr-TR" sz="3200" dirty="0" smtClean="0"/>
              <a:t>!!!</a:t>
            </a:r>
            <a:endParaRPr lang="tr-TR" sz="3200" dirty="0"/>
          </a:p>
        </p:txBody>
      </p:sp>
      <p:sp>
        <p:nvSpPr>
          <p:cNvPr id="1048645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942</Words>
  <PresentationFormat>Ekran Gösterisi (4:3)</PresentationFormat>
  <Paragraphs>119</Paragraphs>
  <Slides>37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17</vt:i4>
      </vt:variant>
      <vt:variant>
        <vt:lpstr>Slayt Başlıkları</vt:lpstr>
      </vt:variant>
      <vt:variant>
        <vt:i4>37</vt:i4>
      </vt:variant>
    </vt:vector>
  </HeadingPairs>
  <TitlesOfParts>
    <vt:vector size="54" baseType="lpstr">
      <vt:lpstr>Dalga Biçimi</vt:lpstr>
      <vt:lpstr>1_Dalga Biçimi</vt:lpstr>
      <vt:lpstr>2_Dalga Biçimi</vt:lpstr>
      <vt:lpstr>3_Dalga Biçimi</vt:lpstr>
      <vt:lpstr>4_Dalga Biçimi</vt:lpstr>
      <vt:lpstr>5_Dalga Biçimi</vt:lpstr>
      <vt:lpstr>7_Dalga Biçimi</vt:lpstr>
      <vt:lpstr>8_Dalga Biçimi</vt:lpstr>
      <vt:lpstr>9_Dalga Biçimi</vt:lpstr>
      <vt:lpstr>10_Dalga Biçimi</vt:lpstr>
      <vt:lpstr>11_Dalga Biçimi</vt:lpstr>
      <vt:lpstr>12_Dalga Biçimi</vt:lpstr>
      <vt:lpstr>13_Dalga Biçimi</vt:lpstr>
      <vt:lpstr>14_Dalga Biçimi</vt:lpstr>
      <vt:lpstr>15_Dalga Biçimi</vt:lpstr>
      <vt:lpstr>16_Dalga Biçimi</vt:lpstr>
      <vt:lpstr>17_Dalga Biçimi</vt:lpstr>
      <vt:lpstr>1. SINIF SORULAR ve CEVAPLAR</vt:lpstr>
      <vt:lpstr>Veliler ne ister?</vt:lpstr>
      <vt:lpstr>Slayt 3</vt:lpstr>
      <vt:lpstr>Slayt 4</vt:lpstr>
      <vt:lpstr>Slayt 5</vt:lpstr>
      <vt:lpstr>Slayt 6</vt:lpstr>
      <vt:lpstr>Slayt 7</vt:lpstr>
      <vt:lpstr>Maslow İhtiyaçlar Hiyerarşisi</vt:lpstr>
      <vt:lpstr>Slayt 9</vt:lpstr>
      <vt:lpstr>FİZYOLOJİK İHTİYAÇLAR</vt:lpstr>
      <vt:lpstr>BESLENME</vt:lpstr>
      <vt:lpstr>DOĞRU BESLENME</vt:lpstr>
      <vt:lpstr>Lütfen, Kahvaltısını yaptırmadan çocuğunuzu okula göndermeyin!!</vt:lpstr>
      <vt:lpstr>Okulda Beslenme</vt:lpstr>
      <vt:lpstr>UYKU</vt:lpstr>
      <vt:lpstr>ÖĞRENCİLERİN TEMİZLİK ve BAKIMI</vt:lpstr>
      <vt:lpstr>OKUL ALIŞ VERİŞİ</vt:lpstr>
      <vt:lpstr>Okuma Yazma Süreci</vt:lpstr>
      <vt:lpstr>SORU: OKUMA MI YAZMA MI ÖNCELİKLİ?</vt:lpstr>
      <vt:lpstr>SORU: EL YAZISI KALKTI MI?</vt:lpstr>
      <vt:lpstr> SORU: HARFLERİN ÖĞRENME SIRASI  NASIL OLACAK?</vt:lpstr>
      <vt:lpstr>SORU: Sesler Nasıl Verilmeli?</vt:lpstr>
      <vt:lpstr>SORU: Harf birleştirme nasıl olur?</vt:lpstr>
      <vt:lpstr>ÖDEV SORUNU</vt:lpstr>
      <vt:lpstr>ÖDEV YAPMA SIRASINDA YAŞANAN SORUNLAR NELERDİR?? </vt:lpstr>
      <vt:lpstr>ÖDEV YAPABİLMESİ İÇİN ÖNCELİKLE SORUMLULUK DUYGUSU KAZANMASI GEREKİR</vt:lpstr>
      <vt:lpstr>Slayt 27</vt:lpstr>
      <vt:lpstr>Veliler Ne Yapmalı?</vt:lpstr>
      <vt:lpstr>sss</vt:lpstr>
      <vt:lpstr>Sürekli eşyaları kayboluyor?</vt:lpstr>
      <vt:lpstr>Öğrencim diğer çocuklardan geri mi?</vt:lpstr>
      <vt:lpstr>Çocuğumun daha başarılı olmasını bekliyordum?</vt:lpstr>
      <vt:lpstr>Soru: Sınıfımız diğer sınıflardan geri mi? İleri mi?</vt:lpstr>
      <vt:lpstr>Öğrencimin sürekli yanında olmam gerekiyor mu?</vt:lpstr>
      <vt:lpstr>Ödevimiz az mı? Çok mu?</vt:lpstr>
      <vt:lpstr>Öğretmenle iletişimi nasıl sağlarız?</vt:lpstr>
      <vt:lpstr>Sonsöz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2017-09-13T12:52:24Z</dcterms:created>
  <dcterms:modified xsi:type="dcterms:W3CDTF">2020-09-17T09:03:13Z</dcterms:modified>
  <cp:category>https://www.sorubak.com</cp:category>
</cp:coreProperties>
</file>