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56" r:id="rId2"/>
    <p:sldId id="257" r:id="rId3"/>
    <p:sldId id="258" r:id="rId4"/>
    <p:sldId id="264" r:id="rId5"/>
    <p:sldId id="262" r:id="rId6"/>
    <p:sldId id="263" r:id="rId7"/>
    <p:sldId id="268" r:id="rId8"/>
    <p:sldId id="266" r:id="rId9"/>
    <p:sldId id="269" r:id="rId10"/>
    <p:sldId id="270" r:id="rId11"/>
    <p:sldId id="271" r:id="rId12"/>
    <p:sldId id="272" r:id="rId13"/>
    <p:sldId id="273" r:id="rId14"/>
    <p:sldId id="274" r:id="rId15"/>
    <p:sldId id="275" r:id="rId16"/>
    <p:sldId id="276" r:id="rId17"/>
    <p:sldId id="277" r:id="rId18"/>
  </p:sldIdLst>
  <p:sldSz cx="9144000" cy="6858000" type="screen4x3"/>
  <p:notesSz cx="6858000" cy="9144000"/>
  <p:photoAlbum/>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 xmlns:p14="http://schemas.microsoft.com/office/powerpoint/2010/main">
        <p14:section name="Varsayılan Bölüm" id="{43A3C3A4-8860-4537-A28C-515C42245D32}">
          <p14:sldIdLst>
            <p14:sldId id="256"/>
            <p14:sldId id="257"/>
            <p14:sldId id="258"/>
            <p14:sldId id="264"/>
            <p14:sldId id="262"/>
            <p14:sldId id="263"/>
            <p14:sldId id="268"/>
            <p14:sldId id="266"/>
            <p14:sldId id="269"/>
            <p14:sldId id="270"/>
            <p14:sldId id="271"/>
            <p14:sldId id="272"/>
            <p14:sldId id="273"/>
            <p14:sldId id="274"/>
            <p14:sldId id="275"/>
            <p14:sldId id="276"/>
            <p14:sldId id="277"/>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3" d="100"/>
          <a:sy n="63" d="100"/>
        </p:scale>
        <p:origin x="-1374"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2">
        <a:schemeClr val="bg2"/>
      </p:bgRef>
    </p:bg>
    <p:spTree>
      <p:nvGrpSpPr>
        <p:cNvPr id="1" name=""/>
        <p:cNvGrpSpPr/>
        <p:nvPr/>
      </p:nvGrpSpPr>
      <p:grpSpPr>
        <a:xfrm>
          <a:off x="0" y="0"/>
          <a:ext cx="0" cy="0"/>
          <a:chOff x="0" y="0"/>
          <a:chExt cx="0" cy="0"/>
        </a:xfrm>
      </p:grpSpPr>
      <p:sp>
        <p:nvSpPr>
          <p:cNvPr id="7" name="Serbest 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Serbest 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Başlık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tr-TR" smtClean="0"/>
              <a:t>Asıl başlık stili için tıklatın</a:t>
            </a:r>
            <a:endParaRPr kumimoji="0" lang="en-US"/>
          </a:p>
        </p:txBody>
      </p:sp>
      <p:sp>
        <p:nvSpPr>
          <p:cNvPr id="17" name="Alt Başlık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Veri Yer Tutucusu 29"/>
          <p:cNvSpPr>
            <a:spLocks noGrp="1"/>
          </p:cNvSpPr>
          <p:nvPr>
            <p:ph type="dt" sz="half" idx="10"/>
          </p:nvPr>
        </p:nvSpPr>
        <p:spPr/>
        <p:txBody>
          <a:bodyPr/>
          <a:lstStyle/>
          <a:p>
            <a:fld id="{1CB0FBAA-842A-4FD5-9A4B-6D2532287084}" type="datetimeFigureOut">
              <a:rPr lang="tr-TR" smtClean="0"/>
              <a:pPr/>
              <a:t>16.10.2019</a:t>
            </a:fld>
            <a:endParaRPr lang="tr-TR"/>
          </a:p>
        </p:txBody>
      </p:sp>
      <p:sp>
        <p:nvSpPr>
          <p:cNvPr id="19" name="Altbilgi Yer Tutucusu 18"/>
          <p:cNvSpPr>
            <a:spLocks noGrp="1"/>
          </p:cNvSpPr>
          <p:nvPr>
            <p:ph type="ftr" sz="quarter" idx="11"/>
          </p:nvPr>
        </p:nvSpPr>
        <p:spPr/>
        <p:txBody>
          <a:bodyPr/>
          <a:lstStyle/>
          <a:p>
            <a:endParaRPr lang="tr-TR"/>
          </a:p>
        </p:txBody>
      </p:sp>
      <p:sp>
        <p:nvSpPr>
          <p:cNvPr id="27" name="Slayt Numarası Yer Tutucusu 26"/>
          <p:cNvSpPr>
            <a:spLocks noGrp="1"/>
          </p:cNvSpPr>
          <p:nvPr>
            <p:ph type="sldNum" sz="quarter" idx="12"/>
          </p:nvPr>
        </p:nvSpPr>
        <p:spPr/>
        <p:txBody>
          <a:bodyPr/>
          <a:lstStyle/>
          <a:p>
            <a:fld id="{6CC71631-AC5A-453F-9122-28376D3BF35A}"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1CB0FBAA-842A-4FD5-9A4B-6D2532287084}" type="datetimeFigureOut">
              <a:rPr lang="tr-TR" smtClean="0"/>
              <a:pPr/>
              <a:t>16.10.2019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6CC71631-AC5A-453F-9122-28376D3BF35A}"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1CB0FBAA-842A-4FD5-9A4B-6D2532287084}" type="datetimeFigureOut">
              <a:rPr lang="tr-TR" smtClean="0"/>
              <a:pPr/>
              <a:t>16.10.2019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6CC71631-AC5A-453F-9122-28376D3BF35A}"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lgn="l">
              <a:defRPr/>
            </a:lvl1pPr>
          </a:lstStyle>
          <a:p>
            <a:r>
              <a:rPr kumimoji="0" lang="tr-TR" smtClean="0"/>
              <a:t>Asıl başlık stili için tıklatın</a:t>
            </a:r>
            <a:endParaRPr kumimoji="0" lang="en-US"/>
          </a:p>
        </p:txBody>
      </p:sp>
      <p:sp>
        <p:nvSpPr>
          <p:cNvPr id="3" name="İçerik Yer Tutucusu 2"/>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1CB0FBAA-842A-4FD5-9A4B-6D2532287084}" type="datetimeFigureOut">
              <a:rPr lang="tr-TR" smtClean="0"/>
              <a:pPr/>
              <a:t>16.10.2019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6CC71631-AC5A-453F-9122-28376D3BF35A}"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2">
        <a:schemeClr val="bg2"/>
      </p:bgRef>
    </p:bg>
    <p:spTree>
      <p:nvGrpSpPr>
        <p:cNvPr id="1" name=""/>
        <p:cNvGrpSpPr/>
        <p:nvPr/>
      </p:nvGrpSpPr>
      <p:grpSpPr>
        <a:xfrm>
          <a:off x="0" y="0"/>
          <a:ext cx="0" cy="0"/>
          <a:chOff x="0" y="0"/>
          <a:chExt cx="0" cy="0"/>
        </a:xfrm>
      </p:grpSpPr>
      <p:sp>
        <p:nvSpPr>
          <p:cNvPr id="7" name="Serbest 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Serbest 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Başlık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tr-TR" smtClean="0"/>
              <a:t>Asıl başlık stili için tıklatın</a:t>
            </a:r>
            <a:endParaRPr kumimoji="0" lang="en-US"/>
          </a:p>
        </p:txBody>
      </p:sp>
      <p:sp>
        <p:nvSpPr>
          <p:cNvPr id="3" name="Metin Yer Tutucusu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Veri Yer Tutucusu 3"/>
          <p:cNvSpPr>
            <a:spLocks noGrp="1"/>
          </p:cNvSpPr>
          <p:nvPr>
            <p:ph type="dt" sz="half" idx="10"/>
          </p:nvPr>
        </p:nvSpPr>
        <p:spPr/>
        <p:txBody>
          <a:bodyPr/>
          <a:lstStyle/>
          <a:p>
            <a:fld id="{1CB0FBAA-842A-4FD5-9A4B-6D2532287084}" type="datetimeFigureOut">
              <a:rPr lang="tr-TR" smtClean="0"/>
              <a:pPr/>
              <a:t>16.10.2019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6CC71631-AC5A-453F-9122-28376D3BF35A}"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7467600" cy="1143000"/>
          </a:xfrm>
        </p:spPr>
        <p:txBody>
          <a:bodyPr/>
          <a:lstStyle/>
          <a:p>
            <a:r>
              <a:rPr kumimoji="0" lang="tr-TR" smtClean="0"/>
              <a:t>Asıl başlık stili için tıklatın</a:t>
            </a:r>
            <a:endParaRPr kumimoji="0" lang="en-US"/>
          </a:p>
        </p:txBody>
      </p:sp>
      <p:sp>
        <p:nvSpPr>
          <p:cNvPr id="3" name="İçerik Yer Tutucusu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İçerik Yer Tutucusu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Veri Yer Tutucusu 4"/>
          <p:cNvSpPr>
            <a:spLocks noGrp="1"/>
          </p:cNvSpPr>
          <p:nvPr>
            <p:ph type="dt" sz="half" idx="10"/>
          </p:nvPr>
        </p:nvSpPr>
        <p:spPr/>
        <p:txBody>
          <a:bodyPr/>
          <a:lstStyle/>
          <a:p>
            <a:fld id="{1CB0FBAA-842A-4FD5-9A4B-6D2532287084}" type="datetimeFigureOut">
              <a:rPr lang="tr-TR" smtClean="0"/>
              <a:pPr/>
              <a:t>16.10.2019</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6CC71631-AC5A-453F-9122-28376D3BF35A}"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8229600" cy="1143000"/>
          </a:xfrm>
        </p:spPr>
        <p:txBody>
          <a:bodyPr anchor="ctr"/>
          <a:lstStyle>
            <a:lvl1pPr>
              <a:defRPr/>
            </a:lvl1pPr>
          </a:lstStyle>
          <a:p>
            <a:r>
              <a:rPr kumimoji="0" lang="tr-TR" smtClean="0"/>
              <a:t>Asıl başlık stili için tıklatın</a:t>
            </a:r>
            <a:endParaRPr kumimoji="0" lang="en-US"/>
          </a:p>
        </p:txBody>
      </p:sp>
      <p:sp>
        <p:nvSpPr>
          <p:cNvPr id="3" name="Metin Yer Tutucusu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Metin Yer Tutucusu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İçerik Yer Tutucusu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İçerik Yer Tutucusu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Veri Yer Tutucusu 6"/>
          <p:cNvSpPr>
            <a:spLocks noGrp="1"/>
          </p:cNvSpPr>
          <p:nvPr>
            <p:ph type="dt" sz="half" idx="10"/>
          </p:nvPr>
        </p:nvSpPr>
        <p:spPr/>
        <p:txBody>
          <a:bodyPr/>
          <a:lstStyle/>
          <a:p>
            <a:fld id="{1CB0FBAA-842A-4FD5-9A4B-6D2532287084}" type="datetimeFigureOut">
              <a:rPr lang="tr-TR" smtClean="0"/>
              <a:pPr/>
              <a:t>16.10.2019</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6CC71631-AC5A-453F-9122-28376D3BF35A}"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320"/>
            <a:ext cx="7470648" cy="1143000"/>
          </a:xfrm>
        </p:spPr>
        <p:txBody>
          <a:bodyPr anchor="ctr"/>
          <a:lstStyle>
            <a:lvl1pPr algn="l">
              <a:defRPr sz="4600"/>
            </a:lvl1pPr>
          </a:lstStyle>
          <a:p>
            <a:r>
              <a:rPr kumimoji="0" lang="tr-TR" smtClean="0"/>
              <a:t>Asıl başlık stili için tıklatın</a:t>
            </a:r>
            <a:endParaRPr kumimoji="0" lang="en-US"/>
          </a:p>
        </p:txBody>
      </p:sp>
      <p:sp>
        <p:nvSpPr>
          <p:cNvPr id="7" name="Veri Yer Tutucusu 6"/>
          <p:cNvSpPr>
            <a:spLocks noGrp="1"/>
          </p:cNvSpPr>
          <p:nvPr>
            <p:ph type="dt" sz="half" idx="10"/>
          </p:nvPr>
        </p:nvSpPr>
        <p:spPr/>
        <p:txBody>
          <a:bodyPr/>
          <a:lstStyle/>
          <a:p>
            <a:fld id="{1CB0FBAA-842A-4FD5-9A4B-6D2532287084}" type="datetimeFigureOut">
              <a:rPr lang="tr-TR" smtClean="0"/>
              <a:pPr/>
              <a:t>16.10.2019</a:t>
            </a:fld>
            <a:endParaRPr lang="tr-TR"/>
          </a:p>
        </p:txBody>
      </p:sp>
      <p:sp>
        <p:nvSpPr>
          <p:cNvPr id="8" name="Slayt Numarası Yer Tutucusu 7"/>
          <p:cNvSpPr>
            <a:spLocks noGrp="1"/>
          </p:cNvSpPr>
          <p:nvPr>
            <p:ph type="sldNum" sz="quarter" idx="11"/>
          </p:nvPr>
        </p:nvSpPr>
        <p:spPr/>
        <p:txBody>
          <a:bodyPr/>
          <a:lstStyle/>
          <a:p>
            <a:fld id="{6CC71631-AC5A-453F-9122-28376D3BF35A}" type="slidenum">
              <a:rPr lang="tr-TR" smtClean="0"/>
              <a:pPr/>
              <a:t>‹#›</a:t>
            </a:fld>
            <a:endParaRPr lang="tr-TR"/>
          </a:p>
        </p:txBody>
      </p:sp>
      <p:sp>
        <p:nvSpPr>
          <p:cNvPr id="9" name="Altbilgi Yer Tutucusu 8"/>
          <p:cNvSpPr>
            <a:spLocks noGrp="1"/>
          </p:cNvSpPr>
          <p:nvPr>
            <p:ph type="ftr" sz="quarter" idx="12"/>
          </p:nvPr>
        </p:nvSpPr>
        <p:spPr/>
        <p:txBody>
          <a:bodyPr/>
          <a:lstStyle/>
          <a:p>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1CB0FBAA-842A-4FD5-9A4B-6D2532287084}" type="datetimeFigureOut">
              <a:rPr lang="tr-TR" smtClean="0"/>
              <a:pPr/>
              <a:t>16.10.2019</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6CC71631-AC5A-453F-9122-28376D3BF35A}"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tr-TR" smtClean="0"/>
              <a:t>Asıl başlık stili için tıklatın</a:t>
            </a:r>
            <a:endParaRPr kumimoji="0" lang="en-US"/>
          </a:p>
        </p:txBody>
      </p:sp>
      <p:sp>
        <p:nvSpPr>
          <p:cNvPr id="3" name="Metin Yer Tutucusu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4" name="İçerik Yer Tutucusu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Veri Yer Tutucusu 4"/>
          <p:cNvSpPr>
            <a:spLocks noGrp="1"/>
          </p:cNvSpPr>
          <p:nvPr>
            <p:ph type="dt" sz="half" idx="10"/>
          </p:nvPr>
        </p:nvSpPr>
        <p:spPr/>
        <p:txBody>
          <a:bodyPr/>
          <a:lstStyle/>
          <a:p>
            <a:fld id="{1CB0FBAA-842A-4FD5-9A4B-6D2532287084}" type="datetimeFigureOut">
              <a:rPr lang="tr-TR" smtClean="0"/>
              <a:pPr/>
              <a:t>16.10.2019</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a:xfrm>
            <a:off x="8156448" y="6422064"/>
            <a:ext cx="762000" cy="365125"/>
          </a:xfrm>
        </p:spPr>
        <p:txBody>
          <a:bodyPr/>
          <a:lstStyle/>
          <a:p>
            <a:fld id="{6CC71631-AC5A-453F-9122-28376D3BF35A}"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tr-TR" smtClean="0"/>
              <a:t>Asıl başlık stili için tıklatın</a:t>
            </a:r>
            <a:endParaRPr kumimoji="0" lang="en-US"/>
          </a:p>
        </p:txBody>
      </p:sp>
      <p:sp>
        <p:nvSpPr>
          <p:cNvPr id="3" name="Resim Yer Tutucusu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tr-TR" smtClean="0"/>
              <a:t>Resim eklemek için simgeyi tıklatın</a:t>
            </a:r>
            <a:endParaRPr kumimoji="0" lang="en-US" dirty="0"/>
          </a:p>
        </p:txBody>
      </p:sp>
      <p:sp>
        <p:nvSpPr>
          <p:cNvPr id="4" name="Metin Yer Tutucusu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tr-TR" smtClean="0"/>
              <a:t>Asıl metin stillerini düzenlemek için tıklatın</a:t>
            </a:r>
          </a:p>
        </p:txBody>
      </p:sp>
      <p:sp>
        <p:nvSpPr>
          <p:cNvPr id="5" name="Veri Yer Tutucusu 4"/>
          <p:cNvSpPr>
            <a:spLocks noGrp="1"/>
          </p:cNvSpPr>
          <p:nvPr>
            <p:ph type="dt" sz="half" idx="10"/>
          </p:nvPr>
        </p:nvSpPr>
        <p:spPr>
          <a:xfrm>
            <a:off x="457200" y="6422064"/>
            <a:ext cx="2133600" cy="365125"/>
          </a:xfrm>
        </p:spPr>
        <p:txBody>
          <a:bodyPr/>
          <a:lstStyle/>
          <a:p>
            <a:fld id="{1CB0FBAA-842A-4FD5-9A4B-6D2532287084}" type="datetimeFigureOut">
              <a:rPr lang="tr-TR" smtClean="0"/>
              <a:pPr/>
              <a:t>16.10.2019</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6CC71631-AC5A-453F-9122-28376D3BF35A}"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Serbest 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Serbest 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Başlık Yer Tutucusu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tr-TR" smtClean="0"/>
              <a:t>Asıl başlık stili için tıklatın</a:t>
            </a:r>
            <a:endParaRPr kumimoji="0" lang="en-US"/>
          </a:p>
        </p:txBody>
      </p:sp>
      <p:sp>
        <p:nvSpPr>
          <p:cNvPr id="30" name="Metin Yer Tutucusu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Veri Yer Tutucusu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1CB0FBAA-842A-4FD5-9A4B-6D2532287084}" type="datetimeFigureOut">
              <a:rPr lang="tr-TR" smtClean="0"/>
              <a:pPr/>
              <a:t>16.10.2019</a:t>
            </a:fld>
            <a:endParaRPr lang="tr-TR"/>
          </a:p>
        </p:txBody>
      </p:sp>
      <p:sp>
        <p:nvSpPr>
          <p:cNvPr id="22" name="Altbilgi Yer Tutucusu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tr-TR"/>
          </a:p>
        </p:txBody>
      </p:sp>
      <p:sp>
        <p:nvSpPr>
          <p:cNvPr id="18" name="Slayt Numarası Yer Tutucusu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6CC71631-AC5A-453F-9122-28376D3BF35A}"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bitkiortusu.gen.tr/maki-bitki-ortusu.html" TargetMode="External"/><Relationship Id="rId2" Type="http://schemas.openxmlformats.org/officeDocument/2006/relationships/hyperlink" Target="https://www.kpssrehber.com/dersnotu-575-turkiye-nin-iklimi-ve-bitki-ortusu-kisa-ozeti.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1371600" y="1129937"/>
            <a:ext cx="6400800" cy="1295400"/>
          </a:xfrm>
        </p:spPr>
        <p:txBody>
          <a:bodyPr>
            <a:normAutofit fontScale="90000"/>
          </a:bodyPr>
          <a:lstStyle/>
          <a:p>
            <a:r>
              <a:rPr lang="tr-TR" dirty="0"/>
              <a:t>Türkiye’nin Bitki Örtüsü</a:t>
            </a:r>
          </a:p>
        </p:txBody>
      </p:sp>
      <p:sp>
        <p:nvSpPr>
          <p:cNvPr id="3" name="Alt Başlık 2"/>
          <p:cNvSpPr>
            <a:spLocks noGrp="1"/>
          </p:cNvSpPr>
          <p:nvPr>
            <p:ph type="subTitle" idx="1"/>
          </p:nvPr>
        </p:nvSpPr>
        <p:spPr>
          <a:xfrm>
            <a:off x="1475656" y="2708920"/>
            <a:ext cx="6400800" cy="2808312"/>
          </a:xfrm>
        </p:spPr>
        <p:txBody>
          <a:bodyPr>
            <a:normAutofit/>
          </a:bodyPr>
          <a:lstStyle/>
          <a:p>
            <a:r>
              <a:rPr lang="tr-TR" i="0" dirty="0" smtClean="0"/>
              <a:t>Türkiye’de </a:t>
            </a:r>
            <a:r>
              <a:rPr lang="tr-TR" i="0" dirty="0"/>
              <a:t>bitki örtüsünün gelişmesine etki eden </a:t>
            </a:r>
            <a:r>
              <a:rPr lang="tr-TR" i="0" dirty="0" smtClean="0"/>
              <a:t>faktörler</a:t>
            </a:r>
            <a:endParaRPr lang="tr-TR" dirty="0"/>
          </a:p>
        </p:txBody>
      </p:sp>
    </p:spTree>
    <p:extLst>
      <p:ext uri="{BB962C8B-B14F-4D97-AF65-F5344CB8AC3E}">
        <p14:creationId xmlns="" xmlns:p14="http://schemas.microsoft.com/office/powerpoint/2010/main" val="39794308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dirty="0"/>
          </a:p>
        </p:txBody>
      </p:sp>
      <p:pic>
        <p:nvPicPr>
          <p:cNvPr id="4" name="İçerik Yer Tutucusu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251520" y="260648"/>
            <a:ext cx="8712968" cy="6408712"/>
          </a:xfrm>
        </p:spPr>
      </p:pic>
    </p:spTree>
    <p:extLst>
      <p:ext uri="{BB962C8B-B14F-4D97-AF65-F5344CB8AC3E}">
        <p14:creationId xmlns="" xmlns:p14="http://schemas.microsoft.com/office/powerpoint/2010/main" val="8723064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b="1" dirty="0"/>
              <a:t>Maki Bitki Örtüsü Çeşitleri ve Özelliği</a:t>
            </a:r>
            <a:endParaRPr lang="tr-TR" dirty="0"/>
          </a:p>
        </p:txBody>
      </p:sp>
      <p:sp>
        <p:nvSpPr>
          <p:cNvPr id="3" name="İçerik Yer Tutucusu 2"/>
          <p:cNvSpPr>
            <a:spLocks noGrp="1"/>
          </p:cNvSpPr>
          <p:nvPr>
            <p:ph idx="1"/>
          </p:nvPr>
        </p:nvSpPr>
        <p:spPr/>
        <p:txBody>
          <a:bodyPr>
            <a:normAutofit fontScale="70000" lnSpcReduction="20000"/>
          </a:bodyPr>
          <a:lstStyle/>
          <a:p>
            <a:r>
              <a:rPr lang="tr-TR" dirty="0"/>
              <a:t>Maki bitki örtüsünün oldukça fazla çeşitleri bulunmaktadır. Bu makiler; Çala görünümlü fundalıklar, Yabani zeytin, Kermes meşesi, Kadran ardıcı, Dağ çileği, Keçi boynuzu, Laden, Böğürtlen, Ak deniz defnesi, Sakız ağacı gibi maki bitki örtüsü çeşitleri bulunmaktadır. Çeşitleri belirtilen maki bitki örtüleri yazları sıcak ve kurak kışlar ise ılık ve yağışlı iklime sahip ak deniz iklimine uygun bitki örtüsüdür. Akdeniz iklim çeşidinde don olmadığı için maki bitkisi burada yetişir. Her mevsim yeşil kalır. Kışın yapraklarını dökmeyen bitki örtüsüdür. Maki bitki örtüsü dayanıklı ve dikenli bitki topluluğudur. Denize yakın bölgede sık olarak bulunur. Makilerin boyları 1-2 metreyi geçmez. toprağın yüzeyinde sık doku oluşturur. Akdeniz bölgesinin 800-900 metre yüksekliklerinde sık olarak maki bitki örtüsü yaygındır. Maki bitki örtüsü dünyanın başka bölgelerinde de bulunur.</a:t>
            </a:r>
          </a:p>
        </p:txBody>
      </p:sp>
    </p:spTree>
    <p:extLst>
      <p:ext uri="{BB962C8B-B14F-4D97-AF65-F5344CB8AC3E}">
        <p14:creationId xmlns="" xmlns:p14="http://schemas.microsoft.com/office/powerpoint/2010/main" val="278575442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a:t>Türkiyede</a:t>
            </a:r>
            <a:r>
              <a:rPr lang="tr-TR" dirty="0"/>
              <a:t> BOZKIR</a:t>
            </a:r>
          </a:p>
        </p:txBody>
      </p:sp>
      <p:sp>
        <p:nvSpPr>
          <p:cNvPr id="3" name="İçerik Yer Tutucusu 2"/>
          <p:cNvSpPr>
            <a:spLocks noGrp="1"/>
          </p:cNvSpPr>
          <p:nvPr>
            <p:ph idx="1"/>
          </p:nvPr>
        </p:nvSpPr>
        <p:spPr/>
        <p:txBody>
          <a:bodyPr>
            <a:normAutofit fontScale="77500" lnSpcReduction="20000"/>
          </a:bodyPr>
          <a:lstStyle/>
          <a:p>
            <a:r>
              <a:rPr lang="tr-TR" dirty="0"/>
              <a:t>Yarı kurak ve kurak bölgelerde, ilkbahar yağmurlarıyla yeşerip yazın sararan sert çayırlar, otlar ve çalılıklardan oluşan bir bitki örtüsü bulunur Bu bitki örtüsü ve kapladığı alanlara bozkır (step) adı verilir Bozkırlar İç Anadolu, Doğu Anadolu ve Güneydoğu Anadolu bölgelerimizde en yaygın bitki örtüşüdür Yapılan araştırmalar, İç Anadolu’da ve Ergene havzasında önceleri ormanların daha yaygın olduğunu göstermektedir Ancak yüzyıllar boyunca bu ormanlar çeşitli nedenlerle tahrip edilmiş ve giderek azalmıştır İşte bu tahrip edilen ormanların yerinde oluşan bozkırlara </a:t>
            </a:r>
            <a:r>
              <a:rPr lang="tr-TR" dirty="0" err="1"/>
              <a:t>antropojen</a:t>
            </a:r>
            <a:r>
              <a:rPr lang="tr-TR" dirty="0"/>
              <a:t> bozkır denir Bu bozkırlarda yer yer ağaç ve çalı topluluklarına rastlanır</a:t>
            </a:r>
          </a:p>
        </p:txBody>
      </p:sp>
    </p:spTree>
    <p:extLst>
      <p:ext uri="{BB962C8B-B14F-4D97-AF65-F5344CB8AC3E}">
        <p14:creationId xmlns="" xmlns:p14="http://schemas.microsoft.com/office/powerpoint/2010/main" val="4144051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27584" y="44624"/>
            <a:ext cx="7467600" cy="1143000"/>
          </a:xfrm>
        </p:spPr>
        <p:txBody>
          <a:bodyPr/>
          <a:lstStyle/>
          <a:p>
            <a:r>
              <a:rPr lang="tr-TR" dirty="0" err="1"/>
              <a:t>Türkiyede</a:t>
            </a:r>
            <a:r>
              <a:rPr lang="tr-TR" dirty="0"/>
              <a:t> BOZKIR</a:t>
            </a:r>
          </a:p>
        </p:txBody>
      </p:sp>
      <p:sp>
        <p:nvSpPr>
          <p:cNvPr id="3" name="İçerik Yer Tutucusu 2"/>
          <p:cNvSpPr>
            <a:spLocks noGrp="1"/>
          </p:cNvSpPr>
          <p:nvPr>
            <p:ph idx="1"/>
          </p:nvPr>
        </p:nvSpPr>
        <p:spPr>
          <a:xfrm>
            <a:off x="0" y="1268760"/>
            <a:ext cx="5148064" cy="5491269"/>
          </a:xfrm>
        </p:spPr>
        <p:txBody>
          <a:bodyPr>
            <a:normAutofit fontScale="77500" lnSpcReduction="20000"/>
          </a:bodyPr>
          <a:lstStyle/>
          <a:p>
            <a:r>
              <a:rPr lang="tr-TR" dirty="0"/>
              <a:t>İç Anadolu’nun ortalarında (Tuz Gölü çevresi) doğal bozkırlar ve bu doğal bozkırları çevreleyen </a:t>
            </a:r>
            <a:r>
              <a:rPr lang="tr-TR" dirty="0" err="1"/>
              <a:t>antropojen</a:t>
            </a:r>
            <a:r>
              <a:rPr lang="tr-TR" dirty="0"/>
              <a:t> bozkırlar yer alır Doğu Anadolu’nun çukur alanlarında da İç Anadolu bozkırlarına benzer bitki örtüsü vardır Yüksek platolardaki bozkırlar ise diğerlerinden çok farklıdır Bu platolarda iyi gelişmiş ot örtüsü yaygındır Bu otlar yaz boyunca yeşilliklerini korurlar Bu bozkırlarda yer yer sarıçam ormanlarının bulunması, buraların asıl bitki örtüsünün çam ormanları olduğunu göstermektedir</a:t>
            </a:r>
            <a:br>
              <a:rPr lang="tr-TR" dirty="0"/>
            </a:br>
            <a:endParaRPr lang="tr-TR" dirty="0"/>
          </a:p>
        </p:txBody>
      </p:sp>
      <p:pic>
        <p:nvPicPr>
          <p:cNvPr id="4" name="Resim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5076056" y="1340769"/>
            <a:ext cx="3960440" cy="5112568"/>
          </a:xfrm>
          <a:prstGeom prst="rect">
            <a:avLst/>
          </a:prstGeom>
        </p:spPr>
      </p:pic>
    </p:spTree>
    <p:extLst>
      <p:ext uri="{BB962C8B-B14F-4D97-AF65-F5344CB8AC3E}">
        <p14:creationId xmlns="" xmlns:p14="http://schemas.microsoft.com/office/powerpoint/2010/main" val="406099525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YÜKSEK DAĞ ÇAYIRLARI</a:t>
            </a:r>
          </a:p>
        </p:txBody>
      </p:sp>
      <p:sp>
        <p:nvSpPr>
          <p:cNvPr id="3" name="İçerik Yer Tutucusu 2"/>
          <p:cNvSpPr>
            <a:spLocks noGrp="1"/>
          </p:cNvSpPr>
          <p:nvPr>
            <p:ph idx="1"/>
          </p:nvPr>
        </p:nvSpPr>
        <p:spPr/>
        <p:txBody>
          <a:bodyPr>
            <a:normAutofit fontScale="77500" lnSpcReduction="20000"/>
          </a:bodyPr>
          <a:lstStyle/>
          <a:p>
            <a:r>
              <a:rPr lang="tr-TR" dirty="0"/>
              <a:t>Yüksek dağlarda ormanların üst sınırından daha yukarıdaki kesimlerde sıcaklığın düşük olmasından dolayı, dağ çayırları (Alpin çayırları) yer alır Kuzey Anadolu dağları ve Toroslarda 2000 m’den daha yüksek alanlarda yer alan dağ çayırları Doğu Anadolu’nun yüksek dağları ile Erzurum-Kars ve Ardahan platolarında yaygındır Dağ çayırları, yılın büyük bir bölümünde yeşil kalır</a:t>
            </a:r>
          </a:p>
          <a:p>
            <a:r>
              <a:rPr lang="tr-TR" dirty="0"/>
              <a:t>Ülkemizde yüksek dağ çayırları, yaylacılık ve hayvancılık faaliyetleri açısından önem taşır Uzun ve gür otlarla kaplı bu alanlarda özellikle büyükbaş hayvancılık yaygın olarak yapılmaktadır.</a:t>
            </a:r>
          </a:p>
        </p:txBody>
      </p:sp>
    </p:spTree>
    <p:extLst>
      <p:ext uri="{BB962C8B-B14F-4D97-AF65-F5344CB8AC3E}">
        <p14:creationId xmlns="" xmlns:p14="http://schemas.microsoft.com/office/powerpoint/2010/main" val="422881453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dirty="0"/>
          </a:p>
        </p:txBody>
      </p:sp>
      <p:pic>
        <p:nvPicPr>
          <p:cNvPr id="4" name="İçerik Yer Tutucusu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87086" y="116632"/>
            <a:ext cx="8967369" cy="6741368"/>
          </a:xfrm>
        </p:spPr>
      </p:pic>
    </p:spTree>
    <p:extLst>
      <p:ext uri="{BB962C8B-B14F-4D97-AF65-F5344CB8AC3E}">
        <p14:creationId xmlns="" xmlns:p14="http://schemas.microsoft.com/office/powerpoint/2010/main" val="182930879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latin typeface="Blackadder ITC" pitchFamily="82" charset="0"/>
              </a:rPr>
              <a:t>Hazırlayan</a:t>
            </a:r>
            <a:endParaRPr lang="tr-TR" dirty="0">
              <a:latin typeface="Blackadder ITC" pitchFamily="82" charset="0"/>
            </a:endParaRPr>
          </a:p>
        </p:txBody>
      </p:sp>
      <p:sp>
        <p:nvSpPr>
          <p:cNvPr id="3" name="İçerik Yer Tutucusu 2"/>
          <p:cNvSpPr>
            <a:spLocks noGrp="1"/>
          </p:cNvSpPr>
          <p:nvPr>
            <p:ph idx="1"/>
          </p:nvPr>
        </p:nvSpPr>
        <p:spPr/>
        <p:txBody>
          <a:bodyPr/>
          <a:lstStyle/>
          <a:p>
            <a:r>
              <a:rPr lang="tr-TR" dirty="0" err="1" smtClean="0">
                <a:latin typeface="Blackadder ITC" pitchFamily="82" charset="0"/>
              </a:rPr>
              <a:t>Ad:Hüseyin</a:t>
            </a:r>
            <a:endParaRPr lang="tr-TR" dirty="0" smtClean="0">
              <a:latin typeface="Blackadder ITC" pitchFamily="82" charset="0"/>
            </a:endParaRPr>
          </a:p>
          <a:p>
            <a:r>
              <a:rPr lang="tr-TR" dirty="0" err="1" smtClean="0">
                <a:latin typeface="Blackadder ITC" pitchFamily="82" charset="0"/>
              </a:rPr>
              <a:t>Soyad:Önder</a:t>
            </a:r>
            <a:endParaRPr lang="tr-TR" dirty="0" smtClean="0">
              <a:latin typeface="Blackadder ITC" pitchFamily="82" charset="0"/>
            </a:endParaRPr>
          </a:p>
          <a:p>
            <a:r>
              <a:rPr lang="tr-TR" dirty="0" smtClean="0">
                <a:latin typeface="Blackadder ITC" pitchFamily="82" charset="0"/>
              </a:rPr>
              <a:t>Sınıf:6/F</a:t>
            </a:r>
          </a:p>
          <a:p>
            <a:r>
              <a:rPr lang="tr-TR" dirty="0" smtClean="0">
                <a:latin typeface="Blackadder ITC" pitchFamily="82" charset="0"/>
              </a:rPr>
              <a:t>No:232</a:t>
            </a:r>
          </a:p>
          <a:p>
            <a:r>
              <a:rPr lang="tr-TR" dirty="0" err="1" smtClean="0">
                <a:latin typeface="Blackadder ITC" pitchFamily="82" charset="0"/>
              </a:rPr>
              <a:t>Ders:Sosyal</a:t>
            </a:r>
            <a:r>
              <a:rPr lang="tr-TR" dirty="0" smtClean="0">
                <a:latin typeface="Blackadder ITC" pitchFamily="82" charset="0"/>
              </a:rPr>
              <a:t> Bilgiler</a:t>
            </a:r>
          </a:p>
          <a:p>
            <a:r>
              <a:rPr lang="tr-TR" dirty="0" err="1" smtClean="0">
                <a:latin typeface="Blackadder ITC" pitchFamily="82" charset="0"/>
              </a:rPr>
              <a:t>Öğretmen:Aykut</a:t>
            </a:r>
            <a:r>
              <a:rPr lang="tr-TR" dirty="0" smtClean="0">
                <a:latin typeface="Blackadder ITC" pitchFamily="82" charset="0"/>
              </a:rPr>
              <a:t> Gürbüz</a:t>
            </a:r>
          </a:p>
          <a:p>
            <a:r>
              <a:rPr lang="tr-TR" dirty="0" err="1" smtClean="0">
                <a:latin typeface="Blackadder ITC" pitchFamily="82" charset="0"/>
              </a:rPr>
              <a:t>Konu:Türkiye’nin</a:t>
            </a:r>
            <a:r>
              <a:rPr lang="tr-TR" dirty="0" smtClean="0">
                <a:latin typeface="Blackadder ITC" pitchFamily="82" charset="0"/>
              </a:rPr>
              <a:t> İklim Ve Bitki Örtüsü</a:t>
            </a:r>
            <a:endParaRPr lang="tr-TR" dirty="0">
              <a:latin typeface="Blackadder ITC" pitchFamily="82" charset="0"/>
            </a:endParaRPr>
          </a:p>
        </p:txBody>
      </p:sp>
    </p:spTree>
    <p:extLst>
      <p:ext uri="{BB962C8B-B14F-4D97-AF65-F5344CB8AC3E}">
        <p14:creationId xmlns="" xmlns:p14="http://schemas.microsoft.com/office/powerpoint/2010/main" val="10254539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Kaynakça</a:t>
            </a:r>
            <a:endParaRPr lang="tr-TR" dirty="0"/>
          </a:p>
        </p:txBody>
      </p:sp>
      <p:sp>
        <p:nvSpPr>
          <p:cNvPr id="3" name="İçerik Yer Tutucusu 2"/>
          <p:cNvSpPr>
            <a:spLocks noGrp="1"/>
          </p:cNvSpPr>
          <p:nvPr>
            <p:ph idx="1"/>
          </p:nvPr>
        </p:nvSpPr>
        <p:spPr/>
        <p:txBody>
          <a:bodyPr/>
          <a:lstStyle/>
          <a:p>
            <a:r>
              <a:rPr lang="tr-TR" dirty="0">
                <a:hlinkClick r:id="rId2"/>
              </a:rPr>
              <a:t>https://</a:t>
            </a:r>
            <a:r>
              <a:rPr lang="tr-TR" dirty="0" smtClean="0">
                <a:hlinkClick r:id="rId2"/>
              </a:rPr>
              <a:t>www.kpssrehber.com/dersnotu-575-turkiye-nin-iklimi-ve-bitki-ortusu-kisa-ozeti.html</a:t>
            </a:r>
            <a:endParaRPr lang="tr-TR" dirty="0" smtClean="0"/>
          </a:p>
          <a:p>
            <a:endParaRPr lang="tr-TR" dirty="0"/>
          </a:p>
          <a:p>
            <a:r>
              <a:rPr lang="tr-TR">
                <a:hlinkClick r:id="rId3"/>
              </a:rPr>
              <a:t>https://www.bitkiortusu.gen.tr/maki-bitki-ortusu.html</a:t>
            </a:r>
            <a:endParaRPr lang="tr-TR"/>
          </a:p>
        </p:txBody>
      </p:sp>
    </p:spTree>
    <p:extLst>
      <p:ext uri="{BB962C8B-B14F-4D97-AF65-F5344CB8AC3E}">
        <p14:creationId xmlns="" xmlns:p14="http://schemas.microsoft.com/office/powerpoint/2010/main" val="7411792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a:t>Türkiye’de bitki örtüsünün gelişmesine etki eden </a:t>
            </a:r>
            <a:r>
              <a:rPr lang="tr-TR" dirty="0" smtClean="0"/>
              <a:t>faktörle</a:t>
            </a:r>
            <a:endParaRPr lang="tr-TR" dirty="0"/>
          </a:p>
        </p:txBody>
      </p:sp>
      <p:sp>
        <p:nvSpPr>
          <p:cNvPr id="3" name="İçerik Yer Tutucusu 2"/>
          <p:cNvSpPr>
            <a:spLocks noGrp="1"/>
          </p:cNvSpPr>
          <p:nvPr>
            <p:ph idx="1"/>
          </p:nvPr>
        </p:nvSpPr>
        <p:spPr>
          <a:xfrm>
            <a:off x="457200" y="1600200"/>
            <a:ext cx="4258816" cy="4525963"/>
          </a:xfrm>
        </p:spPr>
        <p:txBody>
          <a:bodyPr/>
          <a:lstStyle/>
          <a:p>
            <a:r>
              <a:rPr lang="tr-TR" dirty="0" smtClean="0"/>
              <a:t>- </a:t>
            </a:r>
            <a:r>
              <a:rPr lang="tr-TR" dirty="0"/>
              <a:t>İklim</a:t>
            </a:r>
            <a:br>
              <a:rPr lang="tr-TR" dirty="0"/>
            </a:br>
            <a:r>
              <a:rPr lang="tr-TR" dirty="0"/>
              <a:t>- Toprak özellikleri</a:t>
            </a:r>
            <a:br>
              <a:rPr lang="tr-TR" dirty="0"/>
            </a:br>
            <a:r>
              <a:rPr lang="tr-TR" dirty="0"/>
              <a:t>- </a:t>
            </a:r>
            <a:r>
              <a:rPr lang="tr-TR" dirty="0" err="1"/>
              <a:t>Yerşekilleri</a:t>
            </a:r>
            <a:endParaRPr lang="tr-TR" dirty="0"/>
          </a:p>
        </p:txBody>
      </p:sp>
      <p:pic>
        <p:nvPicPr>
          <p:cNvPr id="4" name="Resim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4211960" y="1790700"/>
            <a:ext cx="4680520" cy="4446612"/>
          </a:xfrm>
          <a:prstGeom prst="rect">
            <a:avLst/>
          </a:prstGeom>
        </p:spPr>
      </p:pic>
    </p:spTree>
    <p:extLst>
      <p:ext uri="{BB962C8B-B14F-4D97-AF65-F5344CB8AC3E}">
        <p14:creationId xmlns="" xmlns:p14="http://schemas.microsoft.com/office/powerpoint/2010/main" val="27983225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err="1"/>
              <a:t>Türkiyede</a:t>
            </a:r>
            <a:r>
              <a:rPr lang="tr-TR" dirty="0"/>
              <a:t> İklimin Hakkında Bilgiler</a:t>
            </a:r>
          </a:p>
        </p:txBody>
      </p:sp>
      <p:sp>
        <p:nvSpPr>
          <p:cNvPr id="3" name="İçerik Yer Tutucusu 2"/>
          <p:cNvSpPr>
            <a:spLocks noGrp="1"/>
          </p:cNvSpPr>
          <p:nvPr>
            <p:ph idx="1"/>
          </p:nvPr>
        </p:nvSpPr>
        <p:spPr/>
        <p:txBody>
          <a:bodyPr>
            <a:normAutofit fontScale="85000" lnSpcReduction="10000"/>
          </a:bodyPr>
          <a:lstStyle/>
          <a:p>
            <a:r>
              <a:rPr lang="tr-TR" dirty="0"/>
              <a:t>Bitkilerin yeryüzünde dağılışını etkileyen en önemli faktör iklimdir Çünkü bitkilerin yetişmesinde sıcaklık önemli rol oynar Her bitkinin yetişebilmesi için belirli ölçüde sıcaklığa ihtiyaç vardır Onun için yeryüzünde bitki örtüsü kuşakları, sıcaklık kuşaklarına uyum gösterir Yağış da bitkilerin yetişmesini etkileyen önemli bir iklim elemanıdır Çünkü sıcaklıkla birlikte su da bitkilerin yetişmesi için çok gereklidir Onun için aldıkları yağış miktarına göre, yeryüzünün çeşitli yerlerinde farklı bitki örtüleri gelişmiştir</a:t>
            </a:r>
          </a:p>
        </p:txBody>
      </p:sp>
    </p:spTree>
    <p:extLst>
      <p:ext uri="{BB962C8B-B14F-4D97-AF65-F5344CB8AC3E}">
        <p14:creationId xmlns="" xmlns:p14="http://schemas.microsoft.com/office/powerpoint/2010/main" val="198737601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err="1"/>
              <a:t>Türkiyede</a:t>
            </a:r>
            <a:r>
              <a:rPr lang="tr-TR" dirty="0"/>
              <a:t> İklimin Hakkında Bilgiler</a:t>
            </a:r>
          </a:p>
        </p:txBody>
      </p:sp>
      <p:sp>
        <p:nvSpPr>
          <p:cNvPr id="3" name="İçerik Yer Tutucusu 2"/>
          <p:cNvSpPr>
            <a:spLocks noGrp="1"/>
          </p:cNvSpPr>
          <p:nvPr>
            <p:ph idx="1"/>
          </p:nvPr>
        </p:nvSpPr>
        <p:spPr>
          <a:xfrm>
            <a:off x="0" y="1628800"/>
            <a:ext cx="4114800" cy="4525963"/>
          </a:xfrm>
        </p:spPr>
        <p:txBody>
          <a:bodyPr>
            <a:normAutofit fontScale="92500"/>
          </a:bodyPr>
          <a:lstStyle/>
          <a:p>
            <a:r>
              <a:rPr lang="tr-TR" dirty="0"/>
              <a:t>Sıcak ve nemli yerlerde yetişen bitki örtüsü gür ve zengin türlere sahiptir Ancak kurak ve soğuk yerlerde yetişen bitki türleri az sayıdadır Böyle yerlerde yetişen bitkiler seyrek ve cılızdır</a:t>
            </a:r>
          </a:p>
        </p:txBody>
      </p:sp>
      <p:pic>
        <p:nvPicPr>
          <p:cNvPr id="4" name="Resim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4276724" y="1687286"/>
            <a:ext cx="4687763" cy="4189986"/>
          </a:xfrm>
          <a:prstGeom prst="rect">
            <a:avLst/>
          </a:prstGeom>
        </p:spPr>
      </p:pic>
    </p:spTree>
    <p:extLst>
      <p:ext uri="{BB962C8B-B14F-4D97-AF65-F5344CB8AC3E}">
        <p14:creationId xmlns="" xmlns:p14="http://schemas.microsoft.com/office/powerpoint/2010/main" val="26765463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Ülkemizde Toprak Özellikleri</a:t>
            </a:r>
          </a:p>
        </p:txBody>
      </p:sp>
      <p:sp>
        <p:nvSpPr>
          <p:cNvPr id="3" name="İçerik Yer Tutucusu 2"/>
          <p:cNvSpPr>
            <a:spLocks noGrp="1"/>
          </p:cNvSpPr>
          <p:nvPr>
            <p:ph idx="1"/>
          </p:nvPr>
        </p:nvSpPr>
        <p:spPr/>
        <p:txBody>
          <a:bodyPr/>
          <a:lstStyle/>
          <a:p>
            <a:r>
              <a:rPr lang="tr-TR" dirty="0"/>
              <a:t>Toprakların suyu tutma özellikleri, kalınlıkları, içlerindeki mineralleri birbirinden farklıdır Değişik oranda besin maddelerine sahiptirler Bunlardan dolayı her bitki türü ancak kendisi için  uygun  olan toprak üzerinde yetişebilir Bazı bitkiler geçirimli toprakları severken bazıları bol humuslu toprakları sever</a:t>
            </a:r>
          </a:p>
        </p:txBody>
      </p:sp>
    </p:spTree>
    <p:extLst>
      <p:ext uri="{BB962C8B-B14F-4D97-AF65-F5344CB8AC3E}">
        <p14:creationId xmlns="" xmlns:p14="http://schemas.microsoft.com/office/powerpoint/2010/main" val="267654631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35428" y="111353"/>
            <a:ext cx="7467600" cy="1143000"/>
          </a:xfrm>
        </p:spPr>
        <p:txBody>
          <a:bodyPr/>
          <a:lstStyle/>
          <a:p>
            <a:r>
              <a:rPr lang="tr-TR" dirty="0" err="1"/>
              <a:t>Türkiyede</a:t>
            </a:r>
            <a:r>
              <a:rPr lang="tr-TR" dirty="0"/>
              <a:t> </a:t>
            </a:r>
            <a:r>
              <a:rPr lang="tr-TR" dirty="0" err="1"/>
              <a:t>Yerşekilleri</a:t>
            </a:r>
            <a:endParaRPr lang="tr-TR" dirty="0"/>
          </a:p>
        </p:txBody>
      </p:sp>
      <p:sp>
        <p:nvSpPr>
          <p:cNvPr id="3" name="İçerik Yer Tutucusu 2"/>
          <p:cNvSpPr>
            <a:spLocks noGrp="1"/>
          </p:cNvSpPr>
          <p:nvPr>
            <p:ph idx="1"/>
          </p:nvPr>
        </p:nvSpPr>
        <p:spPr>
          <a:xfrm>
            <a:off x="107504" y="1124744"/>
            <a:ext cx="4680520" cy="5616624"/>
          </a:xfrm>
        </p:spPr>
        <p:txBody>
          <a:bodyPr>
            <a:normAutofit fontScale="92500" lnSpcReduction="10000"/>
          </a:bodyPr>
          <a:lstStyle/>
          <a:p>
            <a:r>
              <a:rPr lang="tr-TR" dirty="0"/>
              <a:t>Bitki örtüsünün yetişmesinde yükseklik ve bakı özellikleri de etkili olmaktadır Yükselti arttıkça sıcaklık azalmakta, belli bir yükseltiden sonra yağış miktarı da düşmektedir Bu yüzden bir dağ yamacı boyunca farklı özellikte olan ormanlar kuşaklar halinde yükselir</a:t>
            </a:r>
            <a:br>
              <a:rPr lang="tr-TR" dirty="0"/>
            </a:br>
            <a:endParaRPr lang="tr-TR" dirty="0"/>
          </a:p>
        </p:txBody>
      </p:sp>
      <p:pic>
        <p:nvPicPr>
          <p:cNvPr id="4" name="Resim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4863413" y="1052736"/>
            <a:ext cx="4280587" cy="5544616"/>
          </a:xfrm>
          <a:prstGeom prst="rect">
            <a:avLst/>
          </a:prstGeom>
        </p:spPr>
      </p:pic>
    </p:spTree>
    <p:extLst>
      <p:ext uri="{BB962C8B-B14F-4D97-AF65-F5344CB8AC3E}">
        <p14:creationId xmlns="" xmlns:p14="http://schemas.microsoft.com/office/powerpoint/2010/main" val="26765463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a:t>Türkiyede</a:t>
            </a:r>
            <a:r>
              <a:rPr lang="tr-TR" dirty="0"/>
              <a:t> </a:t>
            </a:r>
            <a:r>
              <a:rPr lang="tr-TR" dirty="0" err="1"/>
              <a:t>Yerşekilleri</a:t>
            </a:r>
            <a:endParaRPr lang="tr-TR" dirty="0"/>
          </a:p>
        </p:txBody>
      </p:sp>
      <p:sp>
        <p:nvSpPr>
          <p:cNvPr id="3" name="İçerik Yer Tutucusu 2"/>
          <p:cNvSpPr>
            <a:spLocks noGrp="1"/>
          </p:cNvSpPr>
          <p:nvPr>
            <p:ph idx="1"/>
          </p:nvPr>
        </p:nvSpPr>
        <p:spPr/>
        <p:txBody>
          <a:bodyPr>
            <a:normAutofit fontScale="77500" lnSpcReduction="20000"/>
          </a:bodyPr>
          <a:lstStyle/>
          <a:p>
            <a:r>
              <a:rPr lang="tr-TR" dirty="0"/>
              <a:t>Doğal olarak ülkemizin % 70′inin ormanlarla kaplı olması </a:t>
            </a:r>
            <a:r>
              <a:rPr lang="tr-TR" dirty="0" err="1"/>
              <a:t>gerekirdiAncak</a:t>
            </a:r>
            <a:r>
              <a:rPr lang="tr-TR" dirty="0"/>
              <a:t> insanların çeşitli amaçlarla ormanları tahrip etmeleri sonucu, ormanlarımız günümüzde ülkenin ancak % 25′ini kaplamaktadır</a:t>
            </a:r>
          </a:p>
          <a:p>
            <a:r>
              <a:rPr lang="tr-TR" dirty="0"/>
              <a:t>Ülkemiz, bitki türü bakımından Dünya’nın en zengin ülkeleri arasındadır Ancak bitki örtüsü bakımından zengin sayılmaz Çünkü ülkemizin doğal bitki örtüsü uzun zamandan beri tahrip edilmektedir Bitkilerin toprak, su ve sıcaklık ihtiyaçları birbirinden farklıdır Onun için yetişme şartları aynı olan bitkiler, belirli yerlerde toplanmışlardır Böylece bitki toplulukları ortaya çıkmıştır</a:t>
            </a:r>
            <a:br>
              <a:rPr lang="tr-TR" dirty="0"/>
            </a:br>
            <a:r>
              <a:rPr lang="tr-TR" dirty="0"/>
              <a:t>Ülkemizdeki başlıca bitki topluluklarını orman, maki, bozkır ve yüksek dağ çayırları olarak gruplandırmak  uygun  olur.</a:t>
            </a:r>
          </a:p>
        </p:txBody>
      </p:sp>
    </p:spTree>
    <p:extLst>
      <p:ext uri="{BB962C8B-B14F-4D97-AF65-F5344CB8AC3E}">
        <p14:creationId xmlns="" xmlns:p14="http://schemas.microsoft.com/office/powerpoint/2010/main" val="112477787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755576" y="0"/>
            <a:ext cx="7467600" cy="1143000"/>
          </a:xfrm>
        </p:spPr>
        <p:txBody>
          <a:bodyPr/>
          <a:lstStyle/>
          <a:p>
            <a:r>
              <a:rPr lang="tr-TR" dirty="0"/>
              <a:t>Ülkemizde ORMANLAR</a:t>
            </a:r>
          </a:p>
        </p:txBody>
      </p:sp>
      <p:sp>
        <p:nvSpPr>
          <p:cNvPr id="3" name="İçerik Yer Tutucusu 2"/>
          <p:cNvSpPr>
            <a:spLocks noGrp="1"/>
          </p:cNvSpPr>
          <p:nvPr>
            <p:ph idx="1"/>
          </p:nvPr>
        </p:nvSpPr>
        <p:spPr>
          <a:xfrm>
            <a:off x="0" y="1196752"/>
            <a:ext cx="5580112" cy="5544616"/>
          </a:xfrm>
        </p:spPr>
        <p:txBody>
          <a:bodyPr>
            <a:normAutofit fontScale="85000" lnSpcReduction="20000"/>
          </a:bodyPr>
          <a:lstStyle/>
          <a:p>
            <a:r>
              <a:rPr lang="tr-TR" dirty="0"/>
              <a:t>Ormanlarımızı genel olarak ağaçların yaprak cinslerine göre, geniş yapraklı ormanlar ve iğne yapraklı ormanlar olmak üzere iki gruba ayırmak mümkündür Bazı alanlarda iğne yapraklı ormanlar ile geniş yapraklı ormanların bir arada bulunduğu karışık ormanlarda görülür Ülkemizdeki ormanların önemli bir kısmı, kıyı bölgelerimizin denize bakan yamaçlarında toplanmıştır Kıyı bölgelerimizdeki ormanlar gür, buna karşılık iç bölgelerin ormanları seyrektir</a:t>
            </a:r>
            <a:br>
              <a:rPr lang="tr-TR" dirty="0"/>
            </a:br>
            <a:endParaRPr lang="tr-TR" dirty="0"/>
          </a:p>
        </p:txBody>
      </p:sp>
      <p:pic>
        <p:nvPicPr>
          <p:cNvPr id="4" name="Resim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5364088" y="1412776"/>
            <a:ext cx="3779912" cy="5184576"/>
          </a:xfrm>
          <a:prstGeom prst="rect">
            <a:avLst/>
          </a:prstGeom>
        </p:spPr>
      </p:pic>
    </p:spTree>
    <p:extLst>
      <p:ext uri="{BB962C8B-B14F-4D97-AF65-F5344CB8AC3E}">
        <p14:creationId xmlns="" xmlns:p14="http://schemas.microsoft.com/office/powerpoint/2010/main" val="112477787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dirty="0" smtClean="0"/>
              <a:t>                     MAKİ</a:t>
            </a:r>
            <a:endParaRPr lang="tr-TR" dirty="0"/>
          </a:p>
        </p:txBody>
      </p:sp>
      <p:sp>
        <p:nvSpPr>
          <p:cNvPr id="3" name="İçerik Yer Tutucusu 2"/>
          <p:cNvSpPr>
            <a:spLocks noGrp="1"/>
          </p:cNvSpPr>
          <p:nvPr>
            <p:ph idx="1"/>
          </p:nvPr>
        </p:nvSpPr>
        <p:spPr/>
        <p:txBody>
          <a:bodyPr>
            <a:normAutofit fontScale="85000" lnSpcReduction="20000"/>
          </a:bodyPr>
          <a:lstStyle/>
          <a:p>
            <a:r>
              <a:rPr lang="tr-TR" dirty="0"/>
              <a:t>Maki, Akdeniz ikliminin hakim olduğu yerlerde görülen sert yapraklı, kuraklığa dayanaklı, her mevsim yeşil, bodur ağaçlardan ve çalılardan oluşan bir bitki topluluğudur</a:t>
            </a:r>
            <a:br>
              <a:rPr lang="tr-TR" dirty="0"/>
            </a:br>
            <a:r>
              <a:rPr lang="tr-TR" dirty="0"/>
              <a:t>Akdeniz ikliminde yetişen kızılcam ve meşe ormanları tahrip edildikten sonra buralardaki orman altı örtüsü gelişerek makiyi oluşturmuştur Makileri oluşturan başlıca bitki toplulukları: Sandal, kocayemiş, defne, mersin, zeytin, keçiboynuzu, sakız, </a:t>
            </a:r>
            <a:r>
              <a:rPr lang="tr-TR" dirty="0" err="1"/>
              <a:t>menengiç</a:t>
            </a:r>
            <a:r>
              <a:rPr lang="tr-TR" dirty="0"/>
              <a:t>, zakkum, erguvan ve teşbih ağacıdır Genellikle 1-2 metre boyunda olan bu ağaççıkların dağılışı iklim özelliklerine göre çeşitlilik gösterir</a:t>
            </a:r>
          </a:p>
        </p:txBody>
      </p:sp>
    </p:spTree>
    <p:extLst>
      <p:ext uri="{BB962C8B-B14F-4D97-AF65-F5344CB8AC3E}">
        <p14:creationId xmlns="" xmlns:p14="http://schemas.microsoft.com/office/powerpoint/2010/main" val="3727817936"/>
      </p:ext>
    </p:extLst>
  </p:cSld>
  <p:clrMapOvr>
    <a:masterClrMapping/>
  </p:clrMapOvr>
  <p:timing>
    <p:tnLst>
      <p:par>
        <p:cTn id="1" dur="indefinite" restart="never" nodeType="tmRoot"/>
      </p:par>
    </p:tnLst>
  </p:timing>
</p:sld>
</file>

<file path=ppt/theme/theme1.xml><?xml version="1.0" encoding="utf-8"?>
<a:theme xmlns:a="http://schemas.openxmlformats.org/drawingml/2006/main" name="Teknik">
  <a:themeElements>
    <a:clrScheme name="Teknik">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knik">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knik">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49</TotalTime>
  <Words>771</Words>
  <PresentationFormat>Ekran Gösterisi (4:3)</PresentationFormat>
  <Paragraphs>40</Paragraphs>
  <Slides>17</Slides>
  <Notes>0</Notes>
  <HiddenSlides>0</HiddenSlides>
  <MMClips>0</MMClips>
  <ScaleCrop>false</ScaleCrop>
  <HeadingPairs>
    <vt:vector size="4" baseType="variant">
      <vt:variant>
        <vt:lpstr>Tema</vt:lpstr>
      </vt:variant>
      <vt:variant>
        <vt:i4>1</vt:i4>
      </vt:variant>
      <vt:variant>
        <vt:lpstr>Slayt Başlıkları</vt:lpstr>
      </vt:variant>
      <vt:variant>
        <vt:i4>17</vt:i4>
      </vt:variant>
    </vt:vector>
  </HeadingPairs>
  <TitlesOfParts>
    <vt:vector size="18" baseType="lpstr">
      <vt:lpstr>Teknik</vt:lpstr>
      <vt:lpstr>Türkiye’nin Bitki Örtüsü</vt:lpstr>
      <vt:lpstr>Türkiye’de bitki örtüsünün gelişmesine etki eden faktörle</vt:lpstr>
      <vt:lpstr>Türkiyede İklimin Hakkında Bilgiler</vt:lpstr>
      <vt:lpstr>Türkiyede İklimin Hakkında Bilgiler</vt:lpstr>
      <vt:lpstr>Ülkemizde Toprak Özellikleri</vt:lpstr>
      <vt:lpstr>Türkiyede Yerşekilleri</vt:lpstr>
      <vt:lpstr>Türkiyede Yerşekilleri</vt:lpstr>
      <vt:lpstr>Ülkemizde ORMANLAR</vt:lpstr>
      <vt:lpstr>                     MAKİ</vt:lpstr>
      <vt:lpstr>Slayt 10</vt:lpstr>
      <vt:lpstr>Maki Bitki Örtüsü Çeşitleri ve Özelliği</vt:lpstr>
      <vt:lpstr>Türkiyede BOZKIR</vt:lpstr>
      <vt:lpstr>Türkiyede BOZKIR</vt:lpstr>
      <vt:lpstr>YÜKSEK DAĞ ÇAYIRLARI</vt:lpstr>
      <vt:lpstr>Slayt 15</vt:lpstr>
      <vt:lpstr>Hazırlayan</vt:lpstr>
      <vt:lpstr>Kaynakça</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2019-04-18T17:41:51Z</dcterms:created>
  <dcterms:modified xsi:type="dcterms:W3CDTF">2019-10-16T10:14:07Z</dcterms:modified>
  <cp:category>https://www.sorubak.com</cp:category>
</cp:coreProperties>
</file>