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video/unknown"/>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1" d="100"/>
          <a:sy n="91" d="100"/>
        </p:scale>
        <p:origin x="-126"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2382723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1258512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3283050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3168329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1544023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1861985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2933356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4280362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3690983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2074201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FEEC92B-385E-4079-9061-FEBC6C1D058A}" type="datetimeFigureOut">
              <a:rPr lang="tr-TR" smtClean="0"/>
              <a:pPr/>
              <a:t>15/01/2020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2187573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EEC92B-385E-4079-9061-FEBC6C1D058A}" type="datetimeFigureOut">
              <a:rPr lang="tr-TR" smtClean="0"/>
              <a:pPr/>
              <a:t>15/01/2020</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58CF1B-2948-4B46-BF4F-36CB9C1A06DB}" type="slidenum">
              <a:rPr lang="tr-TR" smtClean="0"/>
              <a:pPr/>
              <a:t>‹#›</a:t>
            </a:fld>
            <a:endParaRPr lang="tr-TR"/>
          </a:p>
        </p:txBody>
      </p:sp>
    </p:spTree>
    <p:extLst>
      <p:ext uri="{BB962C8B-B14F-4D97-AF65-F5344CB8AC3E}">
        <p14:creationId xmlns="" xmlns:p14="http://schemas.microsoft.com/office/powerpoint/2010/main" val="192624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media" Target="../media/media1.gif"/><Relationship Id="rId2" Type="http://schemas.openxmlformats.org/officeDocument/2006/relationships/slideLayout" Target="../slideLayouts/slideLayout4.xml"/><Relationship Id="rId1" Type="http://schemas.openxmlformats.org/officeDocument/2006/relationships/video" Target="../media/media1.gif"/><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b="1" dirty="0" smtClean="0"/>
              <a:t>ÖLÜM NEDİR?</a:t>
            </a:r>
            <a:endParaRPr lang="tr-TR" b="1" dirty="0"/>
          </a:p>
        </p:txBody>
      </p:sp>
    </p:spTree>
    <p:extLst>
      <p:ext uri="{BB962C8B-B14F-4D97-AF65-F5344CB8AC3E}">
        <p14:creationId xmlns="" xmlns:p14="http://schemas.microsoft.com/office/powerpoint/2010/main" val="2755433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van 5"/>
          <p:cNvSpPr>
            <a:spLocks noGrp="1"/>
          </p:cNvSpPr>
          <p:nvPr>
            <p:ph type="title"/>
          </p:nvPr>
        </p:nvSpPr>
        <p:spPr>
          <a:xfrm>
            <a:off x="838200" y="128789"/>
            <a:ext cx="10515600" cy="2356834"/>
          </a:xfrm>
        </p:spPr>
        <p:txBody>
          <a:bodyPr>
            <a:noAutofit/>
          </a:bodyPr>
          <a:lstStyle/>
          <a:p>
            <a:r>
              <a:rPr lang="tr-TR" sz="3200" b="1" dirty="0" smtClean="0">
                <a:latin typeface="Times New Roman" panose="02020603050405020304" pitchFamily="18" charset="0"/>
                <a:cs typeface="Times New Roman" panose="02020603050405020304" pitchFamily="18" charset="0"/>
              </a:rPr>
              <a:t/>
            </a:r>
            <a:br>
              <a:rPr lang="tr-TR" sz="3200" b="1" dirty="0" smtClean="0">
                <a:latin typeface="Times New Roman" panose="02020603050405020304" pitchFamily="18" charset="0"/>
                <a:cs typeface="Times New Roman" panose="02020603050405020304" pitchFamily="18" charset="0"/>
              </a:rPr>
            </a:br>
            <a:r>
              <a:rPr lang="tr-TR" sz="3200" dirty="0" smtClean="0">
                <a:latin typeface="Times New Roman" panose="02020603050405020304" pitchFamily="18" charset="0"/>
                <a:cs typeface="Times New Roman" panose="02020603050405020304" pitchFamily="18" charset="0"/>
              </a:rPr>
              <a:t>Günümüzde yaygın olarak tütünün kâğıda sarılmasıyla yapılarak kullanılan </a:t>
            </a:r>
            <a:r>
              <a:rPr lang="tr-TR" sz="3200" b="1" dirty="0" err="1" smtClean="0">
                <a:latin typeface="Times New Roman" panose="02020603050405020304" pitchFamily="18" charset="0"/>
                <a:cs typeface="Times New Roman" panose="02020603050405020304" pitchFamily="18" charset="0"/>
              </a:rPr>
              <a:t>Sigara’</a:t>
            </a:r>
            <a:r>
              <a:rPr lang="tr-TR" sz="3200" dirty="0" err="1" smtClean="0">
                <a:latin typeface="Times New Roman" panose="02020603050405020304" pitchFamily="18" charset="0"/>
                <a:cs typeface="Times New Roman" panose="02020603050405020304" pitchFamily="18" charset="0"/>
              </a:rPr>
              <a:t>nın</a:t>
            </a:r>
            <a:r>
              <a:rPr lang="tr-TR" sz="3200" b="1" dirty="0" smtClean="0">
                <a:latin typeface="Times New Roman" panose="02020603050405020304" pitchFamily="18" charset="0"/>
                <a:cs typeface="Times New Roman" panose="02020603050405020304" pitchFamily="18" charset="0"/>
              </a:rPr>
              <a:t> </a:t>
            </a:r>
            <a:r>
              <a:rPr lang="tr-TR" sz="3200" dirty="0" smtClean="0">
                <a:latin typeface="Times New Roman" panose="02020603050405020304" pitchFamily="18" charset="0"/>
                <a:cs typeface="Times New Roman" panose="02020603050405020304" pitchFamily="18" charset="0"/>
              </a:rPr>
              <a:t>MS ve 18. yüzyılda Avrupa'ya İspanya yoluyla Amerika Kıtası'ndan geldiği sanılmaktadır. </a:t>
            </a:r>
            <a:r>
              <a:rPr lang="tr-TR" sz="3200" b="1" dirty="0" smtClean="0">
                <a:solidFill>
                  <a:srgbClr val="FF0000"/>
                </a:solidFill>
                <a:latin typeface="Times New Roman" panose="02020603050405020304" pitchFamily="18" charset="0"/>
                <a:cs typeface="Times New Roman" panose="02020603050405020304" pitchFamily="18" charset="0"/>
              </a:rPr>
              <a:t>Sigara yüzünden </a:t>
            </a:r>
            <a:r>
              <a:rPr lang="nb-NO" sz="3200" b="1" dirty="0" smtClean="0">
                <a:solidFill>
                  <a:srgbClr val="FF0000"/>
                </a:solidFill>
                <a:latin typeface="Times New Roman" panose="02020603050405020304" pitchFamily="18" charset="0"/>
                <a:cs typeface="Times New Roman" panose="02020603050405020304" pitchFamily="18" charset="0"/>
              </a:rPr>
              <a:t>her sene 6 milyon kişi ölmekte yani</a:t>
            </a:r>
            <a:r>
              <a:rPr lang="tr-TR" sz="3200" b="1" dirty="0" smtClean="0">
                <a:solidFill>
                  <a:srgbClr val="FF0000"/>
                </a:solidFill>
                <a:latin typeface="Times New Roman" panose="02020603050405020304" pitchFamily="18" charset="0"/>
                <a:cs typeface="Times New Roman" panose="02020603050405020304" pitchFamily="18" charset="0"/>
              </a:rPr>
              <a:t> her 10 ölümden birinin nedeni sigara.</a:t>
            </a:r>
            <a:r>
              <a:rPr lang="tr-TR" sz="3200" dirty="0" smtClean="0">
                <a:latin typeface="Times New Roman" panose="02020603050405020304" pitchFamily="18" charset="0"/>
                <a:cs typeface="Times New Roman" panose="02020603050405020304" pitchFamily="18" charset="0"/>
              </a:rPr>
              <a:t/>
            </a:r>
            <a:br>
              <a:rPr lang="tr-TR" sz="3200" dirty="0" smtClean="0">
                <a:latin typeface="Times New Roman" panose="02020603050405020304" pitchFamily="18" charset="0"/>
                <a:cs typeface="Times New Roman" panose="02020603050405020304" pitchFamily="18" charset="0"/>
              </a:rPr>
            </a:br>
            <a:endParaRPr lang="tr-TR" sz="3200" dirty="0">
              <a:latin typeface="Times New Roman" panose="02020603050405020304" pitchFamily="18" charset="0"/>
              <a:cs typeface="Times New Roman" panose="02020603050405020304" pitchFamily="18" charset="0"/>
            </a:endParaRPr>
          </a:p>
        </p:txBody>
      </p:sp>
      <p:pic>
        <p:nvPicPr>
          <p:cNvPr id="10" name="sigara2">
            <a:hlinkClick r:id="" action="ppaction://media"/>
          </p:cNvPr>
          <p:cNvPicPr>
            <a:picLocks noGrp="1" noChangeAspect="1"/>
          </p:cNvPicPr>
          <p:nvPr>
            <p:ph sz="half" idx="1"/>
            <a:videoFile r:link="rId1"/>
            <p:extLst>
              <p:ext uri="{DAA4B4D4-6D71-4841-9C94-3DE7FCFB9230}">
                <p14:media xmlns="" xmlns:p14="http://schemas.microsoft.com/office/powerpoint/2010/main" r:embed="rId3"/>
              </p:ext>
            </p:extLst>
          </p:nvPr>
        </p:nvPicPr>
        <p:blipFill>
          <a:blip r:embed="rId4" cstate="print"/>
          <a:stretch>
            <a:fillRect/>
          </a:stretch>
        </p:blipFill>
        <p:spPr>
          <a:xfrm>
            <a:off x="566670" y="2666731"/>
            <a:ext cx="10787130" cy="3218914"/>
          </a:xfrm>
        </p:spPr>
      </p:pic>
    </p:spTree>
    <p:extLst>
      <p:ext uri="{BB962C8B-B14F-4D97-AF65-F5344CB8AC3E}">
        <p14:creationId xmlns="" xmlns:p14="http://schemas.microsoft.com/office/powerpoint/2010/main" val="12948907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p:txBody>
          <a:bodyPr/>
          <a:lstStyle/>
          <a:p>
            <a:r>
              <a:rPr lang="tr-TR" dirty="0" smtClean="0"/>
              <a:t>SİGARAYA NASIL BAŞLANIR</a:t>
            </a:r>
            <a:r>
              <a:rPr lang="tr-TR" dirty="0" smtClean="0">
                <a:sym typeface="Wingdings" panose="05000000000000000000" pitchFamily="2" charset="2"/>
              </a:rPr>
              <a:t></a:t>
            </a:r>
            <a:endParaRPr lang="tr-TR" dirty="0"/>
          </a:p>
        </p:txBody>
      </p:sp>
      <p:sp>
        <p:nvSpPr>
          <p:cNvPr id="6" name="İçerik Yer Tutucusu 5"/>
          <p:cNvSpPr>
            <a:spLocks noGrp="1"/>
          </p:cNvSpPr>
          <p:nvPr>
            <p:ph sz="half" idx="1"/>
          </p:nvPr>
        </p:nvSpPr>
        <p:spPr/>
        <p:txBody>
          <a:bodyPr/>
          <a:lstStyle/>
          <a:p>
            <a:endParaRPr lang="tr-TR" dirty="0" smtClean="0"/>
          </a:p>
          <a:p>
            <a:r>
              <a:rPr lang="tr-TR" dirty="0" smtClean="0"/>
              <a:t>Sigara </a:t>
            </a:r>
            <a:r>
              <a:rPr lang="tr-TR" dirty="0"/>
              <a:t>bağımlılığı psikolojik ve </a:t>
            </a:r>
            <a:r>
              <a:rPr lang="tr-TR" dirty="0" smtClean="0"/>
              <a:t>fiziksel bağımlılık </a:t>
            </a:r>
            <a:r>
              <a:rPr lang="tr-TR" dirty="0"/>
              <a:t>olmak üzere 2 ayrı alt </a:t>
            </a:r>
            <a:r>
              <a:rPr lang="tr-TR" dirty="0" smtClean="0"/>
              <a:t>başlıkta incelenmelidir</a:t>
            </a:r>
            <a:r>
              <a:rPr lang="tr-TR" dirty="0"/>
              <a:t>. Aslında sigara </a:t>
            </a:r>
            <a:r>
              <a:rPr lang="tr-TR" dirty="0" smtClean="0"/>
              <a:t>içme eylemi </a:t>
            </a:r>
            <a:r>
              <a:rPr lang="tr-TR" dirty="0"/>
              <a:t>bulaşıcı bir psikiyatrik </a:t>
            </a:r>
            <a:r>
              <a:rPr lang="tr-TR" dirty="0" smtClean="0"/>
              <a:t>hastalıktır, kuşaktan </a:t>
            </a:r>
            <a:r>
              <a:rPr lang="tr-TR" dirty="0"/>
              <a:t>kuşağa görerek-duyarak bulaşır.</a:t>
            </a:r>
          </a:p>
        </p:txBody>
      </p:sp>
      <p:pic>
        <p:nvPicPr>
          <p:cNvPr id="8" name="İçerik Yer Tutucusu 7"/>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019800" y="2150772"/>
            <a:ext cx="5333999" cy="3490174"/>
          </a:xfrm>
        </p:spPr>
      </p:pic>
    </p:spTree>
    <p:extLst>
      <p:ext uri="{BB962C8B-B14F-4D97-AF65-F5344CB8AC3E}">
        <p14:creationId xmlns="" xmlns:p14="http://schemas.microsoft.com/office/powerpoint/2010/main" val="26066395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sz="half" idx="1"/>
          </p:nvPr>
        </p:nvSpPr>
        <p:spPr/>
        <p:txBody>
          <a:bodyPr>
            <a:normAutofit/>
          </a:bodyPr>
          <a:lstStyle/>
          <a:p>
            <a:endParaRPr lang="tr-TR" dirty="0" smtClean="0"/>
          </a:p>
          <a:p>
            <a:endParaRPr lang="tr-TR" dirty="0" smtClean="0"/>
          </a:p>
          <a:p>
            <a:r>
              <a:rPr lang="tr-TR" dirty="0" smtClean="0"/>
              <a:t>Doğduğumuz </a:t>
            </a:r>
            <a:r>
              <a:rPr lang="tr-TR" dirty="0"/>
              <a:t>andan </a:t>
            </a:r>
            <a:r>
              <a:rPr lang="tr-TR" dirty="0" smtClean="0"/>
              <a:t>itibaren çevremizdeki </a:t>
            </a:r>
            <a:r>
              <a:rPr lang="tr-TR" dirty="0"/>
              <a:t>milyarlarca sigara </a:t>
            </a:r>
            <a:r>
              <a:rPr lang="tr-TR" dirty="0" smtClean="0"/>
              <a:t>içicisine ait </a:t>
            </a:r>
            <a:r>
              <a:rPr lang="tr-TR" dirty="0"/>
              <a:t>10.000’lerce bilinçaltı kayıt ve </a:t>
            </a:r>
            <a:r>
              <a:rPr lang="tr-TR" dirty="0" smtClean="0"/>
              <a:t>sigara firmalarının </a:t>
            </a:r>
            <a:r>
              <a:rPr lang="tr-TR" dirty="0"/>
              <a:t>bunları güçlendirmek </a:t>
            </a:r>
            <a:r>
              <a:rPr lang="tr-TR" dirty="0" smtClean="0"/>
              <a:t>için kurduğu </a:t>
            </a:r>
            <a:r>
              <a:rPr lang="tr-TR" dirty="0"/>
              <a:t>tuzaklar sayesinde </a:t>
            </a:r>
            <a:r>
              <a:rPr lang="tr-TR" dirty="0" smtClean="0"/>
              <a:t>daha çocukken </a:t>
            </a:r>
            <a:r>
              <a:rPr lang="tr-TR" dirty="0"/>
              <a:t>zihnimize bulaşır.</a:t>
            </a:r>
          </a:p>
        </p:txBody>
      </p:sp>
      <p:pic>
        <p:nvPicPr>
          <p:cNvPr id="5" name="İçerik Yer Tutucusu 4"/>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7057623" y="1983346"/>
            <a:ext cx="3979571" cy="4193617"/>
          </a:xfrm>
        </p:spPr>
      </p:pic>
    </p:spTree>
    <p:extLst>
      <p:ext uri="{BB962C8B-B14F-4D97-AF65-F5344CB8AC3E}">
        <p14:creationId xmlns="" xmlns:p14="http://schemas.microsoft.com/office/powerpoint/2010/main" val="18625751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sz="half" idx="1"/>
          </p:nvPr>
        </p:nvSpPr>
        <p:spPr/>
        <p:txBody>
          <a:bodyPr>
            <a:normAutofit/>
          </a:bodyPr>
          <a:lstStyle/>
          <a:p>
            <a:r>
              <a:rPr lang="tr-TR" dirty="0"/>
              <a:t>Bu </a:t>
            </a:r>
            <a:r>
              <a:rPr lang="tr-TR" dirty="0" smtClean="0"/>
              <a:t>aslında </a:t>
            </a:r>
            <a:r>
              <a:rPr lang="nn-NO" dirty="0" smtClean="0"/>
              <a:t>kitlesel </a:t>
            </a:r>
            <a:r>
              <a:rPr lang="nn-NO" dirty="0"/>
              <a:t>bir beyin yıkama </a:t>
            </a:r>
            <a:r>
              <a:rPr lang="nn-NO" dirty="0" smtClean="0"/>
              <a:t>programıdır.</a:t>
            </a:r>
            <a:r>
              <a:rPr lang="tr-TR" dirty="0" smtClean="0"/>
              <a:t> Önce </a:t>
            </a:r>
            <a:r>
              <a:rPr lang="tr-TR" dirty="0"/>
              <a:t>çevremizdeki sigara </a:t>
            </a:r>
            <a:r>
              <a:rPr lang="tr-TR" dirty="0" smtClean="0"/>
              <a:t>içen büyüklerimiz</a:t>
            </a:r>
            <a:r>
              <a:rPr lang="tr-TR" dirty="0"/>
              <a:t>, daha sonra </a:t>
            </a:r>
            <a:r>
              <a:rPr lang="tr-TR" dirty="0" smtClean="0"/>
              <a:t>çizgi filmler ve </a:t>
            </a:r>
            <a:r>
              <a:rPr lang="tr-TR" dirty="0"/>
              <a:t>son olarak da </a:t>
            </a:r>
            <a:r>
              <a:rPr lang="tr-TR" dirty="0" smtClean="0"/>
              <a:t>filmler aracılığıyla </a:t>
            </a:r>
            <a:r>
              <a:rPr lang="tr-TR" dirty="0"/>
              <a:t>sigaranın bir </a:t>
            </a:r>
            <a:r>
              <a:rPr lang="tr-TR" dirty="0" smtClean="0"/>
              <a:t>keyif-destek aracı </a:t>
            </a:r>
            <a:r>
              <a:rPr lang="tr-TR" dirty="0"/>
              <a:t>olduğuna inandırılırız.</a:t>
            </a:r>
          </a:p>
        </p:txBody>
      </p:sp>
      <p:pic>
        <p:nvPicPr>
          <p:cNvPr id="5" name="İçerik Yer Tutucusu 4"/>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629010" y="1825625"/>
            <a:ext cx="4267979" cy="4351338"/>
          </a:xfrm>
        </p:spPr>
      </p:pic>
    </p:spTree>
    <p:extLst>
      <p:ext uri="{BB962C8B-B14F-4D97-AF65-F5344CB8AC3E}">
        <p14:creationId xmlns="" xmlns:p14="http://schemas.microsoft.com/office/powerpoint/2010/main" val="9687029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Pasif içicilik</a:t>
            </a:r>
          </a:p>
        </p:txBody>
      </p:sp>
      <p:sp>
        <p:nvSpPr>
          <p:cNvPr id="3" name="İçerik Yer Tutucusu 2"/>
          <p:cNvSpPr>
            <a:spLocks noGrp="1"/>
          </p:cNvSpPr>
          <p:nvPr>
            <p:ph sz="half" idx="1"/>
          </p:nvPr>
        </p:nvSpPr>
        <p:spPr/>
        <p:txBody>
          <a:bodyPr>
            <a:normAutofit/>
          </a:bodyPr>
          <a:lstStyle/>
          <a:p>
            <a:endParaRPr lang="tr-TR" dirty="0" smtClean="0"/>
          </a:p>
          <a:p>
            <a:r>
              <a:rPr lang="tr-TR" dirty="0" smtClean="0"/>
              <a:t>Sigara </a:t>
            </a:r>
            <a:r>
              <a:rPr lang="tr-TR" dirty="0"/>
              <a:t>kullanan kişilerin </a:t>
            </a:r>
            <a:r>
              <a:rPr lang="tr-TR" dirty="0" smtClean="0"/>
              <a:t>bulunduğu ortamlarda </a:t>
            </a:r>
            <a:r>
              <a:rPr lang="tr-TR" dirty="0"/>
              <a:t>bulunan kişiler </a:t>
            </a:r>
            <a:r>
              <a:rPr lang="tr-TR" dirty="0" smtClean="0"/>
              <a:t>pasif içicidir.</a:t>
            </a:r>
            <a:endParaRPr lang="tr-TR" dirty="0"/>
          </a:p>
          <a:p>
            <a:r>
              <a:rPr lang="tr-TR" dirty="0"/>
              <a:t>Pasif </a:t>
            </a:r>
            <a:r>
              <a:rPr lang="tr-TR" dirty="0" smtClean="0"/>
              <a:t>içiciler edilgen içici </a:t>
            </a:r>
            <a:r>
              <a:rPr lang="tr-TR" dirty="0"/>
              <a:t>olarak adlandırılır ve </a:t>
            </a:r>
            <a:r>
              <a:rPr lang="tr-TR" dirty="0" smtClean="0"/>
              <a:t>sigaranın zararlarından </a:t>
            </a:r>
            <a:r>
              <a:rPr lang="tr-TR" dirty="0"/>
              <a:t>bazen içen kişiden </a:t>
            </a:r>
            <a:r>
              <a:rPr lang="tr-TR" dirty="0" smtClean="0"/>
              <a:t>daha çok </a:t>
            </a:r>
            <a:r>
              <a:rPr lang="tr-TR" dirty="0"/>
              <a:t>etkilenirler.</a:t>
            </a:r>
          </a:p>
        </p:txBody>
      </p:sp>
      <p:pic>
        <p:nvPicPr>
          <p:cNvPr id="5" name="İçerik Yer Tutucusu 4"/>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172199" y="1825625"/>
            <a:ext cx="5663485" cy="4351338"/>
          </a:xfrm>
        </p:spPr>
      </p:pic>
    </p:spTree>
    <p:extLst>
      <p:ext uri="{BB962C8B-B14F-4D97-AF65-F5344CB8AC3E}">
        <p14:creationId xmlns="" xmlns:p14="http://schemas.microsoft.com/office/powerpoint/2010/main" val="3047285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Ö</a:t>
            </a:r>
            <a:r>
              <a:rPr lang="tr-TR" dirty="0" smtClean="0"/>
              <a:t>lümler</a:t>
            </a:r>
            <a:endParaRPr lang="tr-TR" dirty="0"/>
          </a:p>
        </p:txBody>
      </p:sp>
      <p:sp>
        <p:nvSpPr>
          <p:cNvPr id="3" name="İçerik Yer Tutucusu 2"/>
          <p:cNvSpPr>
            <a:spLocks noGrp="1"/>
          </p:cNvSpPr>
          <p:nvPr>
            <p:ph sz="half" idx="1"/>
          </p:nvPr>
        </p:nvSpPr>
        <p:spPr/>
        <p:txBody>
          <a:bodyPr/>
          <a:lstStyle/>
          <a:p>
            <a:endParaRPr lang="tr-TR" dirty="0" smtClean="0"/>
          </a:p>
          <a:p>
            <a:endParaRPr lang="tr-TR" dirty="0"/>
          </a:p>
          <a:p>
            <a:endParaRPr lang="tr-TR" dirty="0" smtClean="0"/>
          </a:p>
          <a:p>
            <a:r>
              <a:rPr lang="tr-TR" dirty="0" smtClean="0"/>
              <a:t>Dünya </a:t>
            </a:r>
            <a:r>
              <a:rPr lang="tr-TR" dirty="0"/>
              <a:t>Sağlık Örgütüne göre her </a:t>
            </a:r>
            <a:r>
              <a:rPr lang="tr-TR" dirty="0" smtClean="0"/>
              <a:t>yıl 600.000 </a:t>
            </a:r>
            <a:r>
              <a:rPr lang="tr-TR" dirty="0"/>
              <a:t>kişi pasif içicilikten ölüyor.</a:t>
            </a:r>
          </a:p>
        </p:txBody>
      </p:sp>
      <p:pic>
        <p:nvPicPr>
          <p:cNvPr id="7" name="İçerik Yer Tutucusu 6"/>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172200" y="2395469"/>
            <a:ext cx="5181600" cy="3284113"/>
          </a:xfrm>
        </p:spPr>
      </p:pic>
    </p:spTree>
    <p:extLst>
      <p:ext uri="{BB962C8B-B14F-4D97-AF65-F5344CB8AC3E}">
        <p14:creationId xmlns="" xmlns:p14="http://schemas.microsoft.com/office/powerpoint/2010/main" val="644831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sz="half" idx="1"/>
          </p:nvPr>
        </p:nvSpPr>
        <p:spPr/>
        <p:txBody>
          <a:bodyPr/>
          <a:lstStyle/>
          <a:p>
            <a:endParaRPr lang="tr-TR" dirty="0" smtClean="0"/>
          </a:p>
          <a:p>
            <a:endParaRPr lang="tr-TR" dirty="0"/>
          </a:p>
          <a:p>
            <a:endParaRPr lang="tr-TR" dirty="0" smtClean="0"/>
          </a:p>
          <a:p>
            <a:r>
              <a:rPr lang="tr-TR" dirty="0" smtClean="0"/>
              <a:t>Dünya </a:t>
            </a:r>
            <a:r>
              <a:rPr lang="tr-TR" dirty="0"/>
              <a:t>Sağlık Örgütüne göre </a:t>
            </a:r>
            <a:r>
              <a:rPr lang="tr-TR" dirty="0" smtClean="0"/>
              <a:t>Türkiye'deki erkeklerin </a:t>
            </a:r>
            <a:r>
              <a:rPr lang="tr-TR" dirty="0"/>
              <a:t>%30'u ve kadınların %</a:t>
            </a:r>
            <a:r>
              <a:rPr lang="tr-TR" dirty="0" smtClean="0"/>
              <a:t>12'si sigaradan </a:t>
            </a:r>
            <a:r>
              <a:rPr lang="tr-TR" dirty="0"/>
              <a:t>ölüyor.</a:t>
            </a:r>
          </a:p>
        </p:txBody>
      </p:sp>
      <p:pic>
        <p:nvPicPr>
          <p:cNvPr id="5" name="İçerik Yer Tutucusu 4"/>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172200" y="2544689"/>
            <a:ext cx="5181600" cy="2913210"/>
          </a:xfrm>
        </p:spPr>
      </p:pic>
    </p:spTree>
    <p:extLst>
      <p:ext uri="{BB962C8B-B14F-4D97-AF65-F5344CB8AC3E}">
        <p14:creationId xmlns="" xmlns:p14="http://schemas.microsoft.com/office/powerpoint/2010/main" val="1205029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SİGARA NEDEN KANSER YAPIYOR?</a:t>
            </a:r>
            <a:endParaRPr lang="tr-TR" dirty="0"/>
          </a:p>
        </p:txBody>
      </p:sp>
      <p:pic>
        <p:nvPicPr>
          <p:cNvPr id="6" name="İçerik Yer Tutucusu 5"/>
          <p:cNvPicPr>
            <a:picLocks noGrp="1" noChangeAspect="1"/>
          </p:cNvPicPr>
          <p:nvPr>
            <p:ph sz="half" idx="1"/>
          </p:nvPr>
        </p:nvPicPr>
        <p:blipFill>
          <a:blip r:embed="rId2" cstate="print">
            <a:extLst>
              <a:ext uri="{28A0092B-C50C-407E-A947-70E740481C1C}">
                <a14:useLocalDpi xmlns="" xmlns:a14="http://schemas.microsoft.com/office/drawing/2010/main" val="0"/>
              </a:ext>
            </a:extLst>
          </a:blip>
          <a:stretch>
            <a:fillRect/>
          </a:stretch>
        </p:blipFill>
        <p:spPr>
          <a:xfrm>
            <a:off x="115911" y="1463868"/>
            <a:ext cx="11384924" cy="4756628"/>
          </a:xfrm>
        </p:spPr>
      </p:pic>
    </p:spTree>
    <p:extLst>
      <p:ext uri="{BB962C8B-B14F-4D97-AF65-F5344CB8AC3E}">
        <p14:creationId xmlns="" xmlns:p14="http://schemas.microsoft.com/office/powerpoint/2010/main" val="1116410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ctrTitle"/>
          </p:nvPr>
        </p:nvSpPr>
        <p:spPr>
          <a:xfrm>
            <a:off x="1704304" y="2253804"/>
            <a:ext cx="9144000" cy="2768958"/>
          </a:xfrm>
        </p:spPr>
        <p:txBody>
          <a:bodyPr>
            <a:noAutofit/>
          </a:bodyPr>
          <a:lstStyle/>
          <a:p>
            <a:r>
              <a:rPr lang="tr-TR" sz="3600" b="1" dirty="0">
                <a:solidFill>
                  <a:srgbClr val="FF0000"/>
                </a:solidFill>
              </a:rPr>
              <a:t>Tütünün içinde yer </a:t>
            </a:r>
            <a:r>
              <a:rPr lang="tr-TR" sz="3600" b="1" dirty="0" smtClean="0">
                <a:solidFill>
                  <a:srgbClr val="FF0000"/>
                </a:solidFill>
              </a:rPr>
              <a:t>alan 400 zehirli </a:t>
            </a:r>
            <a:r>
              <a:rPr lang="tr-TR" sz="3600" b="1" dirty="0">
                <a:solidFill>
                  <a:srgbClr val="FF0000"/>
                </a:solidFill>
              </a:rPr>
              <a:t>maddenin bir kısmının kanseri tetikleyici olduğu, bir kısmının da kanseri tetikleme şüphesi altında olduğu belirtiliyor. Bu maddeler mukoza ve akciğerler tarafından emildiği gibi yutuluyor da.</a:t>
            </a:r>
          </a:p>
        </p:txBody>
      </p:sp>
    </p:spTree>
    <p:extLst>
      <p:ext uri="{BB962C8B-B14F-4D97-AF65-F5344CB8AC3E}">
        <p14:creationId xmlns="" xmlns:p14="http://schemas.microsoft.com/office/powerpoint/2010/main" val="25878981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06380" y="1596979"/>
            <a:ext cx="10515600" cy="4056845"/>
          </a:xfrm>
        </p:spPr>
        <p:txBody>
          <a:bodyPr>
            <a:noAutofit/>
          </a:bodyPr>
          <a:lstStyle/>
          <a:p>
            <a:pPr marL="0" indent="0" algn="ctr">
              <a:buNone/>
            </a:pPr>
            <a:r>
              <a:rPr lang="tr-TR" sz="3600" dirty="0" smtClean="0">
                <a:solidFill>
                  <a:srgbClr val="FF0000"/>
                </a:solidFill>
                <a:latin typeface="Times New Roman" panose="02020603050405020304" pitchFamily="18" charset="0"/>
                <a:cs typeface="Times New Roman" panose="02020603050405020304" pitchFamily="18" charset="0"/>
              </a:rPr>
              <a:t>Bu maddeler DNA'nın </a:t>
            </a:r>
            <a:r>
              <a:rPr lang="tr-TR" sz="3600" dirty="0">
                <a:solidFill>
                  <a:srgbClr val="FF0000"/>
                </a:solidFill>
                <a:latin typeface="Times New Roman" panose="02020603050405020304" pitchFamily="18" charset="0"/>
                <a:cs typeface="Times New Roman" panose="02020603050405020304" pitchFamily="18" charset="0"/>
              </a:rPr>
              <a:t>genetik mirasını değiştiriyorlar ve bu yolla hücre bölünmesinde kontrolü ele geçiriyorlar. Bu durum kanser oluşumuna sebep olabilecek çok sayıda hücre üretimine sebep olabiliyor. Bünyemiz bu tip DNA hasarlarını düzeltebilecek imkanlara sahip ancak sigara yoluyla vücuda alınan zehirli maddelerle bu mekanizmaların harekete geçmesini engelliyor.</a:t>
            </a:r>
          </a:p>
        </p:txBody>
      </p:sp>
    </p:spTree>
    <p:extLst>
      <p:ext uri="{BB962C8B-B14F-4D97-AF65-F5344CB8AC3E}">
        <p14:creationId xmlns="" xmlns:p14="http://schemas.microsoft.com/office/powerpoint/2010/main" val="1448658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BİYOLOJİK ÖLÜM</a:t>
            </a:r>
            <a:endParaRPr lang="tr-TR" dirty="0"/>
          </a:p>
        </p:txBody>
      </p:sp>
      <p:sp>
        <p:nvSpPr>
          <p:cNvPr id="4" name="İçerik Yer Tutucusu 3"/>
          <p:cNvSpPr>
            <a:spLocks noGrp="1"/>
          </p:cNvSpPr>
          <p:nvPr>
            <p:ph sz="half" idx="1"/>
          </p:nvPr>
        </p:nvSpPr>
        <p:spPr/>
        <p:txBody>
          <a:bodyPr/>
          <a:lstStyle/>
          <a:p>
            <a:pPr lvl="0"/>
            <a:r>
              <a:rPr lang="tr-TR" dirty="0">
                <a:solidFill>
                  <a:prstClr val="black"/>
                </a:solidFill>
              </a:rPr>
              <a:t>İnsan vücudunda solunum ve dolaşımın durması sonucu canlılığın </a:t>
            </a:r>
            <a:r>
              <a:rPr lang="tr-TR" dirty="0" smtClean="0">
                <a:solidFill>
                  <a:prstClr val="black"/>
                </a:solidFill>
              </a:rPr>
              <a:t>kaybolmasıdır.</a:t>
            </a:r>
            <a:endParaRPr lang="tr-TR" dirty="0">
              <a:solidFill>
                <a:prstClr val="black"/>
              </a:solidFill>
            </a:endParaRPr>
          </a:p>
          <a:p>
            <a:endParaRPr lang="tr-TR" dirty="0"/>
          </a:p>
        </p:txBody>
      </p:sp>
      <p:pic>
        <p:nvPicPr>
          <p:cNvPr id="6" name="İçerik Yer Tutucusu 5"/>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019800" y="1825625"/>
            <a:ext cx="5687096" cy="4351338"/>
          </a:xfrm>
        </p:spPr>
      </p:pic>
    </p:spTree>
    <p:extLst>
      <p:ext uri="{BB962C8B-B14F-4D97-AF65-F5344CB8AC3E}">
        <p14:creationId xmlns="" xmlns:p14="http://schemas.microsoft.com/office/powerpoint/2010/main" val="37184236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ctrTitle"/>
          </p:nvPr>
        </p:nvSpPr>
        <p:spPr>
          <a:xfrm>
            <a:off x="1524000" y="1214438"/>
            <a:ext cx="9144000" cy="2387600"/>
          </a:xfrm>
        </p:spPr>
        <p:txBody>
          <a:bodyPr/>
          <a:lstStyle/>
          <a:p>
            <a:r>
              <a:rPr lang="tr-TR" dirty="0" smtClean="0">
                <a:solidFill>
                  <a:srgbClr val="FFC000"/>
                </a:solidFill>
              </a:rPr>
              <a:t>SİGARAYI BIRAKMANIN EN İYİ YOLU</a:t>
            </a:r>
            <a:endParaRPr lang="tr-TR" dirty="0">
              <a:solidFill>
                <a:srgbClr val="FFC000"/>
              </a:solidFill>
            </a:endParaRPr>
          </a:p>
        </p:txBody>
      </p:sp>
      <p:sp>
        <p:nvSpPr>
          <p:cNvPr id="5" name="Alt Başlık 4"/>
          <p:cNvSpPr>
            <a:spLocks noGrp="1"/>
          </p:cNvSpPr>
          <p:nvPr>
            <p:ph type="subTitle" idx="1"/>
          </p:nvPr>
        </p:nvSpPr>
        <p:spPr>
          <a:xfrm>
            <a:off x="1524000" y="3846737"/>
            <a:ext cx="9144000" cy="1655762"/>
          </a:xfrm>
        </p:spPr>
        <p:txBody>
          <a:bodyPr>
            <a:normAutofit/>
          </a:bodyPr>
          <a:lstStyle/>
          <a:p>
            <a:r>
              <a:rPr lang="tr-TR" sz="4400" dirty="0">
                <a:solidFill>
                  <a:schemeClr val="accent2">
                    <a:lumMod val="75000"/>
                  </a:schemeClr>
                </a:solidFill>
              </a:rPr>
              <a:t>*</a:t>
            </a:r>
            <a:r>
              <a:rPr lang="tr-TR" sz="4400" dirty="0" smtClean="0">
                <a:solidFill>
                  <a:schemeClr val="accent2">
                    <a:lumMod val="75000"/>
                  </a:schemeClr>
                </a:solidFill>
              </a:rPr>
              <a:t>HİÇ BAŞLAMAMAK*</a:t>
            </a:r>
            <a:endParaRPr lang="tr-TR" sz="4400" dirty="0">
              <a:solidFill>
                <a:schemeClr val="accent2">
                  <a:lumMod val="75000"/>
                </a:schemeClr>
              </a:solidFill>
            </a:endParaRPr>
          </a:p>
        </p:txBody>
      </p:sp>
    </p:spTree>
    <p:extLst>
      <p:ext uri="{BB962C8B-B14F-4D97-AF65-F5344CB8AC3E}">
        <p14:creationId xmlns="" xmlns:p14="http://schemas.microsoft.com/office/powerpoint/2010/main" val="3339772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DİNİMİZE GÖRE ÖLÜM</a:t>
            </a:r>
            <a:endParaRPr lang="tr-TR" dirty="0"/>
          </a:p>
        </p:txBody>
      </p:sp>
      <p:sp>
        <p:nvSpPr>
          <p:cNvPr id="6" name="İçerik Yer Tutucusu 5"/>
          <p:cNvSpPr>
            <a:spLocks noGrp="1"/>
          </p:cNvSpPr>
          <p:nvPr>
            <p:ph sz="half" idx="1"/>
          </p:nvPr>
        </p:nvSpPr>
        <p:spPr/>
        <p:txBody>
          <a:bodyPr/>
          <a:lstStyle/>
          <a:p>
            <a:r>
              <a:rPr lang="tr-TR" dirty="0" smtClean="0"/>
              <a:t>İnsana verilen ömrün dolması/dünya imtihanının bitmesi sonucu ölüm meleğinin (Azrail) insanın ruhunu bedeninden almasıdır.</a:t>
            </a:r>
            <a:endParaRPr lang="tr-TR" dirty="0"/>
          </a:p>
        </p:txBody>
      </p:sp>
      <p:pic>
        <p:nvPicPr>
          <p:cNvPr id="8" name="İçerik Yer Tutucusu 7"/>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019801" y="1825625"/>
            <a:ext cx="5622700" cy="4351338"/>
          </a:xfrm>
        </p:spPr>
      </p:pic>
    </p:spTree>
    <p:extLst>
      <p:ext uri="{BB962C8B-B14F-4D97-AF65-F5344CB8AC3E}">
        <p14:creationId xmlns="" xmlns:p14="http://schemas.microsoft.com/office/powerpoint/2010/main" val="10662035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van 1"/>
          <p:cNvSpPr>
            <a:spLocks noGrp="1"/>
          </p:cNvSpPr>
          <p:nvPr>
            <p:ph type="ctrTitle"/>
          </p:nvPr>
        </p:nvSpPr>
        <p:spPr/>
        <p:txBody>
          <a:bodyPr/>
          <a:lstStyle/>
          <a:p>
            <a:r>
              <a:rPr lang="tr-TR" b="1" dirty="0" smtClean="0"/>
              <a:t>KANSER NEDİR?</a:t>
            </a:r>
            <a:endParaRPr lang="tr-TR" b="1" dirty="0"/>
          </a:p>
        </p:txBody>
      </p:sp>
    </p:spTree>
    <p:extLst>
      <p:ext uri="{BB962C8B-B14F-4D97-AF65-F5344CB8AC3E}">
        <p14:creationId xmlns="" xmlns:p14="http://schemas.microsoft.com/office/powerpoint/2010/main" val="13931895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half" idx="1"/>
          </p:nvPr>
        </p:nvSpPr>
        <p:spPr/>
        <p:txBody>
          <a:bodyPr/>
          <a:lstStyle/>
          <a:p>
            <a:r>
              <a:rPr lang="tr-TR" dirty="0" smtClean="0"/>
              <a:t>Kendiliğinden</a:t>
            </a:r>
            <a:r>
              <a:rPr lang="tr-TR" dirty="0"/>
              <a:t>, düzensiz olarak bölünüp çoğalarak bulundukları bölge dışına yayılabilen ve </a:t>
            </a:r>
            <a:r>
              <a:rPr lang="tr-TR" sz="4400" dirty="0">
                <a:solidFill>
                  <a:srgbClr val="FF0000"/>
                </a:solidFill>
              </a:rPr>
              <a:t>doğal gelişimi ölüme yol açan</a:t>
            </a:r>
            <a:r>
              <a:rPr lang="tr-TR" dirty="0"/>
              <a:t>, genellikle kötücül ur biçiminde olan bütün doku ve göze bozukluklarını kapsayan ortak ad.</a:t>
            </a:r>
          </a:p>
        </p:txBody>
      </p:sp>
      <p:pic>
        <p:nvPicPr>
          <p:cNvPr id="5" name="İçerik Yer Tutucusu 4"/>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6019801" y="1825625"/>
            <a:ext cx="5790126" cy="4351338"/>
          </a:xfrm>
        </p:spPr>
      </p:pic>
    </p:spTree>
    <p:extLst>
      <p:ext uri="{BB962C8B-B14F-4D97-AF65-F5344CB8AC3E}">
        <p14:creationId xmlns="" xmlns:p14="http://schemas.microsoft.com/office/powerpoint/2010/main" val="33751741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etin Yer Tutucusu 10"/>
          <p:cNvSpPr>
            <a:spLocks noGrp="1"/>
          </p:cNvSpPr>
          <p:nvPr>
            <p:ph type="body" idx="1"/>
          </p:nvPr>
        </p:nvSpPr>
        <p:spPr/>
        <p:txBody>
          <a:bodyPr/>
          <a:lstStyle/>
          <a:p>
            <a:pPr algn="ctr"/>
            <a:r>
              <a:rPr lang="tr-TR" dirty="0" smtClean="0"/>
              <a:t>GÖĞÜS KANSERİ</a:t>
            </a:r>
            <a:endParaRPr lang="tr-TR" dirty="0"/>
          </a:p>
        </p:txBody>
      </p:sp>
      <p:pic>
        <p:nvPicPr>
          <p:cNvPr id="8" name="İçerik Yer Tutucusu 7"/>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839788" y="2593721"/>
            <a:ext cx="5157787" cy="3507295"/>
          </a:xfrm>
        </p:spPr>
      </p:pic>
      <p:sp>
        <p:nvSpPr>
          <p:cNvPr id="12" name="Metin Yer Tutucusu 11"/>
          <p:cNvSpPr>
            <a:spLocks noGrp="1"/>
          </p:cNvSpPr>
          <p:nvPr>
            <p:ph type="body" sz="quarter" idx="3"/>
          </p:nvPr>
        </p:nvSpPr>
        <p:spPr/>
        <p:txBody>
          <a:bodyPr/>
          <a:lstStyle/>
          <a:p>
            <a:pPr algn="ctr"/>
            <a:r>
              <a:rPr lang="tr-TR" dirty="0" smtClean="0"/>
              <a:t>AKCİĞER KANSERİ</a:t>
            </a:r>
            <a:endParaRPr lang="tr-TR" dirty="0"/>
          </a:p>
        </p:txBody>
      </p:sp>
      <p:pic>
        <p:nvPicPr>
          <p:cNvPr id="9" name="İçerik Yer Tutucusu 8"/>
          <p:cNvPicPr>
            <a:picLocks noGrp="1" noChangeAspect="1"/>
          </p:cNvPicPr>
          <p:nvPr>
            <p:ph sz="quarter" idx="4"/>
          </p:nvPr>
        </p:nvPicPr>
        <p:blipFill>
          <a:blip r:embed="rId3" cstate="print">
            <a:extLst>
              <a:ext uri="{28A0092B-C50C-407E-A947-70E740481C1C}">
                <a14:useLocalDpi xmlns="" xmlns:a14="http://schemas.microsoft.com/office/drawing/2010/main" val="0"/>
              </a:ext>
            </a:extLst>
          </a:blip>
          <a:stretch>
            <a:fillRect/>
          </a:stretch>
        </p:blipFill>
        <p:spPr>
          <a:xfrm>
            <a:off x="6630194" y="2593722"/>
            <a:ext cx="4725194" cy="3507294"/>
          </a:xfrm>
        </p:spPr>
      </p:pic>
    </p:spTree>
    <p:extLst>
      <p:ext uri="{BB962C8B-B14F-4D97-AF65-F5344CB8AC3E}">
        <p14:creationId xmlns="" xmlns:p14="http://schemas.microsoft.com/office/powerpoint/2010/main" val="16527413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etin Yer Tutucusu 7"/>
          <p:cNvSpPr>
            <a:spLocks noGrp="1"/>
          </p:cNvSpPr>
          <p:nvPr>
            <p:ph type="body" idx="1"/>
          </p:nvPr>
        </p:nvSpPr>
        <p:spPr/>
        <p:txBody>
          <a:bodyPr/>
          <a:lstStyle/>
          <a:p>
            <a:pPr algn="ctr"/>
            <a:r>
              <a:rPr lang="tr-TR" dirty="0" smtClean="0"/>
              <a:t>CİLT KANSERİ</a:t>
            </a:r>
            <a:endParaRPr lang="tr-TR" dirty="0"/>
          </a:p>
        </p:txBody>
      </p:sp>
      <p:pic>
        <p:nvPicPr>
          <p:cNvPr id="5" name="İçerik Yer Tutucusu 4"/>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839788" y="2505075"/>
            <a:ext cx="5157787" cy="3684588"/>
          </a:xfrm>
        </p:spPr>
      </p:pic>
      <p:sp>
        <p:nvSpPr>
          <p:cNvPr id="9" name="Metin Yer Tutucusu 8"/>
          <p:cNvSpPr>
            <a:spLocks noGrp="1"/>
          </p:cNvSpPr>
          <p:nvPr>
            <p:ph type="body" sz="quarter" idx="3"/>
          </p:nvPr>
        </p:nvSpPr>
        <p:spPr/>
        <p:txBody>
          <a:bodyPr/>
          <a:lstStyle/>
          <a:p>
            <a:pPr algn="ctr"/>
            <a:r>
              <a:rPr lang="tr-TR" dirty="0" smtClean="0"/>
              <a:t>BAĞIRSAK KANSERİ (KOLON)</a:t>
            </a:r>
            <a:endParaRPr lang="tr-TR" dirty="0"/>
          </a:p>
        </p:txBody>
      </p:sp>
      <p:pic>
        <p:nvPicPr>
          <p:cNvPr id="6" name="İçerik Yer Tutucusu 5"/>
          <p:cNvPicPr>
            <a:picLocks noGrp="1" noChangeAspect="1"/>
          </p:cNvPicPr>
          <p:nvPr>
            <p:ph sz="quarter" idx="4"/>
          </p:nvPr>
        </p:nvPicPr>
        <p:blipFill>
          <a:blip r:embed="rId3" cstate="print">
            <a:extLst>
              <a:ext uri="{28A0092B-C50C-407E-A947-70E740481C1C}">
                <a14:useLocalDpi xmlns="" xmlns:a14="http://schemas.microsoft.com/office/drawing/2010/main" val="0"/>
              </a:ext>
            </a:extLst>
          </a:blip>
          <a:stretch>
            <a:fillRect/>
          </a:stretch>
        </p:blipFill>
        <p:spPr>
          <a:xfrm>
            <a:off x="6307402" y="2505075"/>
            <a:ext cx="4912784" cy="3684588"/>
          </a:xfrm>
        </p:spPr>
      </p:pic>
    </p:spTree>
    <p:extLst>
      <p:ext uri="{BB962C8B-B14F-4D97-AF65-F5344CB8AC3E}">
        <p14:creationId xmlns="" xmlns:p14="http://schemas.microsoft.com/office/powerpoint/2010/main" val="3314728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etin Yer Tutucusu 7"/>
          <p:cNvSpPr>
            <a:spLocks noGrp="1"/>
          </p:cNvSpPr>
          <p:nvPr>
            <p:ph type="body" idx="1"/>
          </p:nvPr>
        </p:nvSpPr>
        <p:spPr/>
        <p:txBody>
          <a:bodyPr/>
          <a:lstStyle/>
          <a:p>
            <a:pPr algn="ctr"/>
            <a:r>
              <a:rPr lang="tr-TR" dirty="0" smtClean="0"/>
              <a:t>PROSTAT KANSERİ</a:t>
            </a:r>
            <a:endParaRPr lang="tr-TR" dirty="0"/>
          </a:p>
        </p:txBody>
      </p:sp>
      <p:pic>
        <p:nvPicPr>
          <p:cNvPr id="5" name="İçerik Yer Tutucusu 4"/>
          <p:cNvPicPr>
            <a:picLocks noGrp="1" noChangeAspect="1"/>
          </p:cNvPicPr>
          <p:nvPr>
            <p:ph sz="half" idx="2"/>
          </p:nvPr>
        </p:nvPicPr>
        <p:blipFill>
          <a:blip r:embed="rId2" cstate="print">
            <a:extLst>
              <a:ext uri="{28A0092B-C50C-407E-A947-70E740481C1C}">
                <a14:useLocalDpi xmlns="" xmlns:a14="http://schemas.microsoft.com/office/drawing/2010/main" val="0"/>
              </a:ext>
            </a:extLst>
          </a:blip>
          <a:stretch>
            <a:fillRect/>
          </a:stretch>
        </p:blipFill>
        <p:spPr>
          <a:xfrm>
            <a:off x="839788" y="2505075"/>
            <a:ext cx="4815964" cy="3684588"/>
          </a:xfrm>
        </p:spPr>
      </p:pic>
      <p:sp>
        <p:nvSpPr>
          <p:cNvPr id="9" name="Metin Yer Tutucusu 8"/>
          <p:cNvSpPr>
            <a:spLocks noGrp="1"/>
          </p:cNvSpPr>
          <p:nvPr>
            <p:ph type="body" sz="quarter" idx="3"/>
          </p:nvPr>
        </p:nvSpPr>
        <p:spPr/>
        <p:txBody>
          <a:bodyPr/>
          <a:lstStyle/>
          <a:p>
            <a:pPr algn="ctr"/>
            <a:r>
              <a:rPr lang="tr-TR" dirty="0" smtClean="0"/>
              <a:t>KAN KANSERİ (LÖSEMİ)</a:t>
            </a:r>
            <a:endParaRPr lang="tr-TR" dirty="0"/>
          </a:p>
        </p:txBody>
      </p:sp>
      <p:pic>
        <p:nvPicPr>
          <p:cNvPr id="6" name="İçerik Yer Tutucusu 5"/>
          <p:cNvPicPr>
            <a:picLocks noGrp="1" noChangeAspect="1"/>
          </p:cNvPicPr>
          <p:nvPr>
            <p:ph sz="quarter" idx="4"/>
          </p:nvPr>
        </p:nvPicPr>
        <p:blipFill>
          <a:blip r:embed="rId3" cstate="print">
            <a:extLst>
              <a:ext uri="{28A0092B-C50C-407E-A947-70E740481C1C}">
                <a14:useLocalDpi xmlns="" xmlns:a14="http://schemas.microsoft.com/office/drawing/2010/main" val="0"/>
              </a:ext>
            </a:extLst>
          </a:blip>
          <a:stretch>
            <a:fillRect/>
          </a:stretch>
        </p:blipFill>
        <p:spPr>
          <a:xfrm>
            <a:off x="6172200" y="2505075"/>
            <a:ext cx="5183188" cy="3684588"/>
          </a:xfrm>
        </p:spPr>
      </p:pic>
    </p:spTree>
    <p:extLst>
      <p:ext uri="{BB962C8B-B14F-4D97-AF65-F5344CB8AC3E}">
        <p14:creationId xmlns="" xmlns:p14="http://schemas.microsoft.com/office/powerpoint/2010/main" val="17478742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van 6"/>
          <p:cNvSpPr>
            <a:spLocks noGrp="1"/>
          </p:cNvSpPr>
          <p:nvPr>
            <p:ph type="ctrTitle"/>
          </p:nvPr>
        </p:nvSpPr>
        <p:spPr/>
        <p:txBody>
          <a:bodyPr/>
          <a:lstStyle/>
          <a:p>
            <a:r>
              <a:rPr lang="tr-TR" dirty="0" smtClean="0"/>
              <a:t>SİGARA NEDİR?</a:t>
            </a:r>
            <a:endParaRPr lang="tr-TR" dirty="0"/>
          </a:p>
        </p:txBody>
      </p:sp>
    </p:spTree>
    <p:extLst>
      <p:ext uri="{BB962C8B-B14F-4D97-AF65-F5344CB8AC3E}">
        <p14:creationId xmlns="" xmlns:p14="http://schemas.microsoft.com/office/powerpoint/2010/main" val="12839452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TotalTime>
  <Words>331</Words>
  <PresentationFormat>Özel</PresentationFormat>
  <Paragraphs>40</Paragraphs>
  <Slides>20</Slides>
  <Notes>0</Notes>
  <HiddenSlides>0</HiddenSlides>
  <MMClips>1</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Office Teması</vt:lpstr>
      <vt:lpstr>ÖLÜM NEDİR?</vt:lpstr>
      <vt:lpstr>BİYOLOJİK ÖLÜM</vt:lpstr>
      <vt:lpstr>DİNİMİZE GÖRE ÖLÜM</vt:lpstr>
      <vt:lpstr>KANSER NEDİR?</vt:lpstr>
      <vt:lpstr>Slayt 5</vt:lpstr>
      <vt:lpstr>Slayt 6</vt:lpstr>
      <vt:lpstr>Slayt 7</vt:lpstr>
      <vt:lpstr>Slayt 8</vt:lpstr>
      <vt:lpstr>SİGARA NEDİR?</vt:lpstr>
      <vt:lpstr> Günümüzde yaygın olarak tütünün kâğıda sarılmasıyla yapılarak kullanılan Sigara’nın MS ve 18. yüzyılda Avrupa'ya İspanya yoluyla Amerika Kıtası'ndan geldiği sanılmaktadır. Sigara yüzünden her sene 6 milyon kişi ölmekte yani her 10 ölümden birinin nedeni sigara. </vt:lpstr>
      <vt:lpstr>SİGARAYA NASIL BAŞLANIR</vt:lpstr>
      <vt:lpstr>Slayt 12</vt:lpstr>
      <vt:lpstr>Slayt 13</vt:lpstr>
      <vt:lpstr>Pasif içicilik</vt:lpstr>
      <vt:lpstr>Ölümler</vt:lpstr>
      <vt:lpstr>Slayt 16</vt:lpstr>
      <vt:lpstr>SİGARA NEDEN KANSER YAPIYOR?</vt:lpstr>
      <vt:lpstr>Tütünün içinde yer alan 400 zehirli maddenin bir kısmının kanseri tetikleyici olduğu, bir kısmının da kanseri tetikleme şüphesi altında olduğu belirtiliyor. Bu maddeler mukoza ve akciğerler tarafından emildiği gibi yutuluyor da.</vt:lpstr>
      <vt:lpstr>Slayt 19</vt:lpstr>
      <vt:lpstr>SİGARAYI BIRAKMANIN EN İYİ YOLU</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2018-02-13T07:10:29Z</dcterms:created>
  <dcterms:modified xsi:type="dcterms:W3CDTF">2020-01-15T14:12:41Z</dcterms:modified>
  <cp:category>https://www.sorubak.com</cp:category>
</cp:coreProperties>
</file>