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5" r:id="rId2"/>
    <p:sldId id="256" r:id="rId3"/>
    <p:sldId id="257" r:id="rId4"/>
    <p:sldId id="258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1" r:id="rId16"/>
    <p:sldId id="273" r:id="rId17"/>
    <p:sldId id="276" r:id="rId18"/>
    <p:sldId id="274" r:id="rId1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7" d="100"/>
          <a:sy n="87" d="100"/>
        </p:scale>
        <p:origin x="-7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06E3C-AE8C-47F0-AC8A-402CF4858885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E3F06-0E59-436E-93D1-884C5779E3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2843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dirty="0" smtClean="0"/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E3F06-0E59-436E-93D1-884C5779E350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2751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3B3700F-489E-4788-915E-9D4A8FB3B9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E94BDBE0-DC81-4F02-B709-61AA5052BB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56D9B98E-636B-4A61-AFD6-57FDED615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827A0A09-7D4F-4D8F-8644-877E0ACAD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9B44A16-2AB2-41EC-8035-DCC3BBEE5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0495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1F21CD9-CA0D-4BFF-8F3A-B1919985D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0CB6F7F4-A360-450B-8B07-0406F09A7B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5F3E082-BDBA-43CE-A278-B3C3422D2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DAF6BB1E-A416-4A00-822D-239BBB854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CB7D5002-83D0-40E1-B8DE-084CA2B18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1206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5C65A1AC-2906-4EC1-AFBE-6A59848C19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476D591F-532A-4AE6-8F0E-0DC9929B7B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DEF346C0-3CCE-4B36-8771-D28033DCC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7F79CACF-E9B5-421E-A9B0-BBEB4E546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B2AD078-0F20-426D-9072-3258AC464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6593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604A94D-1E04-437D-93C8-74668DBC9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EDED286-5D98-449D-8D07-D8BF0631AF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E344629-6CD1-4107-B36C-2945A3EBF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38B29266-3DA5-471B-A495-C8E5EF7B7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B2F248B-E081-4ABA-BBFD-3A655E79C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819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1450173-D35B-48BE-BC90-377900551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5F9B3069-141B-482B-AAA4-3C7A1972FA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3E34DAA-FD30-4D05-ABE6-04860C23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6B48774-5AD5-46E6-A0D7-AF88DAFA6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FAA48D60-5CDD-4E33-9AA2-72DE9747B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50036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57C4AA2-6376-46D5-B553-59A6EAA00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6124E5D-D540-4170-AFAA-6B4244C99E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F02ADC71-17F1-488C-A60D-E272414918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6CFB612A-F186-41FF-84C6-0DE516367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50101F16-E9FF-4CEF-85C3-8475C1142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E4D80615-08B2-479E-A389-A09DAF96A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29571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4D11F47-8EAE-4075-87A4-D4DD7D63A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D7CC2BE-56B5-4948-B5B5-5CDD07A831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F889D896-AAC7-4940-ACDB-F298AA15D2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9F196421-542A-4387-BE99-74F6AC709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4E7F4318-EC49-4CF8-A056-E615EF39F2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CE4C7401-A81E-4D4C-9AE3-25E583BEB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03AA8617-FB7A-4C76-B32E-CAA75C60D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EBD39DD4-CC55-4294-8600-950FCD8AF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3118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27EEAE0-0247-4987-A0BF-7F0DDC8BC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2C04511C-69D1-4918-92B9-D05812622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66D47FAB-2B20-4673-B87D-D15CFF26E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A807557-6E28-4A0A-B21B-9EC5799EF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25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A9F8DC00-B99E-4330-8B5F-11D4E49C9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75A25429-F853-4887-8395-2700EDB97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31CD3424-BE55-4F3D-B83F-1C4585242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5561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FF80C0D-469A-4663-A170-A1D88E2A4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8EA905A-F233-4A25-A7C5-A8743E334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D0650D08-554E-47DF-8A11-94010CE087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97DD64F3-0774-4F1D-8153-4C1CA2972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7B462D78-259B-4AC2-89B9-3E25A63BA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EF66C68-8DFE-479E-B14F-E79CCA09F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3955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43E9445-20B3-4C86-857A-49D62E245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B3A1C69F-0214-46FC-9DFA-817D547393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98368F16-BA6A-42E1-9719-4791C6547C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05239E9A-CC92-4022-8F1C-2498B3FB0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345AC8B3-68B3-4731-8C5E-EFCDC09E0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954D0DA2-0163-4C53-AA2E-8242D29F2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9360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4D379B8E-2B2F-464F-8315-C024A1F3E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2F3DCF0B-E988-4351-894D-04411A8195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304B6C05-5B49-4BE7-83BC-6B08C07A0D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DBF0B-FFFC-4E89-99AB-915DAAF9578B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CFC962E4-CC0C-412D-8D45-B24B4D3F56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E95513F-FE30-4BBC-8FD7-2EC73653A4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2E916-3C18-4794-8CC3-88E503478E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60385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tr.wikipedia.org/wiki/Avusturya" TargetMode="External"/><Relationship Id="rId13" Type="http://schemas.openxmlformats.org/officeDocument/2006/relationships/hyperlink" Target="https://tr.wikipedia.org/wiki/Sovyetler_Birli%C4%9Fi" TargetMode="External"/><Relationship Id="rId3" Type="http://schemas.openxmlformats.org/officeDocument/2006/relationships/hyperlink" Target="https://tr.wikipedia.org/wiki/Uluslararas%C4%B1_Olimpiyat_Komitesi" TargetMode="External"/><Relationship Id="rId7" Type="http://schemas.openxmlformats.org/officeDocument/2006/relationships/hyperlink" Target="https://tr.wikipedia.org/wiki/Almanya" TargetMode="External"/><Relationship Id="rId12" Type="http://schemas.openxmlformats.org/officeDocument/2006/relationships/hyperlink" Target="https://tr.wikipedia.org/wiki/Amerika_Birle%C5%9Fik_Devletleri" TargetMode="External"/><Relationship Id="rId2" Type="http://schemas.openxmlformats.org/officeDocument/2006/relationships/hyperlink" Target="https://tr.wikipedia.org/wiki/T%C3%BCrkiye_Mill%C3%AE_Olimpiyat_Komitesi" TargetMode="External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.wikipedia.org/wiki/I._D%C3%BCnya_Sava%C5%9F%C4%B1" TargetMode="External"/><Relationship Id="rId11" Type="http://schemas.openxmlformats.org/officeDocument/2006/relationships/hyperlink" Target="https://tr.wikipedia.org/wiki/Bulgaristan" TargetMode="External"/><Relationship Id="rId5" Type="http://schemas.openxmlformats.org/officeDocument/2006/relationships/hyperlink" Target="https://tr.wikipedia.org/wiki/Osmanl%C4%B1_%C4%B0mparatorlu%C4%9Fu" TargetMode="External"/><Relationship Id="rId15" Type="http://schemas.openxmlformats.org/officeDocument/2006/relationships/image" Target="../media/image8.png"/><Relationship Id="rId10" Type="http://schemas.openxmlformats.org/officeDocument/2006/relationships/hyperlink" Target="https://tr.wikipedia.org/wiki/T%C3%BCrkiye" TargetMode="External"/><Relationship Id="rId4" Type="http://schemas.openxmlformats.org/officeDocument/2006/relationships/hyperlink" Target="https://tr.wikipedia.org/wiki/Olimpiyat_Oyunlar%C4%B1" TargetMode="External"/><Relationship Id="rId9" Type="http://schemas.openxmlformats.org/officeDocument/2006/relationships/hyperlink" Target="https://tr.wikipedia.org/wiki/Macaristan" TargetMode="External"/><Relationship Id="rId14" Type="http://schemas.openxmlformats.org/officeDocument/2006/relationships/hyperlink" Target="https://tr.wikipedia.org/wiki/Afganistan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s://tr.wikipedia.org/wiki/Osmanl%C4%B1_%C4%B0mparatorlu%C4%9Fu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s://tr.wikipedia.org/wiki/Ermeniler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s://tr.wikipedia.org/wiki/1912_Yaz_Olimpiyatlar%C4%B1" TargetMode="External"/><Relationship Id="rId4" Type="http://schemas.openxmlformats.org/officeDocument/2006/relationships/hyperlink" Target="https://tr.wikipedia.org/wiki/Robert_Kolej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hyperlink" Target="https://tr.wikipedia.org/wiki/Ahmet_Kire%C3%A7%C3%A7i" TargetMode="External"/><Relationship Id="rId7" Type="http://schemas.openxmlformats.org/officeDocument/2006/relationships/image" Target="../media/image12.jpeg"/><Relationship Id="rId2" Type="http://schemas.openxmlformats.org/officeDocument/2006/relationships/hyperlink" Target="https://tr.wikipedia.org/wiki/1936_Yaz_Olimpiyatlar%C4%B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0.png"/><Relationship Id="rId4" Type="http://schemas.openxmlformats.org/officeDocument/2006/relationships/hyperlink" Target="https://tr.wikipedia.org/wiki/Ya%C5%9Far_Erkan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7.png"/><Relationship Id="rId3" Type="http://schemas.openxmlformats.org/officeDocument/2006/relationships/hyperlink" Target="https://tr.wikipedia.org/wiki/Yaz_Olimpiyatlar%C4%B1'nda_halter" TargetMode="External"/><Relationship Id="rId7" Type="http://schemas.openxmlformats.org/officeDocument/2006/relationships/hyperlink" Target="https://tr.wikipedia.org/wiki/Yaz_Olimpiyatlar%C4%B1'nda_boks" TargetMode="External"/><Relationship Id="rId12" Type="http://schemas.openxmlformats.org/officeDocument/2006/relationships/image" Target="../media/image16.png"/><Relationship Id="rId2" Type="http://schemas.openxmlformats.org/officeDocument/2006/relationships/hyperlink" Target="https://tr.wikipedia.org/wiki/Yaz_Olimpiyatlar%C4%B1'nda_g%C3%BCre%C5%9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.wikipedia.org/wiki/Yaz_Olimpiyatlar%C4%B1'nda_atletizm" TargetMode="External"/><Relationship Id="rId11" Type="http://schemas.openxmlformats.org/officeDocument/2006/relationships/image" Target="../media/image15.png"/><Relationship Id="rId5" Type="http://schemas.openxmlformats.org/officeDocument/2006/relationships/hyperlink" Target="https://tr.wikipedia.org/wiki/Yaz_Olimpiyatlar%C4%B1'nda_judo" TargetMode="External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hyperlink" Target="https://tr.wikipedia.org/wiki/Yaz_Olimpiyatlar%C4%B1'nda_taekwondo" TargetMode="External"/><Relationship Id="rId9" Type="http://schemas.openxmlformats.org/officeDocument/2006/relationships/image" Target="../media/image6.jpeg"/><Relationship Id="rId1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tr.wikipedia.org/wiki/Ahmet_Ay%C4%B1k" TargetMode="External"/><Relationship Id="rId13" Type="http://schemas.openxmlformats.org/officeDocument/2006/relationships/hyperlink" Target="https://tr.wikipedia.org/wiki/Servet_Tazeg%C3%BCl" TargetMode="External"/><Relationship Id="rId3" Type="http://schemas.openxmlformats.org/officeDocument/2006/relationships/hyperlink" Target="https://tr.wikipedia.org/wiki/Halil_Mutlu" TargetMode="External"/><Relationship Id="rId7" Type="http://schemas.openxmlformats.org/officeDocument/2006/relationships/hyperlink" Target="https://tr.wikipedia.org/wiki/Hamit_Kaplan" TargetMode="External"/><Relationship Id="rId12" Type="http://schemas.openxmlformats.org/officeDocument/2006/relationships/hyperlink" Target="https://tr.wikipedia.org/wiki/Mehmet_Akif_Pirim" TargetMode="External"/><Relationship Id="rId2" Type="http://schemas.openxmlformats.org/officeDocument/2006/relationships/hyperlink" Target="https://tr.wikipedia.org/wiki/Naim_S%C3%BCleymano%C4%9Flu" TargetMode="External"/><Relationship Id="rId16" Type="http://schemas.openxmlformats.org/officeDocument/2006/relationships/hyperlink" Target="https://tr.wikipedia.org/wiki/Nur_Tata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.wikipedia.org/wiki/Hamza_Yerlikaya" TargetMode="External"/><Relationship Id="rId11" Type="http://schemas.openxmlformats.org/officeDocument/2006/relationships/hyperlink" Target="https://tr.wikipedia.org/wiki/Ahmet_Kire%C3%A7%C3%A7i" TargetMode="External"/><Relationship Id="rId5" Type="http://schemas.openxmlformats.org/officeDocument/2006/relationships/hyperlink" Target="https://tr.wikipedia.org/wiki/Mustafa_Da%C4%9F%C4%B1stanl%C4%B1" TargetMode="External"/><Relationship Id="rId15" Type="http://schemas.openxmlformats.org/officeDocument/2006/relationships/hyperlink" Target="https://tr.wikipedia.org/wiki/R%C4%B1za_Kayaalp" TargetMode="External"/><Relationship Id="rId10" Type="http://schemas.openxmlformats.org/officeDocument/2006/relationships/hyperlink" Target="https://tr.wikipedia.org/wiki/%C4%B0smail_Ogan" TargetMode="External"/><Relationship Id="rId4" Type="http://schemas.openxmlformats.org/officeDocument/2006/relationships/hyperlink" Target="https://tr.wikipedia.org/wiki/Mithat_Bayrak" TargetMode="External"/><Relationship Id="rId9" Type="http://schemas.openxmlformats.org/officeDocument/2006/relationships/hyperlink" Target="https://tr.wikipedia.org/wiki/Hasan_G%C3%BCng%C3%B6r_(g%C3%BCre%C5%9F%C3%A7i)" TargetMode="External"/><Relationship Id="rId14" Type="http://schemas.openxmlformats.org/officeDocument/2006/relationships/hyperlink" Target="https://tr.wikipedia.org/wiki/H%C3%BCseyin_Akba%C5%9F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spoura.com/atletizm-dallari-nelerdir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spoura.com/korling-nasil-oynanir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POR HİZMETLERİ GENEL MÜDÜRLÜĞÜ">
            <a:extLst>
              <a:ext uri="{FF2B5EF4-FFF2-40B4-BE49-F238E27FC236}">
                <a16:creationId xmlns="" xmlns:a16="http://schemas.microsoft.com/office/drawing/2014/main" id="{16DA9CCC-F04B-4EEC-9505-CDE193F79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195"/>
            <a:ext cx="5556738" cy="3643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limpiyat şampiyonları corona virüsüyle mücadele ediyor - Spor ...">
            <a:extLst>
              <a:ext uri="{FF2B5EF4-FFF2-40B4-BE49-F238E27FC236}">
                <a16:creationId xmlns="" xmlns:a16="http://schemas.microsoft.com/office/drawing/2014/main" id="{2BF45B68-5F29-4B76-A4F9-35C5E6735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3633395"/>
            <a:ext cx="5556738" cy="290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limpiyat sadece olimpiyat değildir! » JINEPS GAZETESİ">
            <a:extLst>
              <a:ext uri="{FF2B5EF4-FFF2-40B4-BE49-F238E27FC236}">
                <a16:creationId xmlns="" xmlns:a16="http://schemas.microsoft.com/office/drawing/2014/main" id="{5A784A24-A7CB-4F4A-9F22-DA3D92F51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6738" y="40243"/>
            <a:ext cx="6635262" cy="370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arihinde ilk: Olimpiyat ateşi seyircisiz yakılacak">
            <a:extLst>
              <a:ext uri="{FF2B5EF4-FFF2-40B4-BE49-F238E27FC236}">
                <a16:creationId xmlns="" xmlns:a16="http://schemas.microsoft.com/office/drawing/2014/main" id="{76EF2EC8-242A-4A0A-9357-81E465FE0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6737" y="3749877"/>
            <a:ext cx="6635263" cy="278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8788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FA0CC7E-97F1-4433-B09B-E9A5AFAF7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solidFill>
                  <a:srgbClr val="0070C0"/>
                </a:solidFill>
              </a:rPr>
              <a:t>OLİMPİYAT YEMİNİ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C3FA5FB-C2F3-4B9B-9C7E-D319164D18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b="1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endParaRPr lang="tr-TR" b="1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tr-TR" b="1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	Yemin</a:t>
            </a:r>
            <a:r>
              <a:rPr lang="tr-TR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şöyledir: - “</a:t>
            </a:r>
            <a:r>
              <a:rPr lang="tr-TR" b="1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Olimpiyat</a:t>
            </a:r>
            <a:r>
              <a:rPr lang="tr-TR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Oyunları'nda ülkemin şerefi ve sporun zaferi için kurallara uyarak dürüst yarışacağımıza ve gerçek sportmenlik ruhu içinde mücadele edeceğimize </a:t>
            </a:r>
            <a:r>
              <a:rPr lang="tr-TR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and</a:t>
            </a:r>
            <a:r>
              <a:rPr lang="tr-TR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içeriz.” </a:t>
            </a:r>
          </a:p>
          <a:p>
            <a:pPr marL="0" indent="0">
              <a:buNone/>
            </a:pPr>
            <a:r>
              <a:rPr lang="tr-TR" dirty="0">
                <a:solidFill>
                  <a:srgbClr val="222222"/>
                </a:solidFill>
                <a:latin typeface="arial" panose="020B0604020202020204" pitchFamily="34" charset="0"/>
              </a:rPr>
              <a:t>	</a:t>
            </a:r>
            <a:r>
              <a:rPr lang="tr-TR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Bu </a:t>
            </a:r>
            <a:r>
              <a:rPr lang="tr-TR" b="1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yemin</a:t>
            </a:r>
            <a:r>
              <a:rPr lang="tr-TR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de 1920 Anvers Oyunları ile </a:t>
            </a:r>
            <a:r>
              <a:rPr lang="tr-TR" b="1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olimpiyat</a:t>
            </a:r>
            <a:r>
              <a:rPr lang="tr-TR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tarihinde yerini aldı.</a:t>
            </a:r>
            <a:endParaRPr lang="tr-TR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29A7078-2B0E-49A7-AF2D-B393F088B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9CFA646D-EDE6-4964-AE9F-50DA0FDCA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0322" y="6480"/>
            <a:ext cx="2808134" cy="15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6199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20C8B60-D7E5-485A-BECE-DCF5623DF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9127" y="365125"/>
            <a:ext cx="468454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OLİMPİYATALRIN ÜLKELERE GETİRİLERİ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9952327-60E4-445F-B7D7-AE347F970B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Ülkemizde olimpiyatların düzenlenmesini </a:t>
            </a:r>
            <a:r>
              <a:rPr lang="tr-TR" dirty="0" err="1"/>
              <a:t>istermisiniz</a:t>
            </a:r>
            <a:r>
              <a:rPr lang="tr-TR" dirty="0"/>
              <a:t>?</a:t>
            </a:r>
          </a:p>
          <a:p>
            <a:endParaRPr lang="tr-TR" dirty="0"/>
          </a:p>
          <a:p>
            <a:r>
              <a:rPr lang="tr-TR" dirty="0"/>
              <a:t>Ülkemizde </a:t>
            </a:r>
            <a:r>
              <a:rPr lang="tr-TR" dirty="0" err="1"/>
              <a:t>olipiyatların</a:t>
            </a:r>
            <a:r>
              <a:rPr lang="tr-TR" dirty="0"/>
              <a:t> düzenlenmesi ülkemize neler katabilir?</a:t>
            </a:r>
          </a:p>
          <a:p>
            <a:endParaRPr lang="tr-TR" dirty="0"/>
          </a:p>
          <a:p>
            <a:r>
              <a:rPr lang="tr-TR" dirty="0"/>
              <a:t>Olimpiyatlara gitmek </a:t>
            </a:r>
            <a:r>
              <a:rPr lang="tr-TR" dirty="0" err="1"/>
              <a:t>istermisiniz</a:t>
            </a:r>
            <a:r>
              <a:rPr lang="tr-TR" dirty="0"/>
              <a:t> sebebi nedir acaba?</a:t>
            </a:r>
          </a:p>
          <a:p>
            <a:endParaRPr lang="tr-TR" dirty="0"/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E3E3CD5C-3383-4A11-93C3-29DD8C0C03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0322" y="6480"/>
            <a:ext cx="2808134" cy="15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="" xmlns:a16="http://schemas.microsoft.com/office/drawing/2014/main" id="{B8456E55-6BB4-40FD-B721-825B58290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4733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586CEF5-CCA2-4FEA-8F3F-3D3FCF94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868" y="365125"/>
            <a:ext cx="7441809" cy="1325563"/>
          </a:xfrm>
        </p:spPr>
        <p:txBody>
          <a:bodyPr/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OLİMPİYATALRIN ÜLKELERE GETİRİLERİ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0B9375D-6369-4DE3-BA78-457D4EE2D3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/>
              <a:t>Olimpiyatlar bir ülkenin dünya basınında yapabileceği en büyük reklam kaynağıdır.</a:t>
            </a:r>
          </a:p>
          <a:p>
            <a:r>
              <a:rPr lang="tr-TR" dirty="0"/>
              <a:t>Olimpiyatlar sayesinde o ülke birçok spor tesisine sahip olur.</a:t>
            </a:r>
          </a:p>
          <a:p>
            <a:r>
              <a:rPr lang="tr-TR" dirty="0"/>
              <a:t>Ülkeye sporcularla birlikte birçok seyirci gelir bu seyircilerde o ülkeye maddi kazanç sağlatır.</a:t>
            </a:r>
          </a:p>
          <a:p>
            <a:r>
              <a:rPr lang="tr-TR" dirty="0"/>
              <a:t>Müsabakaların yayınlanması sayesinde yine yayıncı kuruluş tarafından çok büyük  maddi kazançlar elde edilir.</a:t>
            </a:r>
          </a:p>
          <a:p>
            <a:r>
              <a:rPr lang="tr-TR" dirty="0"/>
              <a:t>Ülkenin spor potansiyeli gelişir.</a:t>
            </a:r>
          </a:p>
          <a:p>
            <a:r>
              <a:rPr lang="tr-TR" dirty="0"/>
              <a:t>Yapılan tesisler sayesinde ülke gençlerine daha iyi eğitimler verilir ve o ülkenin sportif başarısında yükselmeler görülür.</a:t>
            </a:r>
          </a:p>
          <a:p>
            <a:r>
              <a:rPr lang="tr-TR" dirty="0"/>
              <a:t>O ülkede bulunan tüm insanlar bu spor organizasyonu sayesinde spora bakış açıları değişir birçok spor müsabakasını ve en iyi sporcuları canlı izleme olanağı bulur ve spor sevgisi yükselir.</a:t>
            </a:r>
          </a:p>
          <a:p>
            <a:r>
              <a:rPr lang="tr-TR" dirty="0"/>
              <a:t>Daha yazılacak çok fazla faydaları vardır elbette.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5AF6296B-54A7-40DD-A495-7E73E65CA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0322" y="6480"/>
            <a:ext cx="2808134" cy="15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="" xmlns:a16="http://schemas.microsoft.com/office/drawing/2014/main" id="{584B4481-D2E1-4D09-8A53-E21920955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549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3C481E6-BB93-4115-93C3-DB95FB51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310" y="365125"/>
            <a:ext cx="7891975" cy="1325563"/>
          </a:xfrm>
        </p:spPr>
        <p:txBody>
          <a:bodyPr/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ÜLKEMİZİN OLİYAT TARİHİ VE  BAŞARILARI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B5F9298-7582-4043-98B1-6CA7AAFD1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508" y="2087888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2" tooltip="Türkiye Millî Olimpiyat Komitesi"/>
              </a:rPr>
              <a:t>Türkiye Millî Olimpiyat Komitesi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1908 yılında kurulmuş ve 1911 yılında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3" tooltip="Uluslararası Olimpiyat Komitesi"/>
              </a:rPr>
              <a:t>Uluslararası Olimpiyat Komitesi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tarafından kabul edilmiştir. Türkiye'nin ilk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4" tooltip="Olimpiyat Oyunları"/>
              </a:rPr>
              <a:t>Olimpiyat Oyunları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'na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iştirakı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b="0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ara oyunlar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diye adlandırılan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5" tooltip="Osmanlı İmparatorluğu"/>
              </a:rPr>
              <a:t>Osmanlı Devleti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yıllarında 1906 Atina oyunlarıdır. Bu tarihten itibaren genelde düzenli bir şekilde her organizasyonda yer alan Türkiye, 1920 Anvers oyunlarına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6" tooltip="I. Dünya Savaşı"/>
              </a:rPr>
              <a:t>I. Dünya Savaşı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'na neden olan ülkeler (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7" tooltip="Almanya"/>
              </a:rPr>
              <a:t>Almanya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8" tooltip="Avusturya"/>
              </a:rPr>
              <a:t>Avusturya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9" tooltip="Macaristan"/>
              </a:rPr>
              <a:t>Macaristan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10" tooltip="Türkiye"/>
              </a:rPr>
              <a:t>Türkiye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ve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11" tooltip="Bulgaristan"/>
              </a:rPr>
              <a:t>Bulgaristan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 sıfatına sahip olması nedeniyle Uluslararası Olimpiyat Komitesi tarafından organizasyona davet edilmedi. 1932 Los Angeles oyunlarına ise yolun uzaklığı ve masrafların çokluğu nedeniyle Türkiye Millî Olimpiyat Komitesi tarafından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12" tooltip="Amerika Birleşik Devletleri"/>
              </a:rPr>
              <a:t>ABD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'ye sporcu gönderilmedi. 1980 Moskova oyunlarına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13" tooltip="Sovyetler Birliği"/>
              </a:rPr>
              <a:t>SSCB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'nin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14" tooltip="Afganistan"/>
              </a:rPr>
              <a:t>Afganistan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'ı işgalini protesto eden pek çok batılı ülke gibi oyunlara sporcularını göndermemiştir.</a:t>
            </a:r>
            <a:endParaRPr lang="tr-TR" dirty="0"/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29F5F932-FEC3-493F-B697-96AAE883F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0322" y="6480"/>
            <a:ext cx="2808134" cy="15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="" xmlns:a16="http://schemas.microsoft.com/office/drawing/2014/main" id="{2349DB36-F118-4BC0-BC42-87D6CF6C5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8019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6551B6E-8FD2-4E28-8090-257EF825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9780" y="247551"/>
            <a:ext cx="6932355" cy="1443138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ÜLKEMİZİN OLİYAT TARİHİ VE  BAŞARILARI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A1CEDC1-484A-4B2E-8CEC-40A2D3B76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0818" y="1825625"/>
            <a:ext cx="7442982" cy="4351338"/>
          </a:xfrm>
        </p:spPr>
        <p:txBody>
          <a:bodyPr/>
          <a:lstStyle/>
          <a:p>
            <a:r>
              <a:rPr lang="tr-TR" b="1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Vahram</a:t>
            </a:r>
            <a:r>
              <a:rPr lang="tr-TR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1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Papazyan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2" tooltip="Ermeniler"/>
              </a:rPr>
              <a:t>Ermeni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asıllı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3" tooltip="Osmanlı İmparatorluğu"/>
              </a:rPr>
              <a:t>Osmanlı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atletidir.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4" tooltip="Robert Kolej"/>
              </a:rPr>
              <a:t>Robert Kolej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mezunudur.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5" tooltip="1912 Yaz Olimpiyatları"/>
              </a:rPr>
              <a:t>1912 Yaz Olimpiyatları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'na kendi imkânlarıyla katılarak,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3" tooltip="Osmanlı İmparatorluğu"/>
              </a:rPr>
              <a:t>Osmanlı İmparatorluğu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'nu olimpiyat oyunlarında temsil eden ilk iki sporcudan biri olmuştur. Sadece 1500 metre yarışına katılabilmiştir ve koşu sırasında heyecandan bayıldığı için olimpiyatlarda derece elde edememiştir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11247874-04AB-41E4-8A55-C8DE51A2618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81397" y="247550"/>
            <a:ext cx="2810500" cy="1560711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="" xmlns:a16="http://schemas.microsoft.com/office/drawing/2014/main" id="{51C32977-7530-45B1-8A8D-9B6D8CEA5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92DB7806-C07F-46FB-88B7-287BDF794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79" y="1825625"/>
            <a:ext cx="258962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6710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6551B6E-8FD2-4E28-8090-257EF825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9780" y="247551"/>
            <a:ext cx="6932355" cy="1443138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ÜLKEMİZİN OLİYAT TARİHİ VE  BAŞARILARI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A1CEDC1-484A-4B2E-8CEC-40A2D3B76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6752" y="1825625"/>
            <a:ext cx="6435382" cy="4351338"/>
          </a:xfrm>
        </p:spPr>
        <p:txBody>
          <a:bodyPr/>
          <a:lstStyle/>
          <a:p>
            <a:pPr marL="0" indent="0">
              <a:buNone/>
            </a:pPr>
            <a:endParaRPr lang="tr-TR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Ülkemize ilk olimpiyat madalyasını kazandıran sporcularımız:</a:t>
            </a:r>
          </a:p>
          <a:p>
            <a:pPr marL="0" indent="0">
              <a:buNone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2" tooltip="1936 Yaz Olimpiyatları"/>
              </a:rPr>
              <a:t>1936 Berlin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'de, güreşçi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3" tooltip="Ahmet Kireççi"/>
              </a:rPr>
              <a:t>Ahmet </a:t>
            </a:r>
            <a:r>
              <a:rPr lang="tr-TR" b="0" i="0" u="none" strike="noStrike" dirty="0" err="1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3" tooltip="Ahmet Kireççi"/>
              </a:rPr>
              <a:t>Kireççi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tarafından kazanılan bronz madalyadır. İlk altın madalya ise yine aynı olimpiyatta güreşçi </a:t>
            </a:r>
            <a:r>
              <a:rPr lang="tr-TR" b="0" i="0" u="none" strike="noStrike" dirty="0">
                <a:solidFill>
                  <a:srgbClr val="0B0080"/>
                </a:solidFill>
                <a:effectLst/>
                <a:latin typeface="Arial" panose="020B0604020202020204" pitchFamily="34" charset="0"/>
                <a:hlinkClick r:id="rId4" tooltip="Yaşar Erkan"/>
              </a:rPr>
              <a:t>Yaşar Erkan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tarafından kazanılmıştır.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11247874-04AB-41E4-8A55-C8DE51A2618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81397" y="247550"/>
            <a:ext cx="2810500" cy="1560711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="" xmlns:a16="http://schemas.microsoft.com/office/drawing/2014/main" id="{51C32977-7530-45B1-8A8D-9B6D8CEA5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ECB28B56-C730-4B1D-89F1-D049759E3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253" y="2328763"/>
            <a:ext cx="2095500" cy="428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2254E172-B4C0-4E32-908A-23353C3BE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72134" y="2328764"/>
            <a:ext cx="2378613" cy="428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31950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6551B6E-8FD2-4E28-8090-257EF825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9780" y="247551"/>
            <a:ext cx="6932355" cy="1443138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ÜLKEMİZİN OLİYAT TARİHİ VE  BAŞARILARI</a:t>
            </a:r>
            <a:endParaRPr lang="tr-TR" dirty="0"/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A3AED8BE-5F98-4C7A-9576-662C07E98C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53522167"/>
              </p:ext>
            </p:extLst>
          </p:nvPr>
        </p:nvGraphicFramePr>
        <p:xfrm>
          <a:off x="1814514" y="1958474"/>
          <a:ext cx="9539285" cy="4329784"/>
        </p:xfrm>
        <a:graphic>
          <a:graphicData uri="http://schemas.openxmlformats.org/drawingml/2006/table">
            <a:tbl>
              <a:tblPr/>
              <a:tblGrid>
                <a:gridCol w="1907857">
                  <a:extLst>
                    <a:ext uri="{9D8B030D-6E8A-4147-A177-3AD203B41FA5}">
                      <a16:colId xmlns="" xmlns:a16="http://schemas.microsoft.com/office/drawing/2014/main" val="1791239242"/>
                    </a:ext>
                  </a:extLst>
                </a:gridCol>
                <a:gridCol w="1907857">
                  <a:extLst>
                    <a:ext uri="{9D8B030D-6E8A-4147-A177-3AD203B41FA5}">
                      <a16:colId xmlns="" xmlns:a16="http://schemas.microsoft.com/office/drawing/2014/main" val="4001168909"/>
                    </a:ext>
                  </a:extLst>
                </a:gridCol>
                <a:gridCol w="1907857">
                  <a:extLst>
                    <a:ext uri="{9D8B030D-6E8A-4147-A177-3AD203B41FA5}">
                      <a16:colId xmlns="" xmlns:a16="http://schemas.microsoft.com/office/drawing/2014/main" val="3165821450"/>
                    </a:ext>
                  </a:extLst>
                </a:gridCol>
                <a:gridCol w="1907857">
                  <a:extLst>
                    <a:ext uri="{9D8B030D-6E8A-4147-A177-3AD203B41FA5}">
                      <a16:colId xmlns="" xmlns:a16="http://schemas.microsoft.com/office/drawing/2014/main" val="1880270470"/>
                    </a:ext>
                  </a:extLst>
                </a:gridCol>
                <a:gridCol w="1907857">
                  <a:extLst>
                    <a:ext uri="{9D8B030D-6E8A-4147-A177-3AD203B41FA5}">
                      <a16:colId xmlns="" xmlns:a16="http://schemas.microsoft.com/office/drawing/2014/main" val="1295792321"/>
                    </a:ext>
                  </a:extLst>
                </a:gridCol>
              </a:tblGrid>
              <a:tr h="541223">
                <a:tc>
                  <a:txBody>
                    <a:bodyPr/>
                    <a:lstStyle/>
                    <a:p>
                      <a:pPr algn="ctr"/>
                      <a:r>
                        <a:rPr lang="tr-TR" sz="1600">
                          <a:effectLst/>
                        </a:rPr>
                        <a:t>Spor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Altın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Gümüş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Bronz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>
                          <a:effectLst/>
                        </a:rPr>
                        <a:t>Toplam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79690967"/>
                  </a:ext>
                </a:extLst>
              </a:tr>
              <a:tr h="541223">
                <a:tc>
                  <a:txBody>
                    <a:bodyPr/>
                    <a:lstStyle/>
                    <a:p>
                      <a:pPr algn="l"/>
                      <a:r>
                        <a:rPr lang="tr-TR" sz="1600">
                          <a:effectLst/>
                        </a:rPr>
                        <a:t> </a:t>
                      </a:r>
                      <a:r>
                        <a:rPr lang="tr-TR" sz="1600" u="none" strike="noStrike">
                          <a:solidFill>
                            <a:srgbClr val="0B0080"/>
                          </a:solidFill>
                          <a:effectLst/>
                          <a:hlinkClick r:id="rId2" tooltip="Yaz Olimpiyatları'nda güreş"/>
                        </a:rPr>
                        <a:t>Güreş</a:t>
                      </a:r>
                      <a:endParaRPr lang="tr-TR" sz="1600">
                        <a:effectLst/>
                      </a:endParaRP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29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18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16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63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89737548"/>
                  </a:ext>
                </a:extLst>
              </a:tr>
              <a:tr h="541223">
                <a:tc>
                  <a:txBody>
                    <a:bodyPr/>
                    <a:lstStyle/>
                    <a:p>
                      <a:pPr algn="l"/>
                      <a:r>
                        <a:rPr lang="tr-TR" sz="1600" dirty="0">
                          <a:effectLst/>
                        </a:rPr>
                        <a:t> </a:t>
                      </a:r>
                      <a:r>
                        <a:rPr lang="tr-TR" sz="1600" u="none" strike="noStrike" dirty="0">
                          <a:solidFill>
                            <a:srgbClr val="0B0080"/>
                          </a:solidFill>
                          <a:effectLst/>
                          <a:hlinkClick r:id="rId3" tooltip="Yaz Olimpiyatları'nda halter"/>
                        </a:rPr>
                        <a:t>Halter</a:t>
                      </a:r>
                      <a:endParaRPr lang="tr-TR" sz="1600" dirty="0">
                        <a:effectLst/>
                      </a:endParaRP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8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1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2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11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49216766"/>
                  </a:ext>
                </a:extLst>
              </a:tr>
              <a:tr h="541223">
                <a:tc>
                  <a:txBody>
                    <a:bodyPr/>
                    <a:lstStyle/>
                    <a:p>
                      <a:pPr algn="l"/>
                      <a:r>
                        <a:rPr lang="tr-TR" sz="1600">
                          <a:effectLst/>
                        </a:rPr>
                        <a:t> </a:t>
                      </a:r>
                      <a:r>
                        <a:rPr lang="tr-TR" sz="1600" u="none" strike="noStrike">
                          <a:solidFill>
                            <a:srgbClr val="0B0080"/>
                          </a:solidFill>
                          <a:effectLst/>
                          <a:hlinkClick r:id="rId4" tooltip="Yaz Olimpiyatları'nda taekwondo"/>
                        </a:rPr>
                        <a:t>Taekwondo</a:t>
                      </a:r>
                      <a:endParaRPr lang="tr-TR" sz="1600">
                        <a:effectLst/>
                      </a:endParaRP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1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3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3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7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33295887"/>
                  </a:ext>
                </a:extLst>
              </a:tr>
              <a:tr h="541223">
                <a:tc>
                  <a:txBody>
                    <a:bodyPr/>
                    <a:lstStyle/>
                    <a:p>
                      <a:pPr algn="l"/>
                      <a:r>
                        <a:rPr lang="tr-TR" sz="1600" dirty="0">
                          <a:effectLst/>
                        </a:rPr>
                        <a:t> </a:t>
                      </a:r>
                      <a:r>
                        <a:rPr lang="tr-TR" sz="1600" u="none" strike="noStrike" dirty="0">
                          <a:solidFill>
                            <a:srgbClr val="0B0080"/>
                          </a:solidFill>
                          <a:effectLst/>
                          <a:hlinkClick r:id="rId5" tooltip="Yaz Olimpiyatları'nda judo"/>
                        </a:rPr>
                        <a:t>Judo</a:t>
                      </a:r>
                      <a:endParaRPr lang="tr-TR" sz="1600" dirty="0">
                        <a:effectLst/>
                      </a:endParaRP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1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0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1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2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89355544"/>
                  </a:ext>
                </a:extLst>
              </a:tr>
              <a:tr h="541223">
                <a:tc>
                  <a:txBody>
                    <a:bodyPr/>
                    <a:lstStyle/>
                    <a:p>
                      <a:pPr algn="l"/>
                      <a:r>
                        <a:rPr lang="tr-TR" sz="1600" u="none" strike="noStrike">
                          <a:solidFill>
                            <a:srgbClr val="0B0080"/>
                          </a:solidFill>
                          <a:effectLst/>
                          <a:hlinkClick r:id="rId6" tooltip="Yaz Olimpiyatları'nda atletizm"/>
                        </a:rPr>
                        <a:t>Atletizm</a:t>
                      </a:r>
                      <a:endParaRPr lang="tr-TR" sz="1600">
                        <a:effectLst/>
                      </a:endParaRP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0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0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3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3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20251570"/>
                  </a:ext>
                </a:extLst>
              </a:tr>
              <a:tr h="541223">
                <a:tc>
                  <a:txBody>
                    <a:bodyPr/>
                    <a:lstStyle/>
                    <a:p>
                      <a:pPr algn="l"/>
                      <a:r>
                        <a:rPr lang="tr-TR" sz="1600" u="none" strike="noStrike">
                          <a:solidFill>
                            <a:srgbClr val="0B0080"/>
                          </a:solidFill>
                          <a:effectLst/>
                          <a:hlinkClick r:id="rId7" tooltip="Yaz Olimpiyatları'nda boks"/>
                        </a:rPr>
                        <a:t>Boks</a:t>
                      </a:r>
                      <a:endParaRPr lang="tr-TR" sz="1600">
                        <a:effectLst/>
                      </a:endParaRP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0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2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3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5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88314207"/>
                  </a:ext>
                </a:extLst>
              </a:tr>
              <a:tr h="541223">
                <a:tc>
                  <a:txBody>
                    <a:bodyPr/>
                    <a:lstStyle/>
                    <a:p>
                      <a:pPr algn="ctr"/>
                      <a:r>
                        <a:rPr lang="tr-TR" sz="1600">
                          <a:effectLst/>
                        </a:rPr>
                        <a:t>Toplam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>
                          <a:effectLst/>
                        </a:rPr>
                        <a:t>39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>
                          <a:effectLst/>
                        </a:rPr>
                        <a:t>24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>
                          <a:effectLst/>
                        </a:rPr>
                        <a:t>28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effectLst/>
                        </a:rPr>
                        <a:t>91</a:t>
                      </a:r>
                    </a:p>
                  </a:txBody>
                  <a:tcPr marL="82950" marR="82950" marT="41475" marB="414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49444342"/>
                  </a:ext>
                </a:extLst>
              </a:tr>
            </a:tbl>
          </a:graphicData>
        </a:graphic>
      </p:graphicFrame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11247874-04AB-41E4-8A55-C8DE51A26189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009533" y="188764"/>
            <a:ext cx="2810500" cy="1560711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="" xmlns:a16="http://schemas.microsoft.com/office/drawing/2014/main" id="{51C32977-7530-45B1-8A8D-9B6D8CEA5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C69C966B-CF25-4B55-931E-5FCF0BEB2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4914" y="2692909"/>
            <a:ext cx="190500" cy="31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>
            <a:extLst>
              <a:ext uri="{FF2B5EF4-FFF2-40B4-BE49-F238E27FC236}">
                <a16:creationId xmlns="" xmlns:a16="http://schemas.microsoft.com/office/drawing/2014/main" id="{4BCDB558-3BEF-487C-8D28-7AE47CB1C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8695" y="3273631"/>
            <a:ext cx="190500" cy="31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="" xmlns:a16="http://schemas.microsoft.com/office/drawing/2014/main" id="{921F84C5-BD06-43E1-B2E8-3B08599AB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2134" y="3723255"/>
            <a:ext cx="190500" cy="31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>
            <a:extLst>
              <a:ext uri="{FF2B5EF4-FFF2-40B4-BE49-F238E27FC236}">
                <a16:creationId xmlns="" xmlns:a16="http://schemas.microsoft.com/office/drawing/2014/main" id="{80A52EA5-CDD6-4009-AB97-B032CE1F6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8695" y="4148608"/>
            <a:ext cx="273439" cy="44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="" xmlns:a16="http://schemas.microsoft.com/office/drawing/2014/main" id="{A33784AA-C4F9-454B-AC09-865BCC8C6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1634" y="4848588"/>
            <a:ext cx="190500" cy="31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>
            <a:extLst>
              <a:ext uri="{FF2B5EF4-FFF2-40B4-BE49-F238E27FC236}">
                <a16:creationId xmlns="" xmlns:a16="http://schemas.microsoft.com/office/drawing/2014/main" id="{6749A2EE-62DE-455C-B90D-01DD2A585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9780" y="5379127"/>
            <a:ext cx="190500" cy="31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6544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6C12FC0-CA48-475E-BD76-63764BA82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OLİMPİYATLARA DAMGA VURAN SPORCULARIMIZ</a:t>
            </a:r>
          </a:p>
        </p:txBody>
      </p:sp>
      <p:graphicFrame>
        <p:nvGraphicFramePr>
          <p:cNvPr id="7" name="İçerik Yer Tutucusu 6">
            <a:extLst>
              <a:ext uri="{FF2B5EF4-FFF2-40B4-BE49-F238E27FC236}">
                <a16:creationId xmlns="" xmlns:a16="http://schemas.microsoft.com/office/drawing/2014/main" id="{657BEAB0-C0A4-4F50-927F-4CC74DA6D8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38844991"/>
              </p:ext>
            </p:extLst>
          </p:nvPr>
        </p:nvGraphicFramePr>
        <p:xfrm>
          <a:off x="2668575" y="1787069"/>
          <a:ext cx="7811856" cy="4529327"/>
        </p:xfrm>
        <a:graphic>
          <a:graphicData uri="http://schemas.openxmlformats.org/drawingml/2006/table">
            <a:tbl>
              <a:tblPr/>
              <a:tblGrid>
                <a:gridCol w="1301976">
                  <a:extLst>
                    <a:ext uri="{9D8B030D-6E8A-4147-A177-3AD203B41FA5}">
                      <a16:colId xmlns="" xmlns:a16="http://schemas.microsoft.com/office/drawing/2014/main" val="2953777944"/>
                    </a:ext>
                  </a:extLst>
                </a:gridCol>
                <a:gridCol w="1301976">
                  <a:extLst>
                    <a:ext uri="{9D8B030D-6E8A-4147-A177-3AD203B41FA5}">
                      <a16:colId xmlns="" xmlns:a16="http://schemas.microsoft.com/office/drawing/2014/main" val="885434921"/>
                    </a:ext>
                  </a:extLst>
                </a:gridCol>
                <a:gridCol w="1301976">
                  <a:extLst>
                    <a:ext uri="{9D8B030D-6E8A-4147-A177-3AD203B41FA5}">
                      <a16:colId xmlns="" xmlns:a16="http://schemas.microsoft.com/office/drawing/2014/main" val="2807640856"/>
                    </a:ext>
                  </a:extLst>
                </a:gridCol>
                <a:gridCol w="1301976">
                  <a:extLst>
                    <a:ext uri="{9D8B030D-6E8A-4147-A177-3AD203B41FA5}">
                      <a16:colId xmlns="" xmlns:a16="http://schemas.microsoft.com/office/drawing/2014/main" val="3640577344"/>
                    </a:ext>
                  </a:extLst>
                </a:gridCol>
                <a:gridCol w="1301976">
                  <a:extLst>
                    <a:ext uri="{9D8B030D-6E8A-4147-A177-3AD203B41FA5}">
                      <a16:colId xmlns="" xmlns:a16="http://schemas.microsoft.com/office/drawing/2014/main" val="3947630283"/>
                    </a:ext>
                  </a:extLst>
                </a:gridCol>
                <a:gridCol w="1301976">
                  <a:extLst>
                    <a:ext uri="{9D8B030D-6E8A-4147-A177-3AD203B41FA5}">
                      <a16:colId xmlns="" xmlns:a16="http://schemas.microsoft.com/office/drawing/2014/main" val="2300261898"/>
                    </a:ext>
                  </a:extLst>
                </a:gridCol>
              </a:tblGrid>
              <a:tr h="248012">
                <a:tc>
                  <a:txBody>
                    <a:bodyPr/>
                    <a:lstStyle/>
                    <a:p>
                      <a:pPr algn="ctr"/>
                      <a:r>
                        <a:rPr lang="tr-TR" sz="1200">
                          <a:effectLst/>
                        </a:rPr>
                        <a:t>Sporcu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>
                          <a:effectLst/>
                        </a:rPr>
                        <a:t>Spor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>
                          <a:effectLst/>
                        </a:rPr>
                        <a:t>Altın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>
                          <a:effectLst/>
                        </a:rPr>
                        <a:t>Gümüş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>
                          <a:effectLst/>
                        </a:rPr>
                        <a:t>Bronz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>
                          <a:effectLst/>
                        </a:rPr>
                        <a:t>Toplam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25584724"/>
                  </a:ext>
                </a:extLst>
              </a:tr>
              <a:tr h="435057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2" tooltip="Naim Süleymanoğlu"/>
                        </a:rPr>
                        <a:t>Naim Süleymanoğlu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Halter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3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3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8042151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3" tooltip="Halil Mutlu"/>
                        </a:rPr>
                        <a:t>Halil Mutlu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Halter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3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3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82272071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4" tooltip="Mithat Bayrak"/>
                        </a:rPr>
                        <a:t>Mithat Bayrak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Güreş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05666596"/>
                  </a:ext>
                </a:extLst>
              </a:tr>
              <a:tr h="435057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5" tooltip="Mustafa Dağıstanlı"/>
                        </a:rPr>
                        <a:t>Mustafa Dağıstanlı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Güreş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50323413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6" tooltip="Hamza Yerlikaya"/>
                        </a:rPr>
                        <a:t>Hamza Yerlikaya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Güreş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03814290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7" tooltip="Hamit Kaplan"/>
                        </a:rPr>
                        <a:t>Hamit Kaplan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Güreş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3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8194620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8" tooltip="Ahmet Ayık"/>
                        </a:rPr>
                        <a:t>Ahmet Ayık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Güreş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80190159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9" tooltip="Hasan Güngör (güreşçi)"/>
                        </a:rPr>
                        <a:t>Hasan Güngör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Güreş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0011459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10" tooltip="İsmail Ogan"/>
                        </a:rPr>
                        <a:t>İsmail Ogan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Güreş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48972120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11" tooltip="Ahmet Kireççi"/>
                        </a:rPr>
                        <a:t>Ahmet Kireççi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Güreş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2454355"/>
                  </a:ext>
                </a:extLst>
              </a:tr>
              <a:tr h="435057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12" tooltip="Mehmet Akif Pirim"/>
                        </a:rPr>
                        <a:t>Mehmet Akif Pirim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Güreş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4731889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13" tooltip="Servet Tazegül"/>
                        </a:rPr>
                        <a:t>Servet Tazegül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Taekwondo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85273993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14" tooltip="Hüseyin Akbaş"/>
                        </a:rPr>
                        <a:t>Hüseyin Akbaş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Güreş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2115210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15" tooltip="Rıza Kayaalp"/>
                        </a:rPr>
                        <a:t>Rıza Kayaalp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Güreş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2000258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algn="l"/>
                      <a:r>
                        <a:rPr lang="tr-TR" sz="1200" u="none" strike="noStrike">
                          <a:solidFill>
                            <a:srgbClr val="0B0080"/>
                          </a:solidFill>
                          <a:effectLst/>
                          <a:hlinkClick r:id="rId16" tooltip="Nur Tatar"/>
                        </a:rPr>
                        <a:t>Nur Tatar</a:t>
                      </a:r>
                      <a:endParaRPr lang="tr-TR" sz="1200">
                        <a:effectLst/>
                      </a:endParaRP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Taekwondo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0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>
                          <a:effectLst/>
                        </a:rPr>
                        <a:t>1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dirty="0">
                          <a:effectLst/>
                        </a:rPr>
                        <a:t>2</a:t>
                      </a:r>
                    </a:p>
                  </a:txBody>
                  <a:tcPr marL="59607" marR="59607" marT="29804" marB="2980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0407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820290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D20674C-CDE7-454B-8D59-4453601FD7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2702" y="703385"/>
            <a:ext cx="9961097" cy="5473578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TEŞEKKÜRLER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HAZIRLAYAN </a:t>
            </a:r>
          </a:p>
          <a:p>
            <a:pPr marL="0" indent="0">
              <a:buNone/>
            </a:pPr>
            <a:r>
              <a:rPr lang="tr-TR" dirty="0"/>
              <a:t>MUSTAFA COŞKUN</a:t>
            </a:r>
          </a:p>
          <a:p>
            <a:pPr marL="0" indent="0">
              <a:buNone/>
            </a:pPr>
            <a:r>
              <a:rPr lang="tr-TR" dirty="0"/>
              <a:t>BEDEN EĞİTİMİ ÖĞRETMENİ</a:t>
            </a:r>
          </a:p>
        </p:txBody>
      </p:sp>
    </p:spTree>
    <p:extLst>
      <p:ext uri="{BB962C8B-B14F-4D97-AF65-F5344CB8AC3E}">
        <p14:creationId xmlns:p14="http://schemas.microsoft.com/office/powerpoint/2010/main" xmlns="" val="102096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88530E7-47D7-40D9-8232-BD7A18D1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21230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002060"/>
                </a:solidFill>
              </a:rPr>
              <a:t>OLİMPİYATLAR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1D62BD6E-522F-4CD1-A921-07C0CD8903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55813"/>
            <a:ext cx="9144000" cy="4049917"/>
          </a:xfrm>
          <a:noFill/>
        </p:spPr>
        <p:txBody>
          <a:bodyPr>
            <a:normAutofit fontScale="92500" lnSpcReduction="10000"/>
          </a:bodyPr>
          <a:lstStyle/>
          <a:p>
            <a:pPr algn="l"/>
            <a:r>
              <a:rPr lang="tr-TR" sz="2800" dirty="0"/>
              <a:t>    İlk modern olimpiyatlar 1986 yılında </a:t>
            </a:r>
            <a:r>
              <a:rPr lang="tr-TR" sz="2800" dirty="0" err="1"/>
              <a:t>Yünanistan’ın</a:t>
            </a:r>
            <a:r>
              <a:rPr lang="tr-TR" sz="2800" dirty="0"/>
              <a:t> Atina şehrinde düzenlenmiştir.</a:t>
            </a:r>
          </a:p>
          <a:p>
            <a:pPr algn="l"/>
            <a:r>
              <a:rPr lang="tr-TR" sz="2800" dirty="0"/>
              <a:t>   İlk olarak Atina’da düzenlenmesinin sebebi ise olimpiyatların ilk olarak   eski </a:t>
            </a:r>
            <a:r>
              <a:rPr lang="tr-TR" sz="2800" dirty="0" err="1"/>
              <a:t>Yünanlı’lar</a:t>
            </a:r>
            <a:r>
              <a:rPr lang="tr-TR" sz="2800" dirty="0"/>
              <a:t> tarafından düzenlenmesiydi buna atıf olarak </a:t>
            </a:r>
            <a:r>
              <a:rPr lang="tr-TR" sz="2800" dirty="0" err="1"/>
              <a:t>Atinada</a:t>
            </a:r>
            <a:r>
              <a:rPr lang="tr-TR" sz="2800" dirty="0"/>
              <a:t> </a:t>
            </a:r>
            <a:r>
              <a:rPr lang="tr-TR" sz="2800" dirty="0" err="1"/>
              <a:t>yapılmışır</a:t>
            </a:r>
            <a:r>
              <a:rPr lang="tr-TR" sz="2800" dirty="0"/>
              <a:t>..</a:t>
            </a:r>
          </a:p>
          <a:p>
            <a:pPr algn="l"/>
            <a:r>
              <a:rPr lang="tr-TR" sz="2800" dirty="0"/>
              <a:t>    Bu dönemde düzenlenen oyunlar birçok efsaneye dayanırdı. O dönemde çok tanrılı bir inanış olduğundan dolayı tanrı Zeus adına </a:t>
            </a:r>
            <a:r>
              <a:rPr lang="tr-TR" sz="2800" dirty="0" err="1"/>
              <a:t>Olimpos</a:t>
            </a:r>
            <a:r>
              <a:rPr lang="tr-TR" sz="2800" dirty="0"/>
              <a:t> Dağında düzenlenir idi. Yarışmalar uzun mesafe yarışları boks ve güreşten </a:t>
            </a:r>
            <a:r>
              <a:rPr lang="tr-TR" sz="2800" dirty="0" err="1"/>
              <a:t>oluşurdu.Kazanan</a:t>
            </a:r>
            <a:r>
              <a:rPr lang="tr-TR" sz="2800" dirty="0"/>
              <a:t> yarışmacılara ise zeytin dalı verilirdi.</a:t>
            </a:r>
          </a:p>
          <a:p>
            <a:pPr algn="l"/>
            <a:r>
              <a:rPr lang="tr-TR" sz="2800" dirty="0"/>
              <a:t>  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12D9AF7A-7F7E-44AB-BD32-DA8BFA0FCA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14283" y="489478"/>
            <a:ext cx="2948065" cy="196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EEBDEB1D-A687-40AD-8191-A5C9CFD2D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408" y="153434"/>
            <a:ext cx="1982136" cy="208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8080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EA5CDFB-6B25-4CBC-B031-1032FC970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002060"/>
                </a:solidFill>
              </a:rPr>
              <a:t>MODERN OLİMPİYATLAR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7D3AADE-AC5D-4E32-9D4D-7C2351C0A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31477"/>
            <a:ext cx="10515600" cy="404940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/>
              <a:t>   </a:t>
            </a:r>
            <a:r>
              <a:rPr lang="tr-TR" dirty="0"/>
              <a:t>Modern olimpiyatlar 1986 yılında Atina da düzenlenmiş ve her 4 yılda bir düzenlenmeye devam edilmiştir.</a:t>
            </a:r>
          </a:p>
          <a:p>
            <a:pPr marL="0" indent="0">
              <a:buNone/>
            </a:pPr>
            <a:r>
              <a:rPr lang="tr-TR" dirty="0"/>
              <a:t>  Olimpiyatların isimleri düzenlendiği ülkenin değil o ülkenin hangi şehrinde düzenleniyor ise o şehrin adı ile anılır.</a:t>
            </a:r>
          </a:p>
          <a:p>
            <a:pPr marL="0" indent="0">
              <a:buNone/>
            </a:pPr>
            <a:r>
              <a:rPr lang="tr-TR" b="1" dirty="0"/>
              <a:t>   Örnek </a:t>
            </a:r>
            <a:r>
              <a:rPr lang="tr-TR" b="1" dirty="0" err="1"/>
              <a:t>olarak</a:t>
            </a:r>
            <a:r>
              <a:rPr lang="tr-TR" dirty="0" err="1"/>
              <a:t>:Yünanistan</a:t>
            </a:r>
            <a:r>
              <a:rPr lang="tr-TR" dirty="0"/>
              <a:t> değil Atina olarak anılır.</a:t>
            </a:r>
          </a:p>
          <a:p>
            <a:pPr marL="0" indent="0">
              <a:buNone/>
            </a:pPr>
            <a:r>
              <a:rPr lang="tr-TR" dirty="0"/>
              <a:t>  Modern olimpiyatlar 2 ye ayrılır bunlar </a:t>
            </a:r>
            <a:r>
              <a:rPr lang="tr-TR" u="sng" dirty="0"/>
              <a:t>YAZ OLİMPİYATLARI VE KIŞ OLİMPİYATLARIDIR.</a:t>
            </a:r>
          </a:p>
          <a:p>
            <a:pPr marL="0" indent="0">
              <a:buNone/>
            </a:pPr>
            <a:r>
              <a:rPr lang="tr-TR" dirty="0"/>
              <a:t>  </a:t>
            </a:r>
            <a:endParaRPr lang="tr-TR" u="sng" dirty="0"/>
          </a:p>
          <a:p>
            <a:pPr marL="0" indent="0">
              <a:buNone/>
            </a:pPr>
            <a:r>
              <a:rPr lang="tr-TR" u="sng" dirty="0"/>
              <a:t> </a:t>
            </a:r>
          </a:p>
          <a:p>
            <a:pPr marL="0" indent="0">
              <a:buNone/>
            </a:pPr>
            <a:r>
              <a:rPr lang="tr-TR" dirty="0"/>
              <a:t>  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CF163AFF-E33B-4960-8109-FF229EB3B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3836" y="0"/>
            <a:ext cx="2798164" cy="186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="" xmlns:a16="http://schemas.microsoft.com/office/drawing/2014/main" id="{9E14D6BC-586B-4DA5-B041-DD73702AA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0" y="119921"/>
            <a:ext cx="1697324" cy="174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755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C20CEC2-621C-4F78-A50A-A059ED132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8367" y="365125"/>
            <a:ext cx="6760564" cy="1325563"/>
          </a:xfrm>
        </p:spPr>
        <p:txBody>
          <a:bodyPr/>
          <a:lstStyle/>
          <a:p>
            <a:pPr algn="ctr"/>
            <a:r>
              <a:rPr lang="tr-TR" b="1" dirty="0">
                <a:solidFill>
                  <a:srgbClr val="002060"/>
                </a:solidFill>
              </a:rPr>
              <a:t>YAZ OLİMPİYATLARI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F3F2E37-FAF6-47B9-93F8-278AB085E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3">
            <a:normAutofit fontScale="850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Atıcılık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Atlama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dirty="0">
                <a:solidFill>
                  <a:srgbClr val="1A00FF"/>
                </a:solidFill>
                <a:effectLst/>
                <a:latin typeface="Droid Sans"/>
                <a:hlinkClick r:id="rId2"/>
              </a:rPr>
              <a:t>Atletizm</a:t>
            </a:r>
            <a:endParaRPr lang="tr-TR" b="0" i="0" dirty="0">
              <a:solidFill>
                <a:srgbClr val="333333"/>
              </a:solidFill>
              <a:effectLst/>
              <a:latin typeface="Droid Sans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Badminton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Basketbol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333333"/>
                </a:solidFill>
                <a:effectLst/>
                <a:latin typeface="Droid Sans"/>
              </a:rPr>
              <a:t>Beyzbol</a:t>
            </a:r>
            <a:endParaRPr lang="tr-TR" b="0" i="0" dirty="0">
              <a:solidFill>
                <a:srgbClr val="333333"/>
              </a:solidFill>
              <a:effectLst/>
              <a:latin typeface="Droid Sans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Binicilik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Bisiklet yarışı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Boks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Çim hokeyi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Eskrim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Futbol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Halter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Hentbol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Jimnastik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Judo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Kano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Kürek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Masa tenisi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Modern pentatlon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Okçuluk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Pentatlon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Pist bisikleti yarışı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Plaj voleybolu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Senkronize yüzme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Sutopu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Tenis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333333"/>
                </a:solidFill>
                <a:effectLst/>
                <a:latin typeface="Droid Sans"/>
              </a:rPr>
              <a:t>Triatlon</a:t>
            </a:r>
            <a:endParaRPr lang="tr-TR" b="0" i="0" dirty="0">
              <a:solidFill>
                <a:srgbClr val="333333"/>
              </a:solidFill>
              <a:effectLst/>
              <a:latin typeface="Droid Sans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Voleybol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Yedili rugby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Yüzme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BF3628F5-B3B8-45E1-9633-3C284809A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0322" y="6480"/>
            <a:ext cx="2808134" cy="15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576A5B85-7D4A-4B88-978E-7DC6F5321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4047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C20CEC2-621C-4F78-A50A-A059ED132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8367" y="365125"/>
            <a:ext cx="6760564" cy="1325563"/>
          </a:xfrm>
        </p:spPr>
        <p:txBody>
          <a:bodyPr/>
          <a:lstStyle/>
          <a:p>
            <a:pPr algn="ctr"/>
            <a:r>
              <a:rPr lang="tr-TR" b="1" dirty="0">
                <a:solidFill>
                  <a:srgbClr val="002060"/>
                </a:solidFill>
              </a:rPr>
              <a:t>KIŞ OLİMPİYATLARI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F3F2E37-FAF6-47B9-93F8-278AB085E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269" y="2049333"/>
            <a:ext cx="10515600" cy="4351338"/>
          </a:xfrm>
        </p:spPr>
        <p:txBody>
          <a:bodyPr numCol="3"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endParaRPr lang="tr-TR" b="0" i="0" dirty="0">
              <a:solidFill>
                <a:srgbClr val="333333"/>
              </a:solidFill>
              <a:effectLst/>
              <a:latin typeface="Droid Sans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333333"/>
                </a:solidFill>
                <a:effectLst/>
                <a:latin typeface="Droid Sans"/>
              </a:rPr>
              <a:t>Biatlon</a:t>
            </a:r>
            <a:endParaRPr lang="tr-TR" b="0" i="0" dirty="0">
              <a:solidFill>
                <a:srgbClr val="333333"/>
              </a:solidFill>
              <a:effectLst/>
              <a:latin typeface="Droid Sans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333333"/>
                </a:solidFill>
                <a:effectLst/>
                <a:latin typeface="Droid Sans"/>
              </a:rPr>
              <a:t>Bobsled</a:t>
            </a:r>
            <a:endParaRPr lang="tr-TR" b="0" i="0" dirty="0">
              <a:solidFill>
                <a:srgbClr val="333333"/>
              </a:solidFill>
              <a:effectLst/>
              <a:latin typeface="Droid Sans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Kısa kulvar surat pateni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Artistik buz pateni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Kızak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dirty="0" err="1">
                <a:solidFill>
                  <a:srgbClr val="1A00FF"/>
                </a:solidFill>
                <a:effectLst/>
                <a:latin typeface="Droid Sans"/>
                <a:hlinkClick r:id="rId2"/>
              </a:rPr>
              <a:t>Curling</a:t>
            </a:r>
            <a:endParaRPr lang="tr-TR" b="0" i="0" dirty="0">
              <a:solidFill>
                <a:srgbClr val="333333"/>
              </a:solidFill>
              <a:effectLst/>
              <a:latin typeface="Droid Sans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Kuzey kombine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Serbest stil kayak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333333"/>
                </a:solidFill>
                <a:effectLst/>
                <a:latin typeface="Droid Sans"/>
              </a:rPr>
              <a:t>Sketelon</a:t>
            </a: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 (yüzüstü kıyak)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333333"/>
                </a:solidFill>
                <a:effectLst/>
                <a:latin typeface="Droid Sans"/>
              </a:rPr>
              <a:t>Snowboard</a:t>
            </a:r>
            <a:endParaRPr lang="tr-TR" b="0" i="0" dirty="0">
              <a:solidFill>
                <a:srgbClr val="333333"/>
              </a:solidFill>
              <a:effectLst/>
              <a:latin typeface="Droid Sans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Surat pateni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Buz hokeyi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333333"/>
                </a:solidFill>
                <a:effectLst/>
                <a:latin typeface="Droid Sans"/>
              </a:rPr>
              <a:t>Kayaklı koşu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BF3628F5-B3B8-45E1-9633-3C284809A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0322" y="6480"/>
            <a:ext cx="2808134" cy="15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576A5B85-7D4A-4B88-978E-7DC6F5321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7313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311A9AF-4211-4E47-AA96-A9206E22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3396" y="344775"/>
            <a:ext cx="6595673" cy="1345914"/>
          </a:xfrm>
        </p:spPr>
        <p:txBody>
          <a:bodyPr/>
          <a:lstStyle/>
          <a:p>
            <a:pPr algn="ctr"/>
            <a:r>
              <a:rPr lang="tr-TR" b="1" dirty="0">
                <a:solidFill>
                  <a:srgbClr val="002060"/>
                </a:solidFill>
              </a:rPr>
              <a:t>OLİMPİYAT HALKALARI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F6E08B0B-F35E-4728-9F1F-AF627BCA86B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9431" y="1244184"/>
            <a:ext cx="10148340" cy="547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0439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F8496B4-5DBA-4B71-AA92-9FEE416AC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33927"/>
            <a:ext cx="10515600" cy="4543035"/>
          </a:xfrm>
        </p:spPr>
        <p:txBody>
          <a:bodyPr/>
          <a:lstStyle/>
          <a:p>
            <a:r>
              <a:rPr lang="tr-TR"/>
              <a:t>Olimpiyat </a:t>
            </a:r>
            <a:r>
              <a:rPr lang="tr-TR" dirty="0" err="1"/>
              <a:t>halkarı</a:t>
            </a:r>
            <a:r>
              <a:rPr lang="tr-TR" dirty="0"/>
              <a:t> 5 halkadan </a:t>
            </a:r>
            <a:r>
              <a:rPr lang="tr-TR" dirty="0" err="1"/>
              <a:t>oluşmaktadır.Bunların</a:t>
            </a:r>
            <a:r>
              <a:rPr lang="tr-TR" dirty="0"/>
              <a:t> 3ü üstte 2si </a:t>
            </a:r>
            <a:r>
              <a:rPr lang="tr-TR" dirty="0" err="1"/>
              <a:t>olatta</a:t>
            </a:r>
            <a:r>
              <a:rPr lang="tr-TR" dirty="0"/>
              <a:t> ve hepsi birbirinin içinden geçmektedir.</a:t>
            </a:r>
          </a:p>
          <a:p>
            <a:r>
              <a:rPr lang="tr-TR" dirty="0"/>
              <a:t>Bu halkaların her biri bir kıtayı </a:t>
            </a:r>
            <a:r>
              <a:rPr lang="tr-TR" dirty="0" err="1"/>
              <a:t>temsişl</a:t>
            </a:r>
            <a:r>
              <a:rPr lang="tr-TR" dirty="0"/>
              <a:t> eder bunlar renlerine göre </a:t>
            </a:r>
            <a:r>
              <a:rPr lang="tr-TR" dirty="0" err="1"/>
              <a:t>şçyle</a:t>
            </a:r>
            <a:r>
              <a:rPr lang="tr-TR" dirty="0"/>
              <a:t> </a:t>
            </a:r>
            <a:r>
              <a:rPr lang="tr-TR" dirty="0" err="1"/>
              <a:t>dsıralanır</a:t>
            </a:r>
            <a:r>
              <a:rPr lang="tr-TR" dirty="0"/>
              <a:t>:</a:t>
            </a:r>
          </a:p>
          <a:p>
            <a:r>
              <a:rPr lang="tr-TR" b="1" dirty="0">
                <a:solidFill>
                  <a:srgbClr val="002060"/>
                </a:solidFill>
              </a:rPr>
              <a:t>MAVİ</a:t>
            </a:r>
            <a:r>
              <a:rPr lang="tr-TR" dirty="0"/>
              <a:t>=AVRUPA</a:t>
            </a:r>
          </a:p>
          <a:p>
            <a:r>
              <a:rPr lang="tr-TR" b="1" dirty="0"/>
              <a:t>SİYAH</a:t>
            </a:r>
            <a:r>
              <a:rPr lang="tr-TR" dirty="0"/>
              <a:t>=AFRİKA</a:t>
            </a:r>
          </a:p>
          <a:p>
            <a:r>
              <a:rPr lang="tr-TR" b="1" dirty="0">
                <a:solidFill>
                  <a:srgbClr val="FF0000"/>
                </a:solidFill>
              </a:rPr>
              <a:t>KIRMIZI</a:t>
            </a:r>
            <a:r>
              <a:rPr lang="tr-TR" dirty="0"/>
              <a:t>=AMERİKA</a:t>
            </a:r>
          </a:p>
          <a:p>
            <a:r>
              <a:rPr lang="tr-TR" b="1" dirty="0">
                <a:solidFill>
                  <a:srgbClr val="FFFF00"/>
                </a:solidFill>
              </a:rPr>
              <a:t>SARI</a:t>
            </a:r>
            <a:r>
              <a:rPr lang="tr-TR" dirty="0"/>
              <a:t>= ASYA</a:t>
            </a:r>
          </a:p>
          <a:p>
            <a:r>
              <a:rPr lang="tr-TR" dirty="0">
                <a:solidFill>
                  <a:srgbClr val="00B050"/>
                </a:solidFill>
              </a:rPr>
              <a:t>YEŞİL</a:t>
            </a:r>
            <a:r>
              <a:rPr lang="tr-TR" dirty="0"/>
              <a:t>=AVUSTURALYA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E76642FF-9875-4228-BE53-3D386B81F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0322" y="6480"/>
            <a:ext cx="2808134" cy="15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="" xmlns:a16="http://schemas.microsoft.com/office/drawing/2014/main" id="{282BF497-AB27-479F-9745-B56FA9E9D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59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="" xmlns:a16="http://schemas.microsoft.com/office/drawing/2014/main" id="{C1283AE0-F926-4E24-B770-F37299B69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6090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D06224B-1282-4314-96A4-BCBD48F30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3356" y="365125"/>
            <a:ext cx="8850443" cy="1325563"/>
          </a:xfrm>
        </p:spPr>
        <p:txBody>
          <a:bodyPr/>
          <a:lstStyle/>
          <a:p>
            <a:r>
              <a:rPr lang="tr-TR" b="1" dirty="0">
                <a:solidFill>
                  <a:srgbClr val="0070C0"/>
                </a:solidFill>
              </a:rPr>
              <a:t>OLİMPİYAT MEŞALESİ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7680418-0E0C-478C-9336-5C333A6C8E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       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30A203C8-9A43-4236-B617-EB506AC71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0322" y="6480"/>
            <a:ext cx="2808134" cy="15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="" xmlns:a16="http://schemas.microsoft.com/office/drawing/2014/main" id="{78594691-4B46-447A-BB33-CA7065DC8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203" y="1565924"/>
            <a:ext cx="8619345" cy="4611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7964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A3F42FB-6214-4C3C-9FAD-34180D395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OLİMPİYAT MEŞALESİ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2B5876C-848B-48AE-ACB9-2FF8CDFCA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   Olimpiyatların düzenleneceği şehre götürülmek üzere </a:t>
            </a:r>
            <a:r>
              <a:rPr lang="tr-TR" dirty="0" err="1"/>
              <a:t>yünanistanın</a:t>
            </a:r>
            <a:r>
              <a:rPr lang="tr-TR" dirty="0"/>
              <a:t> </a:t>
            </a:r>
            <a:r>
              <a:rPr lang="tr-TR" dirty="0" err="1"/>
              <a:t>olimpos</a:t>
            </a:r>
            <a:r>
              <a:rPr lang="tr-TR" dirty="0"/>
              <a:t> </a:t>
            </a:r>
            <a:r>
              <a:rPr lang="tr-TR" dirty="0" err="1"/>
              <a:t>dayğında</a:t>
            </a:r>
            <a:r>
              <a:rPr lang="tr-TR" dirty="0"/>
              <a:t> dev merceklerle tutuşturulur.</a:t>
            </a:r>
          </a:p>
          <a:p>
            <a:r>
              <a:rPr lang="tr-TR" dirty="0"/>
              <a:t>   Sporcular eşliğinde koşuşarak elden ele verilerek olimpiyatların yapılacağı ülkeye taşınır.</a:t>
            </a:r>
          </a:p>
          <a:p>
            <a:r>
              <a:rPr lang="tr-TR" dirty="0"/>
              <a:t>   Hangi ülkeden geçilecekse o ülkenin sporcuları meşaleyi koşarak taşırlar.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E041F405-5007-4EB3-9CF3-19FA34DB2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0322" y="6480"/>
            <a:ext cx="2808134" cy="15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="" xmlns:a16="http://schemas.microsoft.com/office/drawing/2014/main" id="{28FB224E-D81F-4B7C-9BB5-59E7B7D68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11" y="38555"/>
            <a:ext cx="2104869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582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616</Words>
  <PresentationFormat>Özel</PresentationFormat>
  <Paragraphs>272</Paragraphs>
  <Slides>18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Office Teması</vt:lpstr>
      <vt:lpstr>Slayt 1</vt:lpstr>
      <vt:lpstr>OLİMPİYATLAR</vt:lpstr>
      <vt:lpstr>MODERN OLİMPİYATLAR</vt:lpstr>
      <vt:lpstr>YAZ OLİMPİYATLARI </vt:lpstr>
      <vt:lpstr>KIŞ OLİMPİYATLARI </vt:lpstr>
      <vt:lpstr>OLİMPİYAT HALKALARI</vt:lpstr>
      <vt:lpstr>Slayt 7</vt:lpstr>
      <vt:lpstr>OLİMPİYAT MEŞALESİ</vt:lpstr>
      <vt:lpstr>OLİMPİYAT MEŞALESİ</vt:lpstr>
      <vt:lpstr>OLİMPİYAT YEMİNİ</vt:lpstr>
      <vt:lpstr>OLİMPİYATALRIN ÜLKELERE GETİRİLERİ</vt:lpstr>
      <vt:lpstr>OLİMPİYATALRIN ÜLKELERE GETİRİLERİ</vt:lpstr>
      <vt:lpstr>ÜLKEMİZİN OLİYAT TARİHİ VE  BAŞARILARI</vt:lpstr>
      <vt:lpstr>ÜLKEMİZİN OLİYAT TARİHİ VE  BAŞARILARI</vt:lpstr>
      <vt:lpstr>ÜLKEMİZİN OLİYAT TARİHİ VE  BAŞARILARI</vt:lpstr>
      <vt:lpstr>ÜLKEMİZİN OLİYAT TARİHİ VE  BAŞARILARI</vt:lpstr>
      <vt:lpstr>OLİMPİYATLARA DAMGA VURAN SPORCULARIMIZ</vt:lpstr>
      <vt:lpstr>Slayt 18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2020-08-16T14:33:07Z</dcterms:created>
  <dcterms:modified xsi:type="dcterms:W3CDTF">2020-09-16T07:59:20Z</dcterms:modified>
  <cp:category>https://www.sorubak.com</cp:category>
</cp:coreProperties>
</file>